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700" r:id="rId2"/>
  </p:sldMasterIdLst>
  <p:notesMasterIdLst>
    <p:notesMasterId r:id="rId5"/>
  </p:notesMasterIdLst>
  <p:handoutMasterIdLst>
    <p:handoutMasterId r:id="rId6"/>
  </p:handoutMasterIdLst>
  <p:sldIdLst>
    <p:sldId id="311" r:id="rId3"/>
    <p:sldId id="313" r:id="rId4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96" userDrawn="1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76" autoAdjust="0"/>
    <p:restoredTop sz="95143" autoAdjust="0"/>
  </p:normalViewPr>
  <p:slideViewPr>
    <p:cSldViewPr snapToGrid="0">
      <p:cViewPr varScale="1">
        <p:scale>
          <a:sx n="129" d="100"/>
          <a:sy n="129" d="100"/>
        </p:scale>
        <p:origin x="1912" y="200"/>
      </p:cViewPr>
      <p:guideLst>
        <p:guide orient="horz" pos="696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20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C53042-5A96-4DBC-B738-B843823BA6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20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9390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46703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19529" y="189885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17,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417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ynda.com/C-tutorials/C-Essential-Training/164457-2.html?srchtrk=index:1%0alinktypeid:2%0aq:Make+files+Unix%0apage:1%0as:relevance%0asa:true%0aproducttypeid:2" TargetMode="External"/><Relationship Id="rId13" Type="http://schemas.openxmlformats.org/officeDocument/2006/relationships/hyperlink" Target="http://www.trytoprogram.com/images/do-while-loop.jpg" TargetMode="External"/><Relationship Id="rId3" Type="http://schemas.openxmlformats.org/officeDocument/2006/relationships/hyperlink" Target="https://www.tutorialspoint.com/cprogramming/c_while_loop.htm" TargetMode="External"/><Relationship Id="rId7" Type="http://schemas.openxmlformats.org/officeDocument/2006/relationships/hyperlink" Target="https://www.cprogramming.com/tutorial/c/lesson5.html" TargetMode="External"/><Relationship Id="rId12" Type="http://schemas.openxmlformats.org/officeDocument/2006/relationships/image" Target="../media/image3.tiff"/><Relationship Id="rId2" Type="http://schemas.openxmlformats.org/officeDocument/2006/relationships/hyperlink" Target="https://www.tutorialspoint.com/cprogramming/c_for_loop.htm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tutorialspoint.com/cprogramming/switch_statement_in_c.htm" TargetMode="External"/><Relationship Id="rId11" Type="http://schemas.openxmlformats.org/officeDocument/2006/relationships/hyperlink" Target="https://www.tutorialspoint.com/cprogramming/images/cpp_while_loop.jpg" TargetMode="External"/><Relationship Id="rId5" Type="http://schemas.openxmlformats.org/officeDocument/2006/relationships/hyperlink" Target="https://www.tutorialspoint.com/cprogramming/if_else_statement_in_c.htm" TargetMode="External"/><Relationship Id="rId10" Type="http://schemas.openxmlformats.org/officeDocument/2006/relationships/image" Target="../media/image2.tiff"/><Relationship Id="rId4" Type="http://schemas.openxmlformats.org/officeDocument/2006/relationships/hyperlink" Target="https://www.programiz.com/c-programming/c-do-while-loops" TargetMode="External"/><Relationship Id="rId9" Type="http://schemas.openxmlformats.org/officeDocument/2006/relationships/hyperlink" Target="https://beginnersbook.com/wp-content/uploads/2017/09/switch_case_flow_diagram_C.jpg" TargetMode="External"/><Relationship Id="rId14" Type="http://schemas.openxmlformats.org/officeDocument/2006/relationships/image" Target="../media/image4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accent1"/>
                </a:solidFill>
              </a:rPr>
              <a:t>Lecture 17: </a:t>
            </a:r>
            <a:r>
              <a:rPr lang="en-US" b="1" dirty="0">
                <a:solidFill>
                  <a:schemeClr val="accent1"/>
                </a:solidFill>
              </a:rPr>
              <a:t>Control Flow – For, While, If/Else, Case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5" y="1266278"/>
            <a:ext cx="4305690" cy="251504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</a:rPr>
              <a:t>Topics: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Simple For Loops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While Loops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Breaking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More Advanced Loops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If/Else Conditionals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Case Statements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Loop Termination Strategies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endParaRPr lang="en-US" sz="1800" b="1" dirty="0">
              <a:solidFill>
                <a:schemeClr val="tx2"/>
              </a:solidFill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9BCE8DB-475E-E84B-93CC-1A8D45941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4" y="4052251"/>
            <a:ext cx="4380641" cy="230502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2"/>
              </a:rPr>
              <a:t>TP: For Loop in C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3"/>
              </a:rPr>
              <a:t>TP: While Loop in C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4"/>
              </a:rPr>
              <a:t>PGZ: C Programming While Loops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lvl="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hlinkClick r:id="rId5"/>
              </a:rPr>
              <a:t>TP: If...Else in C</a:t>
            </a:r>
            <a:endParaRPr lang="en-US" sz="1800" b="1" dirty="0">
              <a:solidFill>
                <a:srgbClr val="000000"/>
              </a:solidFill>
            </a:endParaRPr>
          </a:p>
          <a:p>
            <a:pPr marL="165100" lvl="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hlinkClick r:id="rId6"/>
              </a:rPr>
              <a:t>TP: Switch Statements in C</a:t>
            </a:r>
            <a:endParaRPr lang="en-US" sz="1800" b="1" dirty="0">
              <a:solidFill>
                <a:srgbClr val="000000"/>
              </a:solidFill>
            </a:endParaRPr>
          </a:p>
          <a:p>
            <a:pPr marL="165100" lvl="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hlinkClick r:id="rId7"/>
              </a:rPr>
              <a:t>CP: Switch Case in C</a:t>
            </a:r>
            <a:endParaRPr lang="en-US" sz="1800" b="1" dirty="0">
              <a:solidFill>
                <a:srgbClr val="000000"/>
              </a:solidFill>
              <a:hlinkClick r:id="rId8" invalidUrl="http://www.lynda.com/C-tutorials/C-Essential-Training/164457-2.html?srchtrk=index:1&#10;linktypeid:2&#10;q:Make+files+Unix&#10;page:1&#10;s:relevance&#10;sa:true&#10;producttypeid:2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E867486-539A-B744-A623-EA919FD05A4B}"/>
              </a:ext>
            </a:extLst>
          </p:cNvPr>
          <p:cNvGrpSpPr/>
          <p:nvPr/>
        </p:nvGrpSpPr>
        <p:grpSpPr>
          <a:xfrm>
            <a:off x="639406" y="1566565"/>
            <a:ext cx="3402854" cy="4605735"/>
            <a:chOff x="715606" y="1104900"/>
            <a:chExt cx="3402854" cy="4605735"/>
          </a:xfrm>
        </p:grpSpPr>
        <p:pic>
          <p:nvPicPr>
            <p:cNvPr id="7" name="Picture 6">
              <a:hlinkClick r:id="rId9"/>
              <a:extLst>
                <a:ext uri="{FF2B5EF4-FFF2-40B4-BE49-F238E27FC236}">
                  <a16:creationId xmlns:a16="http://schemas.microsoft.com/office/drawing/2014/main" id="{89A4ABB6-EA3C-BA4B-802F-FCEC54258D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28355"/>
            <a:stretch/>
          </p:blipFill>
          <p:spPr>
            <a:xfrm>
              <a:off x="715606" y="1104900"/>
              <a:ext cx="1787467" cy="24948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" name="Picture 1">
              <a:hlinkClick r:id="rId11"/>
              <a:extLst>
                <a:ext uri="{FF2B5EF4-FFF2-40B4-BE49-F238E27FC236}">
                  <a16:creationId xmlns:a16="http://schemas.microsoft.com/office/drawing/2014/main" id="{66448807-CF2C-0040-A3B2-7EC4586DC9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503073" y="1104900"/>
              <a:ext cx="1615387" cy="24948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" name="Picture 2">
              <a:hlinkClick r:id="rId13"/>
              <a:extLst>
                <a:ext uri="{FF2B5EF4-FFF2-40B4-BE49-F238E27FC236}">
                  <a16:creationId xmlns:a16="http://schemas.microsoft.com/office/drawing/2014/main" id="{1F7F521E-F17D-4C4E-94F3-A6634E7155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15606" y="3599774"/>
              <a:ext cx="3402854" cy="211086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68AF696A-0988-F641-91E4-E4ECC1EE7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7150"/>
            <a:ext cx="86852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Summary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74805C2-7122-3046-9764-1DF58A357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39" y="609600"/>
            <a:ext cx="8677272" cy="600891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 Loops: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consist of a start condition, a termination condition and an iterator. The most efficient loops often test for zero as a termination condition, though compilers generally do a good job of optimizing loops.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Whil</a:t>
            </a:r>
            <a:r>
              <a:rPr lang="en-US" sz="1800" b="1" dirty="0">
                <a:solidFill>
                  <a:srgbClr val="333399"/>
                </a:solidFill>
                <a:latin typeface="Arial"/>
              </a:rPr>
              <a:t>e Loops: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used when you the number of iterations is unknown, such as reading until an EOF is encountered. Iterate until a test condition is false.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If/Else If/</a:t>
            </a:r>
            <a:r>
              <a:rPr lang="en-US" sz="1800" b="1" dirty="0">
                <a:solidFill>
                  <a:srgbClr val="333399"/>
                </a:solidFill>
                <a:latin typeface="Arial"/>
              </a:rPr>
              <a:t>Else: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allows complex logic to be implemented. Often used to catch error conditions or implement data dependent logic.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Case: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simply a short-hand version of an if/else conditional. Often used for simple command line argument decoding.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Equivalence: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for loops and while loops can be used interchangeably.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 While: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supported in C/C++, but we don’t encourage their use </a:t>
            </a:r>
            <a:r>
              <a:rPr lang="en-US" sz="1800" b="1" dirty="0">
                <a:solidFill>
                  <a:srgbClr val="000000"/>
                </a:solidFill>
                <a:latin typeface="Arial"/>
                <a:sym typeface="Wingdings" pitchFamily="2" charset="2"/>
              </a:rPr>
              <a:t>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51672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7226</TotalTime>
  <Words>222</Words>
  <Application>Microsoft Macintosh PowerPoint</Application>
  <PresentationFormat>Letter Paper (8.5x11 in)</PresentationFormat>
  <Paragraphs>24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Times New Roman</vt:lpstr>
      <vt:lpstr>lecture_title</vt:lpstr>
      <vt:lpstr>1_isip_default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410</cp:revision>
  <dcterms:created xsi:type="dcterms:W3CDTF">2002-09-12T17:13:32Z</dcterms:created>
  <dcterms:modified xsi:type="dcterms:W3CDTF">2022-10-01T12:44:12Z</dcterms:modified>
</cp:coreProperties>
</file>