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firstSlideNum="0" saveSubsetFonts="1">
  <p:sldMasterIdLst>
    <p:sldMasterId id="2147483684" r:id="rId1"/>
    <p:sldMasterId id="2147483688" r:id="rId2"/>
  </p:sldMasterIdLst>
  <p:notesMasterIdLst>
    <p:notesMasterId r:id="rId5"/>
  </p:notesMasterIdLst>
  <p:handoutMasterIdLst>
    <p:handoutMasterId r:id="rId6"/>
  </p:handoutMasterIdLst>
  <p:sldIdLst>
    <p:sldId id="311" r:id="rId3"/>
    <p:sldId id="312" r:id="rId4"/>
  </p:sldIdLst>
  <p:sldSz cx="9144000" cy="6858000" type="letter"/>
  <p:notesSz cx="7302500" cy="95885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12" userDrawn="1">
          <p15:clr>
            <a:srgbClr val="A4A3A4"/>
          </p15:clr>
        </p15:guide>
        <p15:guide id="2" pos="336" userDrawn="1">
          <p15:clr>
            <a:srgbClr val="A4A3A4"/>
          </p15:clr>
        </p15:guide>
        <p15:guide id="3" pos="2928" userDrawn="1">
          <p15:clr>
            <a:srgbClr val="A4A3A4"/>
          </p15:clr>
        </p15:guide>
        <p15:guide id="4" pos="552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019">
          <p15:clr>
            <a:srgbClr val="A4A3A4"/>
          </p15:clr>
        </p15:guide>
        <p15:guide id="2" pos="230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92034"/>
    <a:srgbClr val="EFF755"/>
    <a:srgbClr val="CC6600"/>
    <a:srgbClr val="6666FF"/>
    <a:srgbClr val="008000"/>
    <a:srgbClr val="000080"/>
    <a:srgbClr val="004000"/>
    <a:srgbClr val="9966FF"/>
    <a:srgbClr val="CCE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276" autoAdjust="0"/>
    <p:restoredTop sz="94966" autoAdjust="0"/>
  </p:normalViewPr>
  <p:slideViewPr>
    <p:cSldViewPr snapToGrid="0">
      <p:cViewPr varScale="1">
        <p:scale>
          <a:sx n="117" d="100"/>
          <a:sy n="117" d="100"/>
        </p:scale>
        <p:origin x="2392" y="176"/>
      </p:cViewPr>
      <p:guideLst>
        <p:guide orient="horz" pos="2112"/>
        <p:guide pos="336"/>
        <p:guide pos="2928"/>
        <p:guide pos="55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>
      <p:cViewPr varScale="1">
        <p:scale>
          <a:sx n="74" d="100"/>
          <a:sy n="74" d="100"/>
        </p:scale>
        <p:origin x="-1836" y="-96"/>
      </p:cViewPr>
      <p:guideLst>
        <p:guide orient="horz" pos="3019"/>
        <p:guide pos="230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handoutMaster" Target="handoutMasters/handoutMaster1.xml"/><Relationship Id="rId5" Type="http://schemas.openxmlformats.org/officeDocument/2006/relationships/notesMaster" Target="notesMasters/notesMaster1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82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7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8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7829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66158826-EADE-4792-AB13-43381F09BFE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925437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37025" y="0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4125" y="719138"/>
            <a:ext cx="4794250" cy="3595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07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74725" y="4554538"/>
            <a:ext cx="5353050" cy="4314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307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07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37025" y="9109075"/>
            <a:ext cx="3165475" cy="479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231" tIns="48115" rIns="96231" bIns="48115" numCol="1" anchor="b" anchorCtr="0" compatLnSpc="1">
            <a:prstTxWarp prst="textNoShape">
              <a:avLst/>
            </a:prstTxWarp>
          </a:bodyPr>
          <a:lstStyle>
            <a:lvl1pPr algn="r" defTabSz="962025">
              <a:defRPr sz="1200" smtClean="0">
                <a:latin typeface="Times New Roman" pitchFamily="18" charset="0"/>
              </a:defRPr>
            </a:lvl1pPr>
          </a:lstStyle>
          <a:p>
            <a:pPr>
              <a:defRPr/>
            </a:pPr>
            <a:fld id="{ECC53042-5A96-4DBC-B738-B843823BA6D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755505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1/12/22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DF734984-DA9D-46F7-86D2-46DD45087FB0}" type="datetimeFigureOut">
              <a:rPr lang="en-US" smtClean="0"/>
              <a:pPr/>
              <a:t>1/12/22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A05E26D1-1274-47BB-A1DA-3B76A596BD10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1928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5"/>
          <p:cNvSpPr>
            <a:spLocks noChangeArrowheads="1"/>
          </p:cNvSpPr>
          <p:nvPr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8" name="Text Box 8"/>
          <p:cNvSpPr txBox="1">
            <a:spLocks noChangeArrowheads="1"/>
          </p:cNvSpPr>
          <p:nvPr/>
        </p:nvSpPr>
        <p:spPr bwMode="auto">
          <a:xfrm>
            <a:off x="479425" y="130175"/>
            <a:ext cx="3821113" cy="36671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anchor="ctr" anchorCtr="1">
            <a:spAutoFit/>
          </a:bodyPr>
          <a:lstStyle/>
          <a:p>
            <a:pPr>
              <a:spcBef>
                <a:spcPct val="5000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8443 – Pattern Recognition</a:t>
            </a:r>
          </a:p>
        </p:txBody>
      </p:sp>
      <p:sp>
        <p:nvSpPr>
          <p:cNvPr id="4" name="Rectangle 5"/>
          <p:cNvSpPr>
            <a:spLocks noChangeArrowheads="1"/>
          </p:cNvSpPr>
          <p:nvPr userDrawn="1"/>
        </p:nvSpPr>
        <p:spPr bwMode="auto">
          <a:xfrm>
            <a:off x="304800" y="277813"/>
            <a:ext cx="8605838" cy="6254750"/>
          </a:xfrm>
          <a:prstGeom prst="rect">
            <a:avLst/>
          </a:prstGeom>
          <a:noFill/>
          <a:ln w="38100">
            <a:solidFill>
              <a:srgbClr val="333399"/>
            </a:solidFill>
            <a:miter lim="800000"/>
            <a:headEnd/>
            <a:tailEnd/>
          </a:ln>
          <a:effectLst>
            <a:outerShdw dist="107763" dir="2700000" algn="ctr" rotWithShape="0">
              <a:srgbClr val="892034"/>
            </a:outerShdw>
          </a:effectLst>
        </p:spPr>
        <p:txBody>
          <a:bodyPr wrap="none" anchor="ctr"/>
          <a:lstStyle/>
          <a:p>
            <a:pPr algn="ctr">
              <a:defRPr/>
            </a:pPr>
            <a:endParaRPr lang="en-US">
              <a:solidFill>
                <a:schemeClr val="hlink"/>
              </a:solidFill>
              <a:latin typeface="Times New Roman" pitchFamily="18" charset="0"/>
            </a:endParaRPr>
          </a:p>
        </p:txBody>
      </p:sp>
      <p:sp>
        <p:nvSpPr>
          <p:cNvPr id="5" name="Text Box 8"/>
          <p:cNvSpPr txBox="1">
            <a:spLocks noChangeArrowheads="1"/>
          </p:cNvSpPr>
          <p:nvPr userDrawn="1"/>
        </p:nvSpPr>
        <p:spPr bwMode="auto">
          <a:xfrm>
            <a:off x="563248" y="161968"/>
            <a:ext cx="4450035" cy="276999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wrap="square" tIns="0" bIns="0" anchor="ctr" anchorCtr="1">
            <a:spAutoFit/>
          </a:bodyPr>
          <a:lstStyle/>
          <a:p>
            <a:pPr>
              <a:spcBef>
                <a:spcPts val="0"/>
              </a:spcBef>
            </a:pPr>
            <a:r>
              <a:rPr lang="en-US" sz="1800" b="1" dirty="0">
                <a:solidFill>
                  <a:srgbClr val="333399"/>
                </a:solidFill>
              </a:rPr>
              <a:t>ECE 1111 – Engineering Computation I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6" name="Rectangle 12"/>
          <p:cNvSpPr>
            <a:spLocks noChangeArrowheads="1"/>
          </p:cNvSpPr>
          <p:nvPr/>
        </p:nvSpPr>
        <p:spPr bwMode="auto">
          <a:xfrm>
            <a:off x="227013" y="455613"/>
            <a:ext cx="8683625" cy="42862"/>
          </a:xfrm>
          <a:prstGeom prst="rect">
            <a:avLst/>
          </a:prstGeom>
          <a:gradFill rotWithShape="0">
            <a:gsLst>
              <a:gs pos="0">
                <a:srgbClr val="892034"/>
              </a:gs>
              <a:gs pos="100000">
                <a:srgbClr val="95CAFF"/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>
              <a:defRPr/>
            </a:pPr>
            <a:endParaRPr lang="en-US"/>
          </a:p>
        </p:txBody>
      </p:sp>
      <p:pic>
        <p:nvPicPr>
          <p:cNvPr id="1027" name="Picture 37" descr="isip_logo_plain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8772525" y="6492875"/>
            <a:ext cx="333375" cy="327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69" name="Text Box 45"/>
          <p:cNvSpPr txBox="1">
            <a:spLocks noChangeArrowheads="1"/>
          </p:cNvSpPr>
          <p:nvPr/>
        </p:nvSpPr>
        <p:spPr bwMode="auto">
          <a:xfrm>
            <a:off x="252413" y="6648450"/>
            <a:ext cx="8158162" cy="18466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0" tIns="0" rIns="0" bIns="0">
            <a:spAutoFit/>
          </a:bodyPr>
          <a:lstStyle/>
          <a:p>
            <a:pPr>
              <a:spcBef>
                <a:spcPct val="50000"/>
              </a:spcBef>
              <a:defRPr/>
            </a:pPr>
            <a:r>
              <a:rPr lang="en-US" sz="1200" b="1" dirty="0">
                <a:solidFill>
                  <a:srgbClr val="892034"/>
                </a:solidFill>
              </a:rPr>
              <a:t>ECE 1111: Lecture 02, Slide </a:t>
            </a:r>
            <a:fld id="{56D32A91-0AE1-4806-AC33-D8959F4B7E0D}" type="slidenum">
              <a:rPr lang="en-US" sz="1200" b="1">
                <a:solidFill>
                  <a:srgbClr val="892034"/>
                </a:solidFill>
              </a:rPr>
              <a:pPr>
                <a:spcBef>
                  <a:spcPct val="50000"/>
                </a:spcBef>
                <a:defRPr/>
              </a:pPr>
              <a:t>‹#›</a:t>
            </a:fld>
            <a:endParaRPr lang="en-US" sz="1200" b="1" dirty="0">
              <a:solidFill>
                <a:srgbClr val="892034"/>
              </a:solidFill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9" r:id="rId1"/>
  </p:sldLayoutIdLst>
  <p:txStyles>
    <p:titleStyle>
      <a:lvl1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>
          <a:solidFill>
            <a:schemeClr val="tx1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hyperlink" Target="https://www.linkedin.com/learning/unix-for-mac-os-x-users/profile-login-and-resource-files?u=2206009" TargetMode="External"/><Relationship Id="rId13" Type="http://schemas.openxmlformats.org/officeDocument/2006/relationships/hyperlink" Target="https://www.cs.jhu.edu/~joanne/unixRC.pdf" TargetMode="External"/><Relationship Id="rId3" Type="http://schemas.openxmlformats.org/officeDocument/2006/relationships/hyperlink" Target="https://www.youtube.com/watch?v=rK9Y6DEYfKA" TargetMode="External"/><Relationship Id="rId7" Type="http://schemas.openxmlformats.org/officeDocument/2006/relationships/hyperlink" Target="https://www.linkedin.com/learning/learning-ubuntu-desktop/welcome?u=2206009" TargetMode="External"/><Relationship Id="rId12" Type="http://schemas.openxmlformats.org/officeDocument/2006/relationships/hyperlink" Target="https://www.andreafortuna.org/2018/07/02/bash-scripting-my-own-cheatsheet/" TargetMode="External"/><Relationship Id="rId2" Type="http://schemas.openxmlformats.org/officeDocument/2006/relationships/hyperlink" Target="https://www.youtube.com/watch?v=_gCwCOhMcog" TargetMode="External"/><Relationship Id="rId1" Type="http://schemas.openxmlformats.org/officeDocument/2006/relationships/slideLayout" Target="../slideLayouts/slideLayout1.xml"/><Relationship Id="rId6" Type="http://schemas.openxmlformats.org/officeDocument/2006/relationships/hyperlink" Target="https://www.youtube.com/watch?v=v-F3YLd6oMw" TargetMode="External"/><Relationship Id="rId11" Type="http://schemas.openxmlformats.org/officeDocument/2006/relationships/hyperlink" Target="https://www.gnu.org/software/bash/manual/bash.pdf" TargetMode="External"/><Relationship Id="rId5" Type="http://schemas.openxmlformats.org/officeDocument/2006/relationships/hyperlink" Target="https://www.youtube.com/watch?v=id3DGvljhT4" TargetMode="External"/><Relationship Id="rId10" Type="http://schemas.openxmlformats.org/officeDocument/2006/relationships/hyperlink" Target="https://www.linkedin.com/learning/search?keywords=the%20command%20prompt%20Linux&amp;u=2206009" TargetMode="External"/><Relationship Id="rId4" Type="http://schemas.openxmlformats.org/officeDocument/2006/relationships/hyperlink" Target="https://www.youtube.com/watch?v=07Q9oqNLXB4" TargetMode="External"/><Relationship Id="rId9" Type="http://schemas.openxmlformats.org/officeDocument/2006/relationships/hyperlink" Target="https://www.linkedin.com/learning/search?keywords=environment%20variables%20linux&amp;u=2206009" TargetMode="External"/><Relationship Id="rId14" Type="http://schemas.openxmlformats.org/officeDocument/2006/relationships/hyperlink" Target="http://database.sarang.net/study/bash/bash.pdf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4ED90612-ED8A-E546-90B2-2168322F4D9B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1338" y="1217382"/>
            <a:ext cx="8210949" cy="1471386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marR="0" lvl="0" indent="-176213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Topics</a:t>
            </a: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chemeClr val="accent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:</a:t>
            </a:r>
            <a:endParaRPr lang="en-US" b="1" dirty="0">
              <a:solidFill>
                <a:schemeClr val="accent1"/>
              </a:solidFill>
              <a:latin typeface="+mn-lt"/>
            </a:endParaRP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Login Environment	File Systems	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  <a:latin typeface="+mn-lt"/>
              </a:rPr>
              <a:t>The Bash Shell		The Command Line (Very Basic)</a:t>
            </a:r>
          </a:p>
          <a:p>
            <a:pPr marL="165100" fontAlgn="auto">
              <a:spcAft>
                <a:spcPts val="0"/>
              </a:spcAft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chemeClr val="tx2"/>
                </a:solidFill>
              </a:rPr>
              <a:t>.bash_profile and .bashrc	Pipes (Very Basic)</a:t>
            </a:r>
            <a:endParaRPr lang="en-US" sz="1800" b="1" dirty="0">
              <a:solidFill>
                <a:schemeClr val="tx2"/>
              </a:solidFill>
              <a:latin typeface="+mn-lt"/>
            </a:endParaRPr>
          </a:p>
        </p:txBody>
      </p:sp>
      <p:sp>
        <p:nvSpPr>
          <p:cNvPr id="5" name="Text Box 29">
            <a:extLst>
              <a:ext uri="{FF2B5EF4-FFF2-40B4-BE49-F238E27FC236}">
                <a16:creationId xmlns:a16="http://schemas.microsoft.com/office/drawing/2014/main" id="{550A0CBD-DCDA-894D-87FA-1D6B16791E19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1887" y="552450"/>
            <a:ext cx="8523514" cy="46166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b="1" dirty="0">
                <a:solidFill>
                  <a:schemeClr val="accent1"/>
                </a:solidFill>
              </a:rPr>
              <a:t>Lecture 02: The Login Environment and Shells</a:t>
            </a:r>
            <a:endParaRPr lang="en-US" b="1" dirty="0">
              <a:solidFill>
                <a:schemeClr val="accent2"/>
              </a:solidFill>
            </a:endParaRPr>
          </a:p>
        </p:txBody>
      </p:sp>
      <p:sp>
        <p:nvSpPr>
          <p:cNvPr id="6" name="Rectangle 3">
            <a:extLst>
              <a:ext uri="{FF2B5EF4-FFF2-40B4-BE49-F238E27FC236}">
                <a16:creationId xmlns:a16="http://schemas.microsoft.com/office/drawing/2014/main" id="{3B7D052D-0BFE-674C-90D8-9C233C77E98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653334" y="3320142"/>
            <a:ext cx="4098954" cy="295275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>
            <a:defPPr>
              <a:defRPr lang="en-US"/>
            </a:defPPr>
            <a:lvl1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 b="1">
                <a:solidFill>
                  <a:schemeClr val="accent1"/>
                </a:solidFill>
                <a:latin typeface="+mn-lt"/>
              </a:defRPr>
            </a:lvl1pPr>
          </a:lstStyle>
          <a:p>
            <a:pPr marL="238125" indent="-238125">
              <a:spcBef>
                <a:spcPts val="0"/>
              </a:spcBef>
              <a:buNone/>
              <a:tabLst>
                <a:tab pos="4113213" algn="l"/>
              </a:tabLst>
              <a:defRPr/>
            </a:pPr>
            <a:r>
              <a:rPr lang="en-US" sz="1800" dirty="0">
                <a:solidFill>
                  <a:schemeClr val="accent2"/>
                </a:solidFill>
              </a:rPr>
              <a:t>Navigating Linux:</a:t>
            </a:r>
            <a:br>
              <a:rPr lang="en-US" sz="1800" dirty="0">
                <a:solidFill>
                  <a:schemeClr val="accent2"/>
                </a:solidFill>
              </a:rPr>
            </a:br>
            <a:r>
              <a:rPr lang="en-US" sz="1800" dirty="0">
                <a:solidFill>
                  <a:schemeClr val="accent2"/>
                </a:solidFill>
                <a:latin typeface="Arial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YT: Introduction to Linux</a:t>
            </a:r>
            <a:br>
              <a:rPr lang="en-US" sz="1800" dirty="0">
                <a:solidFill>
                  <a:schemeClr val="accent2"/>
                </a:solidFill>
                <a:latin typeface="Arial" charset="0"/>
              </a:rPr>
            </a:br>
            <a:r>
              <a:rPr lang="en-US" sz="1800" dirty="0">
                <a:solidFill>
                  <a:schemeClr val="accent2"/>
                </a:solidFill>
                <a:latin typeface="Arial" charset="0"/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YT: Customizing the Environment</a:t>
            </a:r>
            <a:br>
              <a:rPr lang="en-US" sz="1800" dirty="0">
                <a:solidFill>
                  <a:schemeClr val="accent2"/>
                </a:solidFill>
                <a:latin typeface="Arial" charset="0"/>
              </a:rPr>
            </a:br>
            <a:r>
              <a:rPr lang="en-US" sz="1800" dirty="0">
                <a:solidFill>
                  <a:schemeClr val="accent2"/>
                </a:solidFill>
                <a:latin typeface="Arial" charset="0"/>
                <a:hlinkClick r:id="rId4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YT: Unix and Shells</a:t>
            </a:r>
            <a:br>
              <a:rPr lang="en-US" sz="1800" dirty="0">
                <a:solidFill>
                  <a:schemeClr val="accent2"/>
                </a:solidFill>
                <a:latin typeface="Arial" charset="0"/>
              </a:rPr>
            </a:br>
            <a:r>
              <a:rPr lang="en-US" sz="1800" dirty="0">
                <a:solidFill>
                  <a:schemeClr val="accent2"/>
                </a:solidFill>
                <a:latin typeface="Arial" charset="0"/>
                <a:hlinkClick r:id="rId5"/>
              </a:rPr>
              <a:t>YT: Comand Line Programming</a:t>
            </a:r>
            <a:br>
              <a:rPr lang="en-US" sz="1800" dirty="0">
                <a:solidFill>
                  <a:schemeClr val="accent2"/>
                </a:solidFill>
                <a:latin typeface="Arial" charset="0"/>
              </a:rPr>
            </a:br>
            <a:r>
              <a:rPr lang="en-US" sz="1800" dirty="0">
                <a:solidFill>
                  <a:schemeClr val="accent2"/>
                </a:solidFill>
                <a:latin typeface="Arial" charset="0"/>
                <a:hlinkClick r:id="rId6"/>
              </a:rPr>
              <a:t>YT: Shell Scripting</a:t>
            </a:r>
            <a:endParaRPr lang="en-US" sz="1800" dirty="0">
              <a:solidFill>
                <a:schemeClr val="accent2"/>
              </a:solidFill>
              <a:latin typeface="Arial" charset="0"/>
            </a:endParaRPr>
          </a:p>
          <a:p>
            <a:endParaRPr lang="en-US" dirty="0"/>
          </a:p>
          <a:p>
            <a:endParaRPr lang="en-US" dirty="0"/>
          </a:p>
        </p:txBody>
      </p:sp>
      <p:sp>
        <p:nvSpPr>
          <p:cNvPr id="7" name="Rectangle 3">
            <a:extLst>
              <a:ext uri="{FF2B5EF4-FFF2-40B4-BE49-F238E27FC236}">
                <a16:creationId xmlns:a16="http://schemas.microsoft.com/office/drawing/2014/main" id="{C24FF415-0BAF-0943-BFBA-3D118B4E683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548014" y="2775858"/>
            <a:ext cx="4098643" cy="3733800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6213" indent="-176213" fontAlgn="auto">
              <a:spcBef>
                <a:spcPts val="1200"/>
              </a:spcBef>
              <a:spcAft>
                <a:spcPts val="1200"/>
              </a:spcAft>
              <a:buFont typeface="Arial" pitchFamily="34" charset="0"/>
              <a:buChar char="•"/>
              <a:defRPr/>
            </a:pPr>
            <a:r>
              <a:rPr lang="en-US" b="1" dirty="0">
                <a:solidFill>
                  <a:schemeClr val="accent1"/>
                </a:solidFill>
                <a:latin typeface="+mn-lt"/>
              </a:rPr>
              <a:t>Resources:</a:t>
            </a:r>
          </a:p>
          <a:p>
            <a:pPr marL="165100" fontAlgn="auto">
              <a:spcBef>
                <a:spcPts val="0"/>
              </a:spcBef>
              <a:spcAft>
                <a:spcPts val="0"/>
              </a:spcAft>
              <a:tabLst>
                <a:tab pos="4113213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</a:rPr>
              <a:t>The Unix/Linux Environment:</a:t>
            </a:r>
            <a:endParaRPr lang="en-US" sz="1800" b="1" noProof="0" dirty="0">
              <a:solidFill>
                <a:schemeClr val="accent2"/>
              </a:solidFill>
              <a:latin typeface="+mn-lt"/>
            </a:endParaRPr>
          </a:p>
          <a:p>
            <a:pPr marL="344488" marR="0" lvl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4292600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  <a:hlinkClick r:id="rId7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LL: Learning the Desktop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344488" marR="0" lvl="0" defTabSz="914400" rtl="0" eaLnBrk="1" fontAlgn="auto" latinLnBrk="0" hangingPunct="1">
              <a:spcBef>
                <a:spcPts val="0"/>
              </a:spcBef>
              <a:spcAft>
                <a:spcPts val="0"/>
              </a:spcAft>
              <a:buClrTx/>
              <a:buSzTx/>
              <a:tabLst>
                <a:tab pos="4292600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  <a:hlinkClick r:id="rId8"/>
              </a:rPr>
              <a:t>LL: Profile and Login Resources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344488" fontAlgn="auto">
              <a:spcBef>
                <a:spcPts val="0"/>
              </a:spcBef>
              <a:spcAft>
                <a:spcPts val="0"/>
              </a:spcAft>
              <a:tabLst>
                <a:tab pos="4292600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  <a:hlinkClick r:id="rId9"/>
              </a:rPr>
              <a:t>LL: Environment Variables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344488" fontAlgn="auto">
              <a:spcBef>
                <a:spcPts val="0"/>
              </a:spcBef>
              <a:spcAft>
                <a:spcPts val="1200"/>
              </a:spcAft>
              <a:tabLst>
                <a:tab pos="4292600" algn="l"/>
              </a:tabLst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  <a:hlinkClick r:id="rId10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LL: The Command Prompt</a:t>
            </a:r>
            <a:endParaRPr lang="en-US" sz="1800" b="1" dirty="0">
              <a:solidFill>
                <a:schemeClr val="accent2"/>
              </a:solidFill>
              <a:latin typeface="+mn-lt"/>
            </a:endParaRPr>
          </a:p>
          <a:p>
            <a:pPr marL="346075" marR="0" lvl="0" indent="-173038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r>
              <a:rPr lang="en-US" sz="1800" b="1" dirty="0">
                <a:solidFill>
                  <a:schemeClr val="accent2"/>
                </a:solidFill>
                <a:latin typeface="+mn-lt"/>
              </a:rPr>
              <a:t>Cheat Sheets: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  <a:hlinkClick r:id="rId11"/>
              </a:rPr>
              <a:t>GNU: Bash Reference Manual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  <a:hlinkClick r:id="rId12"/>
              </a:rPr>
              <a:t>AF: Bash Scripting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  <a:hlinkClick r:id="rId13"/>
              </a:rPr>
              <a:t>JHU: UNIX Reference Card</a:t>
            </a:r>
            <a:br>
              <a:rPr lang="en-US" sz="1800" b="1" dirty="0">
                <a:solidFill>
                  <a:schemeClr val="accent2"/>
                </a:solidFill>
                <a:latin typeface="+mn-lt"/>
              </a:rPr>
            </a:br>
            <a:r>
              <a:rPr lang="en-US" sz="1800" b="1" dirty="0">
                <a:solidFill>
                  <a:schemeClr val="accent2"/>
                </a:solidFill>
                <a:latin typeface="+mn-lt"/>
                <a:hlinkClick r:id="rId14"/>
              </a:rPr>
              <a:t>SSC: Bash Reference Card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chemeClr val="accent2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30188" marR="0" lvl="0" indent="-230188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ct val="20000"/>
              </a:spcAft>
              <a:buClrTx/>
              <a:buSzTx/>
              <a:buFontTx/>
              <a:buNone/>
              <a:tabLst/>
              <a:defRPr/>
            </a:pPr>
            <a:endParaRPr kumimoji="0" lang="en-US" sz="2400" b="1" i="0" u="none" strike="noStrike" kern="1200" cap="none" spc="0" normalizeH="0" baseline="0" noProof="0" dirty="0">
              <a:ln>
                <a:noFill/>
              </a:ln>
              <a:solidFill>
                <a:srgbClr val="004000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10">
            <a:extLst>
              <a:ext uri="{FF2B5EF4-FFF2-40B4-BE49-F238E27FC236}">
                <a16:creationId xmlns:a16="http://schemas.microsoft.com/office/drawing/2014/main" id="{68AF696A-0988-F641-91E4-E4ECC1EE76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28600" y="57150"/>
            <a:ext cx="8685211" cy="36933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400" b="1" i="0" u="none" strike="noStrike" kern="1200" cap="none" spc="0" normalizeH="0" baseline="0" noProof="0" dirty="0">
                <a:ln>
                  <a:noFill/>
                </a:ln>
                <a:solidFill>
                  <a:srgbClr val="892034"/>
                </a:solidFill>
                <a:effectLst/>
                <a:uLnTx/>
                <a:uFillTx/>
                <a:latin typeface="Arial" charset="0"/>
                <a:ea typeface="+mn-ea"/>
                <a:cs typeface="+mn-cs"/>
              </a:rPr>
              <a:t>Summary</a:t>
            </a:r>
          </a:p>
        </p:txBody>
      </p:sp>
      <p:sp>
        <p:nvSpPr>
          <p:cNvPr id="3" name="Rectangle 3">
            <a:extLst>
              <a:ext uri="{FF2B5EF4-FFF2-40B4-BE49-F238E27FC236}">
                <a16:creationId xmlns:a16="http://schemas.microsoft.com/office/drawing/2014/main" id="{474805C2-7122-3046-9764-1DF58A357B3C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36539" y="707571"/>
            <a:ext cx="8677272" cy="5736772"/>
          </a:xfrm>
          <a:prstGeom prst="rect">
            <a:avLst/>
          </a:prstGeom>
          <a:noFill/>
          <a:ln>
            <a:miter lim="800000"/>
            <a:headEnd/>
            <a:tailEnd/>
          </a:ln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/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Login Environment: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.bash_profile and .bashrc are executed when you log in. .bashrc is executed every time you open a new shell (.bash_profile is not, but Is executed when you open a new window).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lang="en-US" sz="1800" b="1" dirty="0">
                <a:solidFill>
                  <a:srgbClr val="333399"/>
                </a:solidFill>
                <a:latin typeface="Arial"/>
              </a:rPr>
              <a:t>Bash Shell: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We use the bash shell as our interactive shell. Please refer to the links on the previous page for the reference card and other useful info.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Command Line Editing: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Bash and emacs use the same keystrokes for editing.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Pipes: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Allow you to concatenate commands. You can send the output of one command as input to the next command.</a:t>
            </a: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Command Line Programming: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Unix is built from a set of simple commands such as ‘cat’ and ‘grep’. Using pipes we can build complex commands from simple ones by combining these simple commands together.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Regular Expressions: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The bash shell supports simple regular expressions that allow you to easily find files in large databases. We can also use these expressions with commands like ‘grep’.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  <a:p>
            <a:pPr marL="173038" marR="0" lvl="0" indent="-163513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1200"/>
              </a:spcAft>
              <a:buClrTx/>
              <a:buSzTx/>
              <a:buFont typeface="Arial" panose="020B0604020202020204" pitchFamily="34" charset="0"/>
              <a:buChar char="•"/>
              <a:tabLst>
                <a:tab pos="2290763" algn="l"/>
                <a:tab pos="4113213" algn="l"/>
              </a:tabLst>
              <a:defRPr/>
            </a:pPr>
            <a:r>
              <a:rPr kumimoji="0" 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333399"/>
                </a:solidFill>
                <a:effectLst/>
                <a:uLnTx/>
                <a:uFillTx/>
                <a:latin typeface="Arial"/>
                <a:ea typeface="+mn-ea"/>
                <a:cs typeface="+mn-cs"/>
              </a:rPr>
              <a:t>Useful Commands: </a:t>
            </a:r>
            <a:r>
              <a:rPr lang="en-US" sz="1800" b="1" dirty="0">
                <a:solidFill>
                  <a:srgbClr val="000000"/>
                </a:solidFill>
                <a:latin typeface="Arial"/>
              </a:rPr>
              <a:t>We will use ‘cat’, ’d’, ‘sd/td/pd’, ‘find’, ‘grep’, pipes, shell redirection and, of course, ‘isip_e’, extensively in this course.</a:t>
            </a:r>
            <a:endParaRPr kumimoji="0" lang="en-US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Arial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159179164"/>
      </p:ext>
    </p:extLst>
  </p:cSld>
  <p:clrMapOvr>
    <a:masterClrMapping/>
  </p:clrMapOvr>
</p:sld>
</file>

<file path=ppt/theme/theme1.xml><?xml version="1.0" encoding="utf-8"?>
<a:theme xmlns:a="http://schemas.openxmlformats.org/drawingml/2006/main" name="lecture_title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isip_default">
  <a:themeElements>
    <a:clrScheme name="ISIP Standard">
      <a:dk1>
        <a:srgbClr val="000000"/>
      </a:dk1>
      <a:lt1>
        <a:srgbClr val="000000"/>
      </a:lt1>
      <a:dk2>
        <a:srgbClr val="000000"/>
      </a:dk2>
      <a:lt2>
        <a:srgbClr val="000000"/>
      </a:lt2>
      <a:accent1>
        <a:srgbClr val="333399"/>
      </a:accent1>
      <a:accent2>
        <a:srgbClr val="892034"/>
      </a:accent2>
      <a:accent3>
        <a:srgbClr val="FFFFE2"/>
      </a:accent3>
      <a:accent4>
        <a:srgbClr val="FFFFE2"/>
      </a:accent4>
      <a:accent5>
        <a:srgbClr val="FFFFE2"/>
      </a:accent5>
      <a:accent6>
        <a:srgbClr val="FFFFE2"/>
      </a:accent6>
      <a:hlink>
        <a:srgbClr val="892034"/>
      </a:hlink>
      <a:folHlink>
        <a:srgbClr val="892034"/>
      </a:folHlink>
    </a:clrScheme>
    <a:fontScheme name="ISIP Standar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7002</TotalTime>
  <Words>357</Words>
  <Application>Microsoft Macintosh PowerPoint</Application>
  <PresentationFormat>Letter Paper (8.5x11 in)</PresentationFormat>
  <Paragraphs>21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2</vt:i4>
      </vt:variant>
    </vt:vector>
  </HeadingPairs>
  <TitlesOfParts>
    <vt:vector size="6" baseType="lpstr">
      <vt:lpstr>Arial</vt:lpstr>
      <vt:lpstr>Times New Roman</vt:lpstr>
      <vt:lpstr>lecture_title</vt:lpstr>
      <vt:lpstr>isip_default</vt:lpstr>
      <vt:lpstr>PowerPoint Presentation</vt:lpstr>
      <vt:lpstr>PowerPoint Presentation</vt:lpstr>
    </vt:vector>
  </TitlesOfParts>
  <Company>Gateway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Valued Gateway Client</dc:creator>
  <cp:lastModifiedBy>Joseph Picone</cp:lastModifiedBy>
  <cp:revision>366</cp:revision>
  <dcterms:created xsi:type="dcterms:W3CDTF">2002-09-12T17:13:32Z</dcterms:created>
  <dcterms:modified xsi:type="dcterms:W3CDTF">2022-01-12T11:24:04Z</dcterms:modified>
</cp:coreProperties>
</file>