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 autoAdjust="0"/>
    <p:restoredTop sz="94966" autoAdjust="0"/>
  </p:normalViewPr>
  <p:slideViewPr>
    <p:cSldViewPr snapToGrid="0">
      <p:cViewPr varScale="1">
        <p:scale>
          <a:sx n="117" d="100"/>
          <a:sy n="117" d="100"/>
        </p:scale>
        <p:origin x="2112" y="176"/>
      </p:cViewPr>
      <p:guideLst>
        <p:guide orient="horz" pos="1846"/>
        <p:guide pos="14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48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8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24DD2C68-E460-934C-A247-ABFAC8F7F22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30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Relationship Id="rId3" Type="http://schemas.openxmlformats.org/officeDocument/2006/relationships/hyperlink" Target="https://en.wikipedia.org/wiki/ASCII" TargetMode="External"/><Relationship Id="rId7" Type="http://schemas.openxmlformats.org/officeDocument/2006/relationships/hyperlink" Target="https://www.branah.com/ascii-converter" TargetMode="External"/><Relationship Id="rId2" Type="http://schemas.openxmlformats.org/officeDocument/2006/relationships/hyperlink" Target="https://www.tutorialspoint.com/cprogramming/c_data_types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Binary-coded_decimal" TargetMode="External"/><Relationship Id="rId5" Type="http://schemas.openxmlformats.org/officeDocument/2006/relationships/hyperlink" Target="https://en.wikipedia.org/wiki/IEEE_754" TargetMode="External"/><Relationship Id="rId10" Type="http://schemas.openxmlformats.org/officeDocument/2006/relationships/image" Target="../media/image3.jpg"/><Relationship Id="rId4" Type="http://schemas.openxmlformats.org/officeDocument/2006/relationships/hyperlink" Target="https://en.wikipedia.org/wiki/Unicode" TargetMode="External"/><Relationship Id="rId9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SCII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IEEE_754" TargetMode="External"/><Relationship Id="rId5" Type="http://schemas.openxmlformats.org/officeDocument/2006/relationships/hyperlink" Target="https://en.wikipedia.org/wiki/Binary-coded_decimal" TargetMode="External"/><Relationship Id="rId4" Type="http://schemas.openxmlformats.org/officeDocument/2006/relationships/hyperlink" Target="https://en.wikipedia.org/wiki/Unico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05</a:t>
            </a:r>
            <a:r>
              <a:rPr lang="en-US" b="1" dirty="0">
                <a:solidFill>
                  <a:schemeClr val="accent1"/>
                </a:solidFill>
              </a:rPr>
              <a:t>: Atomic Types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Bytes and Chars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Short and Long Integers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Floats and Doubles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Signed and Unsigned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Bits and </a:t>
            </a:r>
            <a:r>
              <a:rPr lang="en-US" sz="1800" b="1">
                <a:solidFill>
                  <a:schemeClr val="tx2"/>
                </a:solidFill>
                <a:latin typeface="+mn-lt"/>
              </a:rPr>
              <a:t>Bytes Revisited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TP: </a:t>
            </a:r>
            <a:r>
              <a:rPr lang="en-US" sz="1800" b="1">
                <a:solidFill>
                  <a:schemeClr val="tx2"/>
                </a:solidFill>
                <a:latin typeface="+mn-lt"/>
                <a:hlinkClick r:id="rId2"/>
              </a:rPr>
              <a:t>Atomic Types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Wiki: ASCII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Wiki: Unicode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Wiki: IEEE Floating-Point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Wiki: Binary Coded Decimal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Branah: ASCII Conversion</a:t>
            </a:r>
            <a:endParaRPr lang="en-US" sz="1800" b="1" dirty="0">
              <a:solidFill>
                <a:schemeClr val="tx2"/>
              </a:solidFill>
              <a:latin typeface="+mn-lt"/>
              <a:hlinkClick r:id="rId8" invalidUrl="http://www.lynda.com/C-tutorials/C-Essential-Training/164457-2.html?srchtrk=index:1&#10;linktypeid:2&#10;q:Make+files+Unix&#10;page:1&#10;s:relevance&#10;sa:true&#10;producttypeid: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A56C0B-CAAA-FE4E-B13E-A38BFF150F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7" y="1521945"/>
            <a:ext cx="4019669" cy="2022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01FA8A-9751-5B41-B020-375238E3A71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19" y="1201162"/>
            <a:ext cx="3587499" cy="26640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09600"/>
            <a:ext cx="8677272" cy="58347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5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Atomic Types: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used to do basic math.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ASCII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</a:t>
            </a:r>
            <a:r>
              <a:rPr lang="en-US" sz="1800" b="1" dirty="0">
                <a:solidFill>
                  <a:schemeClr val="tx2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the decimal codes used by characters follow the ASCII standard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Unicode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some languages require more than 8 bits per character.</a:t>
            </a:r>
            <a:endParaRPr lang="en-US" sz="1800" b="1" dirty="0">
              <a:solidFill>
                <a:schemeClr val="bg1"/>
              </a:solidFill>
            </a:endParaRP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Binary Coded Decimal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positive integers use a format where each digit is represented by a fixed number of bits.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Two’s Complement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negative numbers use a two’s complement format.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Floating-Point Format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a logarithmic representation. They are not exact!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1C893B0D-8A0F-7847-99C9-7F7262FB97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3833773"/>
                  </p:ext>
                </p:extLst>
              </p:nvPr>
            </p:nvGraphicFramePr>
            <p:xfrm>
              <a:off x="1524000" y="1095205"/>
              <a:ext cx="6096000" cy="28590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8171">
                      <a:extLst>
                        <a:ext uri="{9D8B030D-6E8A-4147-A177-3AD203B41FA5}">
                          <a16:colId xmlns:a16="http://schemas.microsoft.com/office/drawing/2014/main" val="623509817"/>
                        </a:ext>
                      </a:extLst>
                    </a:gridCol>
                    <a:gridCol w="1567542">
                      <a:extLst>
                        <a:ext uri="{9D8B030D-6E8A-4147-A177-3AD203B41FA5}">
                          <a16:colId xmlns:a16="http://schemas.microsoft.com/office/drawing/2014/main" val="908379191"/>
                        </a:ext>
                      </a:extLst>
                    </a:gridCol>
                    <a:gridCol w="2830287">
                      <a:extLst>
                        <a:ext uri="{9D8B030D-6E8A-4147-A177-3AD203B41FA5}">
                          <a16:colId xmlns:a16="http://schemas.microsoft.com/office/drawing/2014/main" val="1183274160"/>
                        </a:ext>
                      </a:extLst>
                    </a:gridCol>
                  </a:tblGrid>
                  <a:tr h="145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Syntax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No. Bytes (Bits)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Range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848895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1" baseline="30000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𝟐𝟕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973465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𝟖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1214610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i="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0" baseline="3000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856296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i="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0" baseline="3000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13763356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𝟏𝟔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823834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𝟐𝟑𝟏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,(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𝟐𝟑𝟏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1257131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1" i="0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1400" b="1" i="0" baseline="30000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𝟔𝟑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i="1" dirty="0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𝟔𝟑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4393665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d>
                                  <m:dPr>
                                    <m:ctrlPr>
                                      <a:rPr lang="en-US" sz="1400" b="1" i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e>
                                      <m:sup>
                                        <m: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𝟔</m:t>
                                        </m:r>
                                        <m:r>
                                          <a:rPr lang="en-US" sz="1400" b="1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𝟒</m:t>
                                        </m:r>
                                      </m:sup>
                                    </m:sSup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d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bg1"/>
                            </a:solidFill>
                            <a:latin typeface="+mn-lt"/>
                          </a:endParaRP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16797780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float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 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86109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double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 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90175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1C893B0D-8A0F-7847-99C9-7F7262FB97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3833773"/>
                  </p:ext>
                </p:extLst>
              </p:nvPr>
            </p:nvGraphicFramePr>
            <p:xfrm>
              <a:off x="1524000" y="1095205"/>
              <a:ext cx="6096000" cy="28590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8171">
                      <a:extLst>
                        <a:ext uri="{9D8B030D-6E8A-4147-A177-3AD203B41FA5}">
                          <a16:colId xmlns:a16="http://schemas.microsoft.com/office/drawing/2014/main" val="623509817"/>
                        </a:ext>
                      </a:extLst>
                    </a:gridCol>
                    <a:gridCol w="1567542">
                      <a:extLst>
                        <a:ext uri="{9D8B030D-6E8A-4147-A177-3AD203B41FA5}">
                          <a16:colId xmlns:a16="http://schemas.microsoft.com/office/drawing/2014/main" val="908379191"/>
                        </a:ext>
                      </a:extLst>
                    </a:gridCol>
                    <a:gridCol w="2830287">
                      <a:extLst>
                        <a:ext uri="{9D8B030D-6E8A-4147-A177-3AD203B41FA5}">
                          <a16:colId xmlns:a16="http://schemas.microsoft.com/office/drawing/2014/main" val="1183274160"/>
                        </a:ext>
                      </a:extLst>
                    </a:gridCol>
                  </a:tblGrid>
                  <a:tr h="2499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Syntax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No. Bytes (Bits)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Range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8488958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115000" r="-1345" b="-96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49734653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204762" r="-1345" b="-81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2146108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320000" r="-1345" b="-7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562963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420000" r="-1345" b="-6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3763356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472727" r="-1345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8238348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630000" r="-1345" b="-4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1257131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663636" r="-1345" b="-3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3936653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800000" r="-1345" b="-2238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6797780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float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 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86109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double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 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901756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4992648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7676</TotalTime>
  <Words>265</Words>
  <Application>Microsoft Macintosh PowerPoint</Application>
  <PresentationFormat>Letter Paper (8.5x11 in)</PresentationFormat>
  <Paragraphs>55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Cambria Math</vt:lpstr>
      <vt:lpstr>Times New Roman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378</cp:revision>
  <dcterms:created xsi:type="dcterms:W3CDTF">2002-09-12T17:13:32Z</dcterms:created>
  <dcterms:modified xsi:type="dcterms:W3CDTF">2021-08-30T12:45:52Z</dcterms:modified>
</cp:coreProperties>
</file>