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336" userDrawn="1">
          <p15:clr>
            <a:srgbClr val="A4A3A4"/>
          </p15:clr>
        </p15:guide>
        <p15:guide id="3" pos="2928" userDrawn="1">
          <p15:clr>
            <a:srgbClr val="A4A3A4"/>
          </p15:clr>
        </p15:guide>
        <p15:guide id="4" pos="55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95034" autoAdjust="0"/>
  </p:normalViewPr>
  <p:slideViewPr>
    <p:cSldViewPr snapToGrid="0">
      <p:cViewPr varScale="1">
        <p:scale>
          <a:sx n="117" d="100"/>
          <a:sy n="117" d="100"/>
        </p:scale>
        <p:origin x="2392" y="176"/>
      </p:cViewPr>
      <p:guideLst>
        <p:guide orient="horz" pos="2112"/>
        <p:guide pos="336"/>
        <p:guide pos="2928"/>
        <p:guide pos="55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1/15/20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63248" y="161968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02,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learning/unix-for-mac-os-x-users/profile-login-and-resource-files?u=2206009" TargetMode="External"/><Relationship Id="rId13" Type="http://schemas.openxmlformats.org/officeDocument/2006/relationships/hyperlink" Target="https://www.cs.jhu.edu/~joanne/unixRC.pdf" TargetMode="External"/><Relationship Id="rId3" Type="http://schemas.openxmlformats.org/officeDocument/2006/relationships/hyperlink" Target="https://www.youtube.com/watch?v=rK9Y6DEYfKA" TargetMode="External"/><Relationship Id="rId7" Type="http://schemas.openxmlformats.org/officeDocument/2006/relationships/hyperlink" Target="https://www.linkedin.com/learning/learning-ubuntu-desktop/welcome?u=2206009" TargetMode="External"/><Relationship Id="rId12" Type="http://schemas.openxmlformats.org/officeDocument/2006/relationships/hyperlink" Target="https://www.andreafortuna.org/2018/07/02/bash-scripting-my-own-cheatsheet/" TargetMode="External"/><Relationship Id="rId2" Type="http://schemas.openxmlformats.org/officeDocument/2006/relationships/hyperlink" Target="https://www.youtube.com/watch?v=_gCwCOhMco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v-F3YLd6oMw" TargetMode="External"/><Relationship Id="rId11" Type="http://schemas.openxmlformats.org/officeDocument/2006/relationships/hyperlink" Target="https://www.gnu.org/software/bash/manual/bash.pdf" TargetMode="External"/><Relationship Id="rId5" Type="http://schemas.openxmlformats.org/officeDocument/2006/relationships/hyperlink" Target="https://www.youtube.com/watch?v=id3DGvljhT4" TargetMode="External"/><Relationship Id="rId10" Type="http://schemas.openxmlformats.org/officeDocument/2006/relationships/hyperlink" Target="https://www.linkedin.com/learning/search?keywords=the%20command%20prompt%20Linux&amp;u=2206009" TargetMode="External"/><Relationship Id="rId4" Type="http://schemas.openxmlformats.org/officeDocument/2006/relationships/hyperlink" Target="https://www.youtube.com/watch?v=07Q9oqNLXB4" TargetMode="External"/><Relationship Id="rId9" Type="http://schemas.openxmlformats.org/officeDocument/2006/relationships/hyperlink" Target="https://www.linkedin.com/learning/search?keywords=environment%20variables%20linux&amp;u=2206009" TargetMode="External"/><Relationship Id="rId14" Type="http://schemas.openxmlformats.org/officeDocument/2006/relationships/hyperlink" Target="http://database.sarang.net/study/bash/bash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D90612-ED8A-E546-90B2-2168322F4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1217382"/>
            <a:ext cx="8210949" cy="147138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Login Environment	File Systems	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Bash Shell		The Command Line (Very Basic)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.profile and .</a:t>
            </a:r>
            <a:r>
              <a:rPr lang="en-US" sz="1800" b="1" dirty="0" err="1">
                <a:solidFill>
                  <a:schemeClr val="tx2"/>
                </a:solidFill>
              </a:rPr>
              <a:t>bashrc</a:t>
            </a:r>
            <a:r>
              <a:rPr lang="en-US" sz="1800" b="1" dirty="0">
                <a:solidFill>
                  <a:schemeClr val="tx2"/>
                </a:solidFill>
              </a:rPr>
              <a:t>		Pipes (Very Basic)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887" y="552450"/>
            <a:ext cx="8523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02: The Login Environment and Shells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B7D052D-0BFE-674C-90D8-9C233C77E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3334" y="3320142"/>
            <a:ext cx="4098954" cy="2952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 b="1">
                <a:solidFill>
                  <a:schemeClr val="accent1"/>
                </a:solidFill>
                <a:latin typeface="+mn-lt"/>
              </a:defRPr>
            </a:lvl1pPr>
          </a:lstStyle>
          <a:p>
            <a:pPr marL="238125" indent="-238125">
              <a:spcBef>
                <a:spcPts val="0"/>
              </a:spcBef>
              <a:buNone/>
              <a:tabLst>
                <a:tab pos="4113213" algn="l"/>
              </a:tabLst>
              <a:defRPr/>
            </a:pPr>
            <a:r>
              <a:rPr lang="en-US" sz="1800" dirty="0">
                <a:solidFill>
                  <a:schemeClr val="accent2"/>
                </a:solidFill>
              </a:rPr>
              <a:t>Navigating Linux:</a:t>
            </a:r>
            <a:br>
              <a:rPr lang="en-US" sz="1800" dirty="0">
                <a:solidFill>
                  <a:schemeClr val="accent2"/>
                </a:solidFill>
              </a:rPr>
            </a:br>
            <a:r>
              <a:rPr lang="en-US" sz="1800" dirty="0">
                <a:solidFill>
                  <a:schemeClr val="accent2"/>
                </a:solidFill>
                <a:latin typeface="Arial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YT: Introduction to Linux</a:t>
            </a:r>
            <a:br>
              <a:rPr lang="en-US" sz="1800" dirty="0">
                <a:solidFill>
                  <a:schemeClr val="accent2"/>
                </a:solidFill>
                <a:latin typeface="Arial" charset="0"/>
              </a:rPr>
            </a:br>
            <a:r>
              <a:rPr lang="en-US" sz="1800" dirty="0">
                <a:solidFill>
                  <a:schemeClr val="accent2"/>
                </a:solidFill>
                <a:latin typeface="Arial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YT: Customizing the Environment</a:t>
            </a:r>
            <a:br>
              <a:rPr lang="en-US" sz="1800" dirty="0">
                <a:solidFill>
                  <a:schemeClr val="accent2"/>
                </a:solidFill>
                <a:latin typeface="Arial" charset="0"/>
              </a:rPr>
            </a:br>
            <a:r>
              <a:rPr lang="en-US" sz="1800" dirty="0">
                <a:solidFill>
                  <a:schemeClr val="accent2"/>
                </a:solidFill>
                <a:latin typeface="Arial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YT: Unix and Shells</a:t>
            </a:r>
            <a:br>
              <a:rPr lang="en-US" sz="1800" dirty="0">
                <a:solidFill>
                  <a:schemeClr val="accent2"/>
                </a:solidFill>
                <a:latin typeface="Arial" charset="0"/>
              </a:rPr>
            </a:br>
            <a:r>
              <a:rPr lang="en-US" sz="1800" dirty="0">
                <a:solidFill>
                  <a:schemeClr val="accent2"/>
                </a:solidFill>
                <a:latin typeface="Arial" charset="0"/>
                <a:hlinkClick r:id="rId5"/>
              </a:rPr>
              <a:t>YT: Comand Line Programming</a:t>
            </a:r>
            <a:br>
              <a:rPr lang="en-US" sz="1800" dirty="0">
                <a:solidFill>
                  <a:schemeClr val="accent2"/>
                </a:solidFill>
                <a:latin typeface="Arial" charset="0"/>
              </a:rPr>
            </a:br>
            <a:r>
              <a:rPr lang="en-US" sz="1800" dirty="0">
                <a:solidFill>
                  <a:schemeClr val="accent2"/>
                </a:solidFill>
                <a:latin typeface="Arial" charset="0"/>
                <a:hlinkClick r:id="rId6"/>
              </a:rPr>
              <a:t>YT: Shell Scripting</a:t>
            </a:r>
            <a:endParaRPr lang="en-US" sz="1800" dirty="0">
              <a:solidFill>
                <a:schemeClr val="accent2"/>
              </a:solidFill>
              <a:latin typeface="Arial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24FF415-0BAF-0943-BFBA-3D118B4E6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014" y="2775858"/>
            <a:ext cx="4098643" cy="3733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Bef>
                <a:spcPts val="0"/>
              </a:spcBef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</a:rPr>
              <a:t>The Unix/Linux Environment:</a:t>
            </a:r>
            <a:endParaRPr lang="en-US" sz="1800" b="1" noProof="0" dirty="0">
              <a:solidFill>
                <a:schemeClr val="accent2"/>
              </a:solidFill>
              <a:latin typeface="+mn-lt"/>
            </a:endParaRPr>
          </a:p>
          <a:p>
            <a:pPr marL="344488" marR="0" lvl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LL: Learning the Desktop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344488" marR="0" lvl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8"/>
              </a:rPr>
              <a:t>LL: Profile and Login Resources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344488" fontAlgn="auto">
              <a:spcBef>
                <a:spcPts val="0"/>
              </a:spcBef>
              <a:spcAft>
                <a:spcPts val="0"/>
              </a:spcAft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9"/>
              </a:rPr>
              <a:t>LL: Environment Variables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344488" fontAlgn="auto">
              <a:spcBef>
                <a:spcPts val="0"/>
              </a:spcBef>
              <a:spcAft>
                <a:spcPts val="1200"/>
              </a:spcAft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LL: The Command Prompt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346075" marR="0" lvl="0" indent="-173038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</a:rPr>
              <a:t>Cheat Sheets: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11"/>
              </a:rPr>
              <a:t>GNU: Bash Reference Manual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12"/>
              </a:rPr>
              <a:t>AF: Bash Scripting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13"/>
              </a:rPr>
              <a:t>JHU: UNIX Reference Card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14"/>
              </a:rPr>
              <a:t>SSC: Bash Reference Card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marR="0" lvl="0" indent="-230188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4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6976</TotalTime>
  <Words>127</Words>
  <Application>Microsoft Macintosh PowerPoint</Application>
  <PresentationFormat>Letter Paper (8.5x11 in)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361</cp:revision>
  <dcterms:created xsi:type="dcterms:W3CDTF">2002-09-12T17:13:32Z</dcterms:created>
  <dcterms:modified xsi:type="dcterms:W3CDTF">2020-01-15T06:58:07Z</dcterms:modified>
</cp:coreProperties>
</file>