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84" r:id="rId1"/>
    <p:sldMasterId id="2147483688" r:id="rId2"/>
  </p:sldMasterIdLst>
  <p:notesMasterIdLst>
    <p:notesMasterId r:id="rId4"/>
  </p:notesMasterIdLst>
  <p:handoutMasterIdLst>
    <p:handoutMasterId r:id="rId5"/>
  </p:handoutMasterIdLst>
  <p:sldIdLst>
    <p:sldId id="311" r:id="rId3"/>
  </p:sldIdLst>
  <p:sldSz cx="9144000" cy="6858000" type="letter"/>
  <p:notesSz cx="7302500" cy="95885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46">
          <p15:clr>
            <a:srgbClr val="A4A3A4"/>
          </p15:clr>
        </p15:guide>
        <p15:guide id="2" pos="14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19">
          <p15:clr>
            <a:srgbClr val="A4A3A4"/>
          </p15:clr>
        </p15:guide>
        <p15:guide id="2" pos="230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92034"/>
    <a:srgbClr val="EFF755"/>
    <a:srgbClr val="CC6600"/>
    <a:srgbClr val="6666FF"/>
    <a:srgbClr val="008000"/>
    <a:srgbClr val="000080"/>
    <a:srgbClr val="004000"/>
    <a:srgbClr val="9966FF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255" autoAdjust="0"/>
    <p:restoredTop sz="95070" autoAdjust="0"/>
  </p:normalViewPr>
  <p:slideViewPr>
    <p:cSldViewPr snapToGrid="0">
      <p:cViewPr varScale="1">
        <p:scale>
          <a:sx n="92" d="100"/>
          <a:sy n="92" d="100"/>
        </p:scale>
        <p:origin x="1624" y="184"/>
      </p:cViewPr>
      <p:guideLst>
        <p:guide orient="horz" pos="1846"/>
        <p:guide pos="14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74" d="100"/>
          <a:sy n="74" d="100"/>
        </p:scale>
        <p:origin x="-1836" y="-96"/>
      </p:cViewPr>
      <p:guideLst>
        <p:guide orient="horz" pos="3019"/>
        <p:guide pos="23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66158826-EADE-4792-AB13-43381F09BF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2543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4125" y="719138"/>
            <a:ext cx="4794250" cy="3595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4538"/>
            <a:ext cx="5353050" cy="431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ECC53042-5A96-4DBC-B738-B843823BA6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7555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734984-DA9D-46F7-86D2-46DD45087FB0}" type="datetimeFigureOut">
              <a:rPr lang="en-US" smtClean="0"/>
              <a:pPr/>
              <a:t>2/1/19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05E26D1-1274-47BB-A1DA-3B76A596BD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734984-DA9D-46F7-86D2-46DD45087FB0}" type="datetimeFigureOut">
              <a:rPr lang="en-US" smtClean="0"/>
              <a:pPr/>
              <a:t>2/1/19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05E26D1-1274-47BB-A1DA-3B76A596BD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479425" y="130175"/>
            <a:ext cx="3821113" cy="3667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8443 – Pattern Recognition</a:t>
            </a:r>
          </a:p>
        </p:txBody>
      </p:sp>
      <p:sp>
        <p:nvSpPr>
          <p:cNvPr id="4" name="Rectangle 5"/>
          <p:cNvSpPr>
            <a:spLocks noChangeArrowheads="1"/>
          </p:cNvSpPr>
          <p:nvPr userDrawn="1"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5" name="Text Box 8"/>
          <p:cNvSpPr txBox="1">
            <a:spLocks noChangeArrowheads="1"/>
          </p:cNvSpPr>
          <p:nvPr userDrawn="1"/>
        </p:nvSpPr>
        <p:spPr bwMode="auto">
          <a:xfrm>
            <a:off x="563248" y="161968"/>
            <a:ext cx="4450035" cy="276999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square" tIns="0" bIns="0" anchor="ctr" anchorCtr="1">
            <a:spAutoFit/>
          </a:bodyPr>
          <a:lstStyle/>
          <a:p>
            <a:pPr>
              <a:spcBef>
                <a:spcPts val="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1111 – Engineering Computation I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227013" y="455613"/>
            <a:ext cx="8683625" cy="42862"/>
          </a:xfrm>
          <a:prstGeom prst="rect">
            <a:avLst/>
          </a:prstGeom>
          <a:gradFill rotWithShape="0">
            <a:gsLst>
              <a:gs pos="0">
                <a:srgbClr val="892034"/>
              </a:gs>
              <a:gs pos="100000">
                <a:srgbClr val="95CA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7" name="Picture 37" descr="isip_logo_plain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8772525" y="6492875"/>
            <a:ext cx="33337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9" name="Text Box 45"/>
          <p:cNvSpPr txBox="1">
            <a:spLocks noChangeArrowheads="1"/>
          </p:cNvSpPr>
          <p:nvPr/>
        </p:nvSpPr>
        <p:spPr bwMode="auto">
          <a:xfrm>
            <a:off x="252413" y="6648450"/>
            <a:ext cx="815816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b="1" dirty="0">
                <a:solidFill>
                  <a:srgbClr val="892034"/>
                </a:solidFill>
              </a:rPr>
              <a:t>ECE 1111: Lecture 02, Slide </a:t>
            </a:r>
            <a:fld id="{56D32A91-0AE1-4806-AC33-D8959F4B7E0D}" type="slidenum">
              <a:rPr lang="en-US" sz="1200" b="1">
                <a:solidFill>
                  <a:srgbClr val="892034"/>
                </a:solidFill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 sz="1200" b="1" dirty="0">
              <a:solidFill>
                <a:srgbClr val="892034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youtube.com/watch?v=_gCwCOhMcog" TargetMode="External"/><Relationship Id="rId3" Type="http://schemas.openxmlformats.org/officeDocument/2006/relationships/hyperlink" Target="http://www.lynda.com" TargetMode="External"/><Relationship Id="rId7" Type="http://schemas.openxmlformats.org/officeDocument/2006/relationships/hyperlink" Target="http://www.lynda.com/Mac-OS-X-tutorials/Profile-login-resource-files/78546/83664-4.html" TargetMode="External"/><Relationship Id="rId12" Type="http://schemas.openxmlformats.org/officeDocument/2006/relationships/hyperlink" Target="https://www.youtube.com/watch?v=07Q9oqNLXB4" TargetMode="External"/><Relationship Id="rId2" Type="http://schemas.openxmlformats.org/officeDocument/2006/relationships/hyperlink" Target="http://www.isip.piconepress.com/courses/temple/ece_1111/syllabus/current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youtube.com/watch?v=ID24jbKCZ5A" TargetMode="External"/><Relationship Id="rId11" Type="http://schemas.openxmlformats.org/officeDocument/2006/relationships/hyperlink" Target="http://www.lynda.com/Mac-OS-X-tutorials/Customizing-command-prompt/78546/83669-4.html" TargetMode="External"/><Relationship Id="rId5" Type="http://schemas.openxmlformats.org/officeDocument/2006/relationships/hyperlink" Target="http://www.lynda.com/Ubuntu-tutorials/Up-Running-Ubuntu-Desktop-Linux/159637-2.html" TargetMode="External"/><Relationship Id="rId10" Type="http://schemas.openxmlformats.org/officeDocument/2006/relationships/hyperlink" Target="https://www.youtube.com/watch?v=rK9Y6DEYfKA" TargetMode="External"/><Relationship Id="rId4" Type="http://schemas.openxmlformats.org/officeDocument/2006/relationships/hyperlink" Target="http://www.youtube.com" TargetMode="External"/><Relationship Id="rId9" Type="http://schemas.openxmlformats.org/officeDocument/2006/relationships/hyperlink" Target="http://www.lynda.com/Mac-OS-X-tutorials/Setting-exporting-environment-variables/78546/83666-4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ED90612-ED8A-E546-90B2-2168322F4D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1338" y="1358900"/>
            <a:ext cx="8210949" cy="454818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6213" marR="0" lvl="0" indent="-176213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b="1" dirty="0">
                <a:solidFill>
                  <a:schemeClr val="accent1"/>
                </a:solidFill>
                <a:latin typeface="+mn-lt"/>
              </a:rPr>
              <a:t>Topics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  <a:endParaRPr lang="en-US" b="1" dirty="0">
              <a:solidFill>
                <a:schemeClr val="accent1"/>
              </a:solidFill>
              <a:latin typeface="+mn-lt"/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The Login Environment	File Systems	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The Bash Shell		The Command Line (Very Basic)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</a:rPr>
              <a:t>.profile and .</a:t>
            </a:r>
            <a:r>
              <a:rPr lang="en-US" sz="1800" b="1" dirty="0" err="1">
                <a:solidFill>
                  <a:schemeClr val="tx2"/>
                </a:solidFill>
              </a:rPr>
              <a:t>bashrc</a:t>
            </a:r>
            <a:r>
              <a:rPr lang="en-US" sz="1800" b="1" dirty="0">
                <a:solidFill>
                  <a:schemeClr val="tx2"/>
                </a:solidFill>
              </a:rPr>
              <a:t>		Pipes (Very Basic)</a:t>
            </a:r>
            <a:endParaRPr lang="en-US" sz="1800" b="1" dirty="0">
              <a:solidFill>
                <a:schemeClr val="tx2"/>
              </a:solidFill>
              <a:latin typeface="+mn-lt"/>
            </a:endParaRPr>
          </a:p>
          <a:p>
            <a:pPr marL="176213" indent="-176213" fontAlgn="auto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b="1" dirty="0">
                <a:solidFill>
                  <a:schemeClr val="accent1"/>
                </a:solidFill>
                <a:latin typeface="+mn-lt"/>
              </a:rPr>
              <a:t>Resources:</a:t>
            </a:r>
          </a:p>
          <a:p>
            <a:pPr marL="1651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2"/>
              </a:rPr>
              <a:t>Syllabus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65100" fontAlgn="auto">
              <a:spcBef>
                <a:spcPts val="0"/>
              </a:spcBef>
              <a:spcAft>
                <a:spcPts val="0"/>
              </a:spcAft>
              <a:tabLst>
                <a:tab pos="4113213" algn="l"/>
              </a:tabLst>
              <a:defRPr/>
            </a:pPr>
            <a:r>
              <a:rPr lang="en-US" sz="1800" b="1" dirty="0">
                <a:solidFill>
                  <a:schemeClr val="accent2"/>
                </a:solidFill>
                <a:latin typeface="+mn-lt"/>
                <a:hlinkClick r:id="rId3"/>
              </a:rPr>
              <a:t>Lynda.com:</a:t>
            </a:r>
            <a:r>
              <a:rPr lang="en-US" sz="1800" b="1" dirty="0">
                <a:solidFill>
                  <a:schemeClr val="accent2"/>
                </a:solidFill>
                <a:latin typeface="+mn-lt"/>
              </a:rPr>
              <a:t>	</a:t>
            </a:r>
            <a:r>
              <a:rPr lang="en-US" sz="1800" b="1" dirty="0">
                <a:solidFill>
                  <a:schemeClr val="accent2"/>
                </a:solidFill>
                <a:latin typeface="+mn-lt"/>
                <a:hlinkClick r:id="rId4"/>
              </a:rPr>
              <a:t>YouTube:</a:t>
            </a:r>
            <a:endParaRPr lang="en-US" sz="1800" b="1" noProof="0" dirty="0">
              <a:solidFill>
                <a:schemeClr val="accent2"/>
              </a:solidFill>
              <a:latin typeface="+mn-lt"/>
            </a:endParaRPr>
          </a:p>
          <a:p>
            <a:pPr marL="344488" marR="0" lvl="0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tabLst>
                <a:tab pos="4292600" algn="l"/>
              </a:tabLst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5"/>
              </a:rPr>
              <a:t>Ubuntu Installation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6"/>
              </a:rPr>
              <a:t>The Linux Desktop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4488" fontAlgn="auto">
              <a:spcBef>
                <a:spcPts val="0"/>
              </a:spcBef>
              <a:spcAft>
                <a:spcPts val="0"/>
              </a:spcAft>
              <a:tabLst>
                <a:tab pos="4292600" algn="l"/>
              </a:tabLst>
              <a:defRPr/>
            </a:pPr>
            <a:r>
              <a:rPr lang="en-US" sz="1800" b="1" dirty="0">
                <a:solidFill>
                  <a:schemeClr val="accent2"/>
                </a:solidFill>
                <a:latin typeface="+mn-lt"/>
                <a:hlinkClick r:id="rId7"/>
              </a:rPr>
              <a:t>Login Resources</a:t>
            </a:r>
            <a:r>
              <a:rPr lang="en-US" sz="1800" b="1" dirty="0">
                <a:solidFill>
                  <a:schemeClr val="accent2"/>
                </a:solidFill>
                <a:latin typeface="+mn-lt"/>
              </a:rPr>
              <a:t>	</a:t>
            </a:r>
            <a:r>
              <a:rPr lang="en-US" sz="1800" b="1" dirty="0">
                <a:solidFill>
                  <a:schemeClr val="accent2"/>
                </a:solidFill>
                <a:latin typeface="+mn-lt"/>
                <a:hlinkClick r:id="rId8"/>
              </a:rPr>
              <a:t>Introduction to Linux</a:t>
            </a:r>
            <a:endParaRPr lang="en-US" sz="1800" b="1" dirty="0">
              <a:solidFill>
                <a:schemeClr val="accent2"/>
              </a:solidFill>
              <a:latin typeface="+mn-lt"/>
            </a:endParaRPr>
          </a:p>
          <a:p>
            <a:pPr marL="344488" fontAlgn="auto">
              <a:spcBef>
                <a:spcPts val="0"/>
              </a:spcBef>
              <a:spcAft>
                <a:spcPts val="0"/>
              </a:spcAft>
              <a:tabLst>
                <a:tab pos="4292600" algn="l"/>
              </a:tabLst>
              <a:defRPr/>
            </a:pPr>
            <a:r>
              <a:rPr lang="en-US" sz="1800" b="1" dirty="0">
                <a:solidFill>
                  <a:schemeClr val="accent2"/>
                </a:solidFill>
                <a:latin typeface="+mn-lt"/>
                <a:hlinkClick r:id="rId9"/>
              </a:rPr>
              <a:t>Environment Variables</a:t>
            </a:r>
            <a:r>
              <a:rPr lang="en-US" sz="1800" b="1" dirty="0">
                <a:solidFill>
                  <a:schemeClr val="accent2"/>
                </a:solidFill>
                <a:latin typeface="+mn-lt"/>
              </a:rPr>
              <a:t>	</a:t>
            </a:r>
            <a:r>
              <a:rPr lang="en-US" sz="1800" b="1" dirty="0">
                <a:solidFill>
                  <a:schemeClr val="accent2"/>
                </a:solidFill>
                <a:latin typeface="+mn-lt"/>
                <a:hlinkClick r:id="rId10"/>
              </a:rPr>
              <a:t>Customizing the Environment</a:t>
            </a:r>
            <a:endParaRPr lang="en-US" sz="1800" b="1" dirty="0">
              <a:solidFill>
                <a:schemeClr val="accent2"/>
              </a:solidFill>
              <a:latin typeface="+mn-lt"/>
            </a:endParaRPr>
          </a:p>
          <a:p>
            <a:pPr marL="344488" fontAlgn="auto">
              <a:spcBef>
                <a:spcPts val="0"/>
              </a:spcBef>
              <a:spcAft>
                <a:spcPts val="0"/>
              </a:spcAft>
              <a:tabLst>
                <a:tab pos="4292600" algn="l"/>
              </a:tabLst>
              <a:defRPr/>
            </a:pPr>
            <a:r>
              <a:rPr lang="en-US" sz="1800" b="1" dirty="0">
                <a:solidFill>
                  <a:schemeClr val="accent2"/>
                </a:solidFill>
                <a:latin typeface="+mn-lt"/>
                <a:hlinkClick r:id="rId11"/>
              </a:rPr>
              <a:t>The Command Prompt</a:t>
            </a:r>
            <a:r>
              <a:rPr lang="en-US" sz="1800" b="1" dirty="0">
                <a:solidFill>
                  <a:schemeClr val="accent2"/>
                </a:solidFill>
                <a:latin typeface="+mn-lt"/>
              </a:rPr>
              <a:t>	</a:t>
            </a:r>
            <a:r>
              <a:rPr lang="en-US" sz="1800" b="1" dirty="0">
                <a:solidFill>
                  <a:schemeClr val="accent2"/>
                </a:solidFill>
                <a:latin typeface="+mn-lt"/>
                <a:hlinkClick r:id="rId12"/>
              </a:rPr>
              <a:t>Unix and Shells</a:t>
            </a:r>
            <a:endParaRPr lang="en-US" sz="1800" b="1" dirty="0">
              <a:solidFill>
                <a:schemeClr val="accent2"/>
              </a:solidFill>
              <a:latin typeface="+mn-lt"/>
            </a:endParaRPr>
          </a:p>
          <a:p>
            <a:pPr marL="176213" marR="0" lvl="0" indent="-176213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30188" marR="0" lvl="0" indent="-230188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2000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004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Text Box 29">
            <a:extLst>
              <a:ext uri="{FF2B5EF4-FFF2-40B4-BE49-F238E27FC236}">
                <a16:creationId xmlns:a16="http://schemas.microsoft.com/office/drawing/2014/main" id="{550A0CBD-DCDA-894D-87FA-1D6B16791E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9575" y="552450"/>
            <a:ext cx="84677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>
                <a:solidFill>
                  <a:schemeClr val="accent1"/>
                </a:solidFill>
              </a:rPr>
              <a:t>LECTURE 02: The Login Environment and Shells</a:t>
            </a:r>
            <a:endParaRPr lang="en-US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ecture_title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isip_default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6933</TotalTime>
  <Words>13</Words>
  <Application>Microsoft Macintosh PowerPoint</Application>
  <PresentationFormat>Letter Paper (8.5x11 in)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Times New Roman</vt:lpstr>
      <vt:lpstr>lecture_title</vt:lpstr>
      <vt:lpstr>isip_default</vt:lpstr>
      <vt:lpstr>PowerPoint Presentation</vt:lpstr>
    </vt:vector>
  </TitlesOfParts>
  <Company>Gateway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Valued Gateway Client</dc:creator>
  <cp:lastModifiedBy>Joseph Picone</cp:lastModifiedBy>
  <cp:revision>357</cp:revision>
  <dcterms:created xsi:type="dcterms:W3CDTF">2002-09-12T17:13:32Z</dcterms:created>
  <dcterms:modified xsi:type="dcterms:W3CDTF">2019-02-01T05:16:01Z</dcterms:modified>
</cp:coreProperties>
</file>