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Raleway"/>
      <p:regular r:id="rId27"/>
      <p:bold r:id="rId28"/>
      <p:italic r:id="rId29"/>
      <p:boldItalic r:id="rId30"/>
    </p:embeddedFont>
    <p:embeddedFont>
      <p:font typeface="La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72A626E-F01A-43A7-8F7A-412A173510CE}">
  <a:tblStyle styleId="{F72A626E-F01A-43A7-8F7A-412A173510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Raleway-bold.fntdata"/><Relationship Id="rId27" Type="http://schemas.openxmlformats.org/officeDocument/2006/relationships/font" Target="fonts/Raleway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aleway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Lato-regular.fntdata"/><Relationship Id="rId30" Type="http://schemas.openxmlformats.org/officeDocument/2006/relationships/font" Target="fonts/Raleway-boldItalic.fntdata"/><Relationship Id="rId11" Type="http://schemas.openxmlformats.org/officeDocument/2006/relationships/slide" Target="slides/slide5.xml"/><Relationship Id="rId33" Type="http://schemas.openxmlformats.org/officeDocument/2006/relationships/font" Target="fonts/Lato-italic.fntdata"/><Relationship Id="rId10" Type="http://schemas.openxmlformats.org/officeDocument/2006/relationships/slide" Target="slides/slide4.xml"/><Relationship Id="rId32" Type="http://schemas.openxmlformats.org/officeDocument/2006/relationships/font" Target="fonts/Lat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schemas.openxmlformats.org/officeDocument/2006/relationships/font" Target="fonts/Lato-bold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ida.liu.se/opendsa/OpenDSA/Books/TDDI16F16/html/HashFuncExamp.html#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8211323ba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8211323ba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8211323ba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8211323ba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8211323ba_1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8211323ba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8211323ba_1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8211323ba_1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8211323ba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8211323ba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8211323ba_1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8211323ba_1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8211323ba_1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8211323ba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82737884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82737884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8211323ba_1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48211323ba_1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Handouts for kahoot: slide 16 and 17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8211323ba_1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8211323ba_1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the retrieve function if there is time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8211323b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8211323b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unsorted list.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82c50bda6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82c50bda6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827378843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827378843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unsorted list.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8211323ba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8211323ba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sorted list...mention binary search but don’t dive deep into it.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8211323ba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8211323ba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to retrieve data from an unsorted list.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8211323ba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8211323ba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8211323ba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8211323ba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8211323ba_1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8211323ba_1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8211323ba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8211323ba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 examples: lots of great examples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https://www.ida.liu.se/opendsa/OpenDSA/Books/TDDI16F16/html/HashFuncExamp.html#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bit.ly/templehash" TargetMode="External"/><Relationship Id="rId4" Type="http://schemas.openxmlformats.org/officeDocument/2006/relationships/hyperlink" Target="https://drive.google.com/open?id=1h6FiP_EsD5BgB8xGgre_YyN49Tryyrqi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play.kahoot.it/#/k/db43023a-343f-4f4e-ad13-4082adea7986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ida.liu.se/opendsa/OpenDSA/Books/TDDI16F16/html/HashIntro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7950" y="2757100"/>
            <a:ext cx="7688100" cy="81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Cory Budischak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this presentation: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www.bit.ly/templehash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code and video (posted at end of class):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https://drive.google.com/open?id=1h6FiP_EsD5BgB8xGgre_YyN49Tryyrqi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1" name="Google Shape;171;p22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72" name="Google Shape;172;p22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73" name="Google Shape;173;p22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64%10=4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5" name="Google Shape;175;p22"/>
          <p:cNvSpPr txBox="1"/>
          <p:nvPr>
            <p:ph idx="1" type="body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6" name="Google Shape;176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 completed - perform one operation for retrieval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2" name="Google Shape;182;p23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83" name="Google Shape;183;p23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84" name="Google Shape;184;p23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5" name="Google Shape;185;p2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we want to insert 67?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1" name="Google Shape;191;p24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92" name="Google Shape;192;p24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93" name="Google Shape;193;p24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122550" y="2344875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67%10=7   -&gt; COLLISION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5" name="Google Shape;195;p2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Collision Resolution</a:t>
            </a:r>
            <a:endParaRPr/>
          </a:p>
        </p:txBody>
      </p:sp>
      <p:sp>
        <p:nvSpPr>
          <p:cNvPr id="201" name="Google Shape;201;p25"/>
          <p:cNvSpPr txBox="1"/>
          <p:nvPr>
            <p:ph idx="1" type="body"/>
          </p:nvPr>
        </p:nvSpPr>
        <p:spPr>
          <a:xfrm>
            <a:off x="729450" y="2078875"/>
            <a:ext cx="8052900" cy="28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Open hashing (sometimes called separate chaining)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We will focus on this today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Closed hashing (sometimes called open addressing).....confusing right?</a:t>
            </a:r>
            <a:endParaRPr sz="2400"/>
          </a:p>
        </p:txBody>
      </p:sp>
      <p:sp>
        <p:nvSpPr>
          <p:cNvPr id="202" name="Google Shape;202;p2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8" name="Google Shape;208;p26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Head</a:t>
            </a:r>
            <a:endParaRPr sz="1800"/>
          </a:p>
        </p:txBody>
      </p:sp>
      <p:graphicFrame>
        <p:nvGraphicFramePr>
          <p:cNvPr id="210" name="Google Shape;210;p26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460725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11" name="Google Shape;211;p26"/>
          <p:cNvGraphicFramePr/>
          <p:nvPr/>
        </p:nvGraphicFramePr>
        <p:xfrm>
          <a:off x="5697575" y="575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/>
                <a:gridCol w="3828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12" name="Google Shape;212;p26"/>
          <p:cNvCxnSpPr/>
          <p:nvPr/>
        </p:nvCxnSpPr>
        <p:spPr>
          <a:xfrm>
            <a:off x="4965192" y="8064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3" name="Google Shape;213;p26"/>
          <p:cNvCxnSpPr/>
          <p:nvPr/>
        </p:nvCxnSpPr>
        <p:spPr>
          <a:xfrm>
            <a:off x="4965192" y="17089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4" name="Google Shape;214;p26"/>
          <p:cNvCxnSpPr/>
          <p:nvPr/>
        </p:nvCxnSpPr>
        <p:spPr>
          <a:xfrm>
            <a:off x="4965192" y="26114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5" name="Google Shape;215;p26"/>
          <p:cNvCxnSpPr/>
          <p:nvPr/>
        </p:nvCxnSpPr>
        <p:spPr>
          <a:xfrm>
            <a:off x="4965192" y="31055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6"/>
          <p:cNvCxnSpPr/>
          <p:nvPr/>
        </p:nvCxnSpPr>
        <p:spPr>
          <a:xfrm>
            <a:off x="4965192" y="35139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7" name="Google Shape;217;p26"/>
          <p:cNvCxnSpPr/>
          <p:nvPr/>
        </p:nvCxnSpPr>
        <p:spPr>
          <a:xfrm>
            <a:off x="4965192" y="402167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8" name="Google Shape;218;p26"/>
          <p:cNvSpPr txBox="1"/>
          <p:nvPr/>
        </p:nvSpPr>
        <p:spPr>
          <a:xfrm>
            <a:off x="56975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sp>
        <p:nvSpPr>
          <p:cNvPr id="219" name="Google Shape;219;p26"/>
          <p:cNvSpPr txBox="1"/>
          <p:nvPr>
            <p:ph idx="1" type="body"/>
          </p:nvPr>
        </p:nvSpPr>
        <p:spPr>
          <a:xfrm>
            <a:off x="122550" y="2344875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67%10=7   -&gt; COLLISION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0" name="Google Shape;220;p2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6" name="Google Shape;226;p27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227" name="Google Shape;227;p27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Head</a:t>
            </a:r>
            <a:endParaRPr sz="1800"/>
          </a:p>
        </p:txBody>
      </p:sp>
      <p:graphicFrame>
        <p:nvGraphicFramePr>
          <p:cNvPr id="228" name="Google Shape;228;p27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460725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29" name="Google Shape;229;p27"/>
          <p:cNvGraphicFramePr/>
          <p:nvPr/>
        </p:nvGraphicFramePr>
        <p:xfrm>
          <a:off x="5697575" y="575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/>
                <a:gridCol w="3828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67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30" name="Google Shape;230;p27"/>
          <p:cNvCxnSpPr/>
          <p:nvPr/>
        </p:nvCxnSpPr>
        <p:spPr>
          <a:xfrm>
            <a:off x="4965192" y="8064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1" name="Google Shape;231;p27"/>
          <p:cNvCxnSpPr/>
          <p:nvPr/>
        </p:nvCxnSpPr>
        <p:spPr>
          <a:xfrm>
            <a:off x="4965192" y="17089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2" name="Google Shape;232;p27"/>
          <p:cNvCxnSpPr/>
          <p:nvPr/>
        </p:nvCxnSpPr>
        <p:spPr>
          <a:xfrm>
            <a:off x="4965192" y="26114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3" name="Google Shape;233;p27"/>
          <p:cNvCxnSpPr/>
          <p:nvPr/>
        </p:nvCxnSpPr>
        <p:spPr>
          <a:xfrm>
            <a:off x="4965192" y="31055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4" name="Google Shape;234;p27"/>
          <p:cNvCxnSpPr/>
          <p:nvPr/>
        </p:nvCxnSpPr>
        <p:spPr>
          <a:xfrm>
            <a:off x="4965192" y="35139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5" name="Google Shape;235;p27"/>
          <p:cNvCxnSpPr/>
          <p:nvPr/>
        </p:nvCxnSpPr>
        <p:spPr>
          <a:xfrm>
            <a:off x="4965192" y="402167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6" name="Google Shape;236;p27"/>
          <p:cNvSpPr txBox="1"/>
          <p:nvPr/>
        </p:nvSpPr>
        <p:spPr>
          <a:xfrm>
            <a:off x="5647475" y="121325"/>
            <a:ext cx="25032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 in Linked List</a:t>
            </a:r>
            <a:endParaRPr sz="1800"/>
          </a:p>
        </p:txBody>
      </p:sp>
      <p:sp>
        <p:nvSpPr>
          <p:cNvPr id="237" name="Google Shape;237;p27"/>
          <p:cNvSpPr txBox="1"/>
          <p:nvPr>
            <p:ph idx="1" type="body"/>
          </p:nvPr>
        </p:nvSpPr>
        <p:spPr>
          <a:xfrm>
            <a:off x="122550" y="2344875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67%10=7   -&gt; COLLISION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238" name="Google Shape;238;p27"/>
          <p:cNvGraphicFramePr/>
          <p:nvPr/>
        </p:nvGraphicFramePr>
        <p:xfrm>
          <a:off x="7544800" y="58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/>
                <a:gridCol w="3828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39" name="Google Shape;239;p27"/>
          <p:cNvCxnSpPr/>
          <p:nvPr/>
        </p:nvCxnSpPr>
        <p:spPr>
          <a:xfrm>
            <a:off x="6790917" y="4032504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0" name="Google Shape;240;p2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8"/>
          <p:cNvSpPr/>
          <p:nvPr/>
        </p:nvSpPr>
        <p:spPr>
          <a:xfrm>
            <a:off x="3789375" y="571875"/>
            <a:ext cx="5144400" cy="4590600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8"/>
          <p:cNvSpPr txBox="1"/>
          <p:nvPr/>
        </p:nvSpPr>
        <p:spPr>
          <a:xfrm>
            <a:off x="5647475" y="121325"/>
            <a:ext cx="25032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 in Linked List</a:t>
            </a:r>
            <a:endParaRPr sz="1800"/>
          </a:p>
        </p:txBody>
      </p:sp>
      <p:graphicFrame>
        <p:nvGraphicFramePr>
          <p:cNvPr id="247" name="Google Shape;247;p28"/>
          <p:cNvGraphicFramePr/>
          <p:nvPr/>
        </p:nvGraphicFramePr>
        <p:xfrm>
          <a:off x="7544800" y="58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/>
                <a:gridCol w="3828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48" name="Google Shape;248;p28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460725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49" name="Google Shape;249;p28"/>
          <p:cNvGraphicFramePr/>
          <p:nvPr/>
        </p:nvGraphicFramePr>
        <p:xfrm>
          <a:off x="5697575" y="575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45150"/>
                <a:gridCol w="3828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</a:t>
                      </a: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0" name="Google Shape;250;p28"/>
          <p:cNvSpPr/>
          <p:nvPr/>
        </p:nvSpPr>
        <p:spPr>
          <a:xfrm>
            <a:off x="4809150" y="3724250"/>
            <a:ext cx="4063800" cy="630300"/>
          </a:xfrm>
          <a:prstGeom prst="rect">
            <a:avLst/>
          </a:prstGeom>
          <a:noFill/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8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build this?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HashTable Class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List Class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Node Class</a:t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2" name="Google Shape;252;p28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253" name="Google Shape;253;p28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Head</a:t>
            </a:r>
            <a:endParaRPr sz="1800"/>
          </a:p>
        </p:txBody>
      </p:sp>
      <p:cxnSp>
        <p:nvCxnSpPr>
          <p:cNvPr id="254" name="Google Shape;254;p28"/>
          <p:cNvCxnSpPr/>
          <p:nvPr/>
        </p:nvCxnSpPr>
        <p:spPr>
          <a:xfrm>
            <a:off x="4965192" y="8064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5" name="Google Shape;255;p28"/>
          <p:cNvCxnSpPr/>
          <p:nvPr/>
        </p:nvCxnSpPr>
        <p:spPr>
          <a:xfrm>
            <a:off x="4965192" y="17089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6" name="Google Shape;256;p28"/>
          <p:cNvCxnSpPr/>
          <p:nvPr/>
        </p:nvCxnSpPr>
        <p:spPr>
          <a:xfrm>
            <a:off x="4965192" y="26114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7" name="Google Shape;257;p28"/>
          <p:cNvCxnSpPr/>
          <p:nvPr/>
        </p:nvCxnSpPr>
        <p:spPr>
          <a:xfrm>
            <a:off x="4965192" y="31055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8" name="Google Shape;258;p28"/>
          <p:cNvCxnSpPr/>
          <p:nvPr/>
        </p:nvCxnSpPr>
        <p:spPr>
          <a:xfrm>
            <a:off x="4965192" y="351392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9" name="Google Shape;259;p28"/>
          <p:cNvCxnSpPr/>
          <p:nvPr/>
        </p:nvCxnSpPr>
        <p:spPr>
          <a:xfrm>
            <a:off x="4965192" y="4021675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0" name="Google Shape;260;p28"/>
          <p:cNvCxnSpPr/>
          <p:nvPr/>
        </p:nvCxnSpPr>
        <p:spPr>
          <a:xfrm>
            <a:off x="6790917" y="4032504"/>
            <a:ext cx="822900" cy="13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1" name="Google Shape;261;p28"/>
          <p:cNvSpPr/>
          <p:nvPr/>
        </p:nvSpPr>
        <p:spPr>
          <a:xfrm>
            <a:off x="5697525" y="3809900"/>
            <a:ext cx="1328100" cy="459000"/>
          </a:xfrm>
          <a:prstGeom prst="rect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names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PROTECTED!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8" name="Google Shape;268;p29"/>
          <p:cNvSpPr txBox="1"/>
          <p:nvPr>
            <p:ph idx="1" type="body"/>
          </p:nvPr>
        </p:nvSpPr>
        <p:spPr>
          <a:xfrm>
            <a:off x="4415750" y="748325"/>
            <a:ext cx="4449300" cy="26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Char char="●"/>
            </a:pPr>
            <a:r>
              <a:rPr lang="en" sz="1800"/>
              <a:t>Full hash table (array of List Classes)</a:t>
            </a:r>
            <a:endParaRPr sz="1800"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table_d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Head of List which is a pointer that points to first Node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head_d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 Node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Pointer to next node = next_d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Data = data_d</a:t>
            </a:r>
            <a:endParaRPr sz="1800"/>
          </a:p>
        </p:txBody>
      </p:sp>
      <p:pic>
        <p:nvPicPr>
          <p:cNvPr id="269" name="Google Shape;26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0" y="3545550"/>
            <a:ext cx="6667500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0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Activity</a:t>
            </a:r>
            <a:endParaRPr/>
          </a:p>
        </p:txBody>
      </p:sp>
      <p:sp>
        <p:nvSpPr>
          <p:cNvPr id="276" name="Google Shape;276;p30"/>
          <p:cNvSpPr txBox="1"/>
          <p:nvPr/>
        </p:nvSpPr>
        <p:spPr>
          <a:xfrm>
            <a:off x="1194575" y="2073200"/>
            <a:ext cx="7118100" cy="20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https://play.kahoot.it/#/k/db43023a-343f-4f4e-ad13-4082adea7986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277" name="Google Shape;277;p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</a:t>
            </a:r>
            <a:r>
              <a:rPr lang="en"/>
              <a:t>retrieve</a:t>
            </a:r>
            <a:r>
              <a:rPr lang="en"/>
              <a:t> data efficiently?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95" name="Google Shape;95;p14"/>
          <p:cNvGraphicFramePr/>
          <p:nvPr/>
        </p:nvGraphicFramePr>
        <p:xfrm>
          <a:off x="48771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Textbook Chapter on Hashing</a:t>
            </a:r>
            <a:endParaRPr/>
          </a:p>
        </p:txBody>
      </p:sp>
      <p:sp>
        <p:nvSpPr>
          <p:cNvPr id="289" name="Google Shape;289;p3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https://www.ida.liu.se/opendsa/OpenDSA/Books/TDDI16F16/html/HashIntro.html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03" name="Google Shape;103;p15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15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332925" y="1318650"/>
            <a:ext cx="33621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efficiently?....</a:t>
            </a:r>
            <a:r>
              <a:rPr lang="en">
                <a:solidFill>
                  <a:schemeClr val="accent2"/>
                </a:solidFill>
              </a:rPr>
              <a:t>what if it is sorted in an array?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13" name="Google Shape;113;p16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7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12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16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64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1100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4" name="Google Shape;114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122550" y="1318650"/>
            <a:ext cx="36168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store and retrieve data efficiently?....</a:t>
            </a:r>
            <a:r>
              <a:rPr lang="en">
                <a:solidFill>
                  <a:schemeClr val="dk1"/>
                </a:solidFill>
              </a:rPr>
              <a:t>what if we somehow know the location?</a:t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20" name="Google Shape;120;p17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1" name="Google Shape;121;p17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sp>
        <p:nvSpPr>
          <p:cNvPr id="123" name="Google Shape;123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122550" y="1318650"/>
            <a:ext cx="36168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 -&gt; location given via a hash function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Example: </a:t>
            </a:r>
            <a:r>
              <a:rPr lang="en" sz="1800"/>
              <a:t>location=data%table_size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table_size=10</a:t>
            </a:r>
            <a:endParaRPr sz="1800"/>
          </a:p>
        </p:txBody>
      </p:sp>
      <p:graphicFrame>
        <p:nvGraphicFramePr>
          <p:cNvPr id="129" name="Google Shape;129;p18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18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8" name="Google Shape;138;p19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40" name="Google Shape;140;p19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55%10=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3" name="Google Shape;143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9" name="Google Shape;149;p20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55%10=5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4" name="Google Shape;154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type="title"/>
          </p:nvPr>
        </p:nvSpPr>
        <p:spPr>
          <a:xfrm>
            <a:off x="122550" y="1318650"/>
            <a:ext cx="3616800" cy="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Insertion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0" name="Google Shape;160;p21"/>
          <p:cNvSpPr txBox="1"/>
          <p:nvPr/>
        </p:nvSpPr>
        <p:spPr>
          <a:xfrm>
            <a:off x="3739350" y="121325"/>
            <a:ext cx="10698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</a:rPr>
              <a:t>Location</a:t>
            </a:r>
            <a:endParaRPr sz="1800">
              <a:solidFill>
                <a:schemeClr val="accent3"/>
              </a:solidFill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4742975" y="121325"/>
            <a:ext cx="9045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</a:t>
            </a:r>
            <a:endParaRPr sz="1800"/>
          </a:p>
        </p:txBody>
      </p:sp>
      <p:graphicFrame>
        <p:nvGraphicFramePr>
          <p:cNvPr id="162" name="Google Shape;162;p21"/>
          <p:cNvGraphicFramePr/>
          <p:nvPr/>
        </p:nvGraphicFramePr>
        <p:xfrm>
          <a:off x="3886500" y="57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{F72A626E-F01A-43A7-8F7A-412A173510CE}</a:tableStyleId>
              </a:tblPr>
              <a:tblGrid>
                <a:gridCol w="922650"/>
                <a:gridCol w="922650"/>
              </a:tblGrid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0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1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2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3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4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5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55</a:t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6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7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8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</a:rPr>
                        <a:t>9</a:t>
                      </a:r>
                      <a:endParaRPr sz="1800">
                        <a:solidFill>
                          <a:schemeClr val="accent3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3" name="Google Shape;163;p21"/>
          <p:cNvSpPr txBox="1"/>
          <p:nvPr>
            <p:ph idx="1" type="body"/>
          </p:nvPr>
        </p:nvSpPr>
        <p:spPr>
          <a:xfrm>
            <a:off x="122550" y="1948950"/>
            <a:ext cx="33009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64</a:t>
            </a:r>
            <a:r>
              <a:rPr lang="en" sz="1800"/>
              <a:t>%10=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4" name="Google Shape;164;p21"/>
          <p:cNvSpPr txBox="1"/>
          <p:nvPr>
            <p:ph idx="1" type="body"/>
          </p:nvPr>
        </p:nvSpPr>
        <p:spPr>
          <a:xfrm>
            <a:off x="122550" y="4618300"/>
            <a:ext cx="36168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Data list: 55, 64, 12, 16, 1100, 7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5" name="Google Shape;165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