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8"/>
  </p:notesMasterIdLst>
  <p:handoutMasterIdLst>
    <p:handoutMasterId r:id="rId19"/>
  </p:handoutMasterIdLst>
  <p:sldIdLst>
    <p:sldId id="325" r:id="rId3"/>
    <p:sldId id="334" r:id="rId4"/>
    <p:sldId id="375" r:id="rId5"/>
    <p:sldId id="376" r:id="rId6"/>
    <p:sldId id="350" r:id="rId7"/>
    <p:sldId id="353" r:id="rId8"/>
    <p:sldId id="383" r:id="rId9"/>
    <p:sldId id="377" r:id="rId10"/>
    <p:sldId id="384" r:id="rId11"/>
    <p:sldId id="379" r:id="rId12"/>
    <p:sldId id="385" r:id="rId13"/>
    <p:sldId id="386" r:id="rId14"/>
    <p:sldId id="387" r:id="rId15"/>
    <p:sldId id="388" r:id="rId16"/>
    <p:sldId id="378" r:id="rId17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2683"/>
        <p:guide pos="561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rii.ricoh.com/~stork/DHSch6.ppt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s.toronto.edu/~hinton/nntut.html" TargetMode="External"/><Relationship Id="rId11" Type="http://schemas.openxmlformats.org/officeDocument/2006/relationships/hyperlink" Target="http://www.isip.piconepress.com/publications/courses/ece_8443/lectures/2009_spring/lecture_17.pptx" TargetMode="External"/><Relationship Id="rId5" Type="http://schemas.openxmlformats.org/officeDocument/2006/relationships/hyperlink" Target="http://www.idsia.ch/NNcourse/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www.autonlab.org/tutorials/neural.html" TargetMode="External"/><Relationship Id="rId9" Type="http://schemas.openxmlformats.org/officeDocument/2006/relationships/hyperlink" Target="http://www.isip.piconepress.com/publications/courses/ece_8443/lectures/2009_spring/lecture_17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Backpropagation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DHS: Chapter 6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AM: Neural Network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NSFC: Introduction to NNs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6"/>
              </a:rPr>
              <a:t>GH: Short Courses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17: </a:t>
            </a:r>
            <a:r>
              <a:rPr lang="en-US" b="1" dirty="0" smtClean="0">
                <a:solidFill>
                  <a:schemeClr val="accent2"/>
                </a:solidFill>
              </a:rPr>
              <a:t>NEURAL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34857" y="6116249"/>
            <a:ext cx="1942606" cy="357188"/>
            <a:chOff x="434857" y="6116249"/>
            <a:chExt cx="1942606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79779" y="6116249"/>
              <a:ext cx="997684" cy="357188"/>
              <a:chOff x="563833" y="6157254"/>
              <a:chExt cx="997684" cy="357188"/>
            </a:xfrm>
          </p:grpSpPr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3" name="Picture 12" descr="x.JPG">
                <a:hlinkClick r:id="rId9"/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9" name="Group 10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0" name="Picture 4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target (or desired) output and </a:t>
            </a:r>
            <a:r>
              <a:rPr lang="en-US" sz="1800" dirty="0" err="1" smtClean="0"/>
              <a:t>z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computed output with </a:t>
            </a:r>
            <a:r>
              <a:rPr lang="en-US" sz="1800" dirty="0" smtClean="0"/>
              <a:t>k = 1, …, c </a:t>
            </a:r>
            <a:r>
              <a:rPr lang="en-US" sz="1800" b="1" dirty="0" smtClean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chemeClr val="bg1"/>
                </a:solidFill>
              </a:rPr>
              <a:t>where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 smtClean="0">
                <a:solidFill>
                  <a:schemeClr val="bg1"/>
                </a:solidFill>
              </a:rPr>
              <a:t>w</a:t>
            </a:r>
            <a:r>
              <a:rPr lang="en-US" sz="1800" dirty="0" smtClean="0">
                <a:solidFill>
                  <a:schemeClr val="bg1"/>
                </a:solidFill>
              </a:rPr>
              <a:t>(m +1) = </a:t>
            </a:r>
            <a:r>
              <a:rPr lang="en-US" sz="1800" b="1" dirty="0" smtClean="0">
                <a:solidFill>
                  <a:schemeClr val="bg1"/>
                </a:solidFill>
              </a:rPr>
              <a:t>w </a:t>
            </a:r>
            <a:r>
              <a:rPr lang="en-US" sz="1800" dirty="0" smtClean="0">
                <a:solidFill>
                  <a:schemeClr val="bg1"/>
                </a:solidFill>
              </a:rPr>
              <a:t>(m) +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</a:t>
            </a:r>
            <a:r>
              <a:rPr lang="en-US" sz="1800" b="1" dirty="0" smtClean="0">
                <a:solidFill>
                  <a:schemeClr val="bg1"/>
                </a:solidFill>
              </a:rPr>
              <a:t>w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 smtClean="0">
                <a:solidFill>
                  <a:schemeClr val="bg1"/>
                </a:solidFill>
              </a:rPr>
              <a:t>k </a:t>
            </a:r>
            <a:r>
              <a:rPr lang="en-US" sz="1800" b="1" dirty="0" smtClean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p:oleObj spid="_x0000_s34817" name="Equation" r:id="rId3" imgW="3022560" imgH="571320" progId="Equation.3">
              <p:embed/>
            </p:oleObj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p:oleObj spid="_x0000_s34818" name="Equation" r:id="rId4" imgW="1180800" imgH="55872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p:oleObj spid="_x0000_s34822" name="Equation" r:id="rId5" imgW="2933640" imgH="634680" progId="Equation.3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p:oleObj spid="_x0000_s34823" name="Equation" r:id="rId6" imgW="1168200" imgH="609480" progId="Equation.3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p:oleObj spid="_x0000_s34824" name="Equation" r:id="rId7" imgW="422892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= 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1800" b="1" dirty="0" err="1" smtClean="0">
                <a:solidFill>
                  <a:schemeClr val="bg1"/>
                </a:solidFill>
              </a:rPr>
              <a:t>.y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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w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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(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 smtClean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 smtClean="0"/>
              <a:t>	which demonstrates that </a:t>
            </a:r>
            <a:r>
              <a:rPr lang="en-US" sz="1800" b="1" dirty="0" smtClean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 smtClean="0">
                <a:solidFill>
                  <a:schemeClr val="bg1"/>
                </a:solidFill>
              </a:rPr>
              <a:t>w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kj</a:t>
            </a:r>
            <a:r>
              <a:rPr lang="en-US" sz="1800" b="1" dirty="0" smtClean="0">
                <a:solidFill>
                  <a:schemeClr val="bg1"/>
                </a:solidFill>
              </a:rPr>
              <a:t>; all </a:t>
            </a:r>
            <a:r>
              <a:rPr lang="en-US" sz="1800" b="1" dirty="0" err="1" smtClean="0">
                <a:solidFill>
                  <a:schemeClr val="bg1"/>
                </a:solidFill>
              </a:rPr>
              <a:t>multipled</a:t>
            </a:r>
            <a:r>
              <a:rPr lang="en-US" sz="1800" b="1" dirty="0" smtClean="0">
                <a:solidFill>
                  <a:schemeClr val="bg1"/>
                </a:solidFill>
              </a:rPr>
              <a:t> by </a:t>
            </a:r>
            <a:r>
              <a:rPr lang="en-US" sz="1800" dirty="0" smtClean="0">
                <a:solidFill>
                  <a:schemeClr val="bg1"/>
                </a:solidFill>
              </a:rPr>
              <a:t>f’(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 smtClean="0">
                <a:solidFill>
                  <a:schemeClr val="bg1"/>
                </a:solidFill>
              </a:rPr>
              <a:t>).</a:t>
            </a:r>
            <a:r>
              <a:rPr lang="en-US" sz="1800" b="1" i="1" dirty="0" smtClean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 smtClean="0"/>
              <a:t>The learning rule for the</a:t>
            </a:r>
            <a:br>
              <a:rPr lang="en-US" sz="1800" b="1" dirty="0" smtClean="0"/>
            </a:br>
            <a:r>
              <a:rPr lang="en-US" sz="1800" b="1" dirty="0" smtClean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p:oleObj spid="_x0000_s37895" name="Equation" r:id="rId3" imgW="1002960" imgH="63468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p:oleObj spid="_x0000_s37896" name="Equation" r:id="rId4" imgW="2222280" imgH="672840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p:oleObj spid="_x0000_s37897" name="Equation" r:id="rId5" imgW="5257800" imgH="1358640" progId="Equation.3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p:oleObj spid="_x0000_s37898" name="Equation" r:id="rId6" imgW="1981080" imgH="571320" progId="Equation.3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p:oleObj spid="_x0000_s37899" name="Equation" r:id="rId7" imgW="32256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Stochastic Back 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 smtClean="0"/>
              <a:t>Starting with a pseudo-random weight configuration, the stochastic </a:t>
            </a:r>
            <a:r>
              <a:rPr lang="en-US" sz="1800" b="1" kern="0" dirty="0" err="1" smtClean="0"/>
              <a:t>backpropagation</a:t>
            </a:r>
            <a:r>
              <a:rPr lang="en-US" sz="1800" b="1" kern="0" dirty="0" smtClean="0"/>
              <a:t> algorithm can be written as: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, , m 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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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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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  <a:endParaRPr kumimoji="0" lang="en-US" sz="1800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Stopping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One example of a stopping algorithm is to terminate the algorithm when the change in the criterion function </a:t>
            </a:r>
            <a:r>
              <a:rPr lang="en-US" sz="1800" dirty="0" smtClean="0"/>
              <a:t>J(w)</a:t>
            </a:r>
            <a:r>
              <a:rPr lang="en-US" sz="1800" b="1" dirty="0" smtClean="0"/>
              <a:t> is smaller than some preset value </a:t>
            </a:r>
            <a:r>
              <a:rPr lang="en-US" sz="1800" b="1" dirty="0" smtClean="0">
                <a:sym typeface="Symbol" pitchFamily="18" charset="2"/>
              </a:rPr>
              <a:t>.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The total training error is the sum over the errors of</a:t>
            </a:r>
            <a:br>
              <a:rPr lang="en-US" sz="1800" b="1" dirty="0" smtClean="0"/>
            </a:br>
            <a:r>
              <a:rPr lang="en-US" sz="1800" b="1" dirty="0" smtClean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p:oleObj spid="_x0000_s39938" name="Equation" r:id="rId3" imgW="106668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Curves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Before training starts, the error on the training set is high; through the learning process, the error becomes smaller.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error per pattern depends on the amount of training data and the expressive power (such as the number of weights) in the network.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average error on an independent test set is always higher than on the training set, and it can decrease as well as increase.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A validation set is used in order to decide</a:t>
            </a:r>
            <a:br>
              <a:rPr lang="en-US" sz="1800" b="1" dirty="0" smtClean="0"/>
            </a:br>
            <a:r>
              <a:rPr lang="en-US" sz="1800" b="1" dirty="0" smtClean="0"/>
              <a:t>when to stop training; we do not want to</a:t>
            </a:r>
            <a:br>
              <a:rPr lang="en-US" sz="1800" b="1" dirty="0" smtClean="0"/>
            </a:br>
            <a:r>
              <a:rPr lang="en-US" sz="1800" b="1" dirty="0" err="1" smtClean="0"/>
              <a:t>overfit</a:t>
            </a:r>
            <a:r>
              <a:rPr lang="en-US" sz="1800" b="1" dirty="0" smtClean="0"/>
              <a:t> the network and decrease the </a:t>
            </a:r>
            <a:br>
              <a:rPr lang="en-US" sz="1800" b="1" dirty="0" smtClean="0"/>
            </a:br>
            <a:r>
              <a:rPr lang="en-US" sz="1800" b="1" dirty="0" smtClean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 smtClean="0">
                <a:solidFill>
                  <a:schemeClr val="bg1"/>
                </a:solidFill>
              </a:rPr>
              <a:t>backpropagation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 smtClean="0">
                <a:solidFill>
                  <a:schemeClr val="bg1"/>
                </a:solidFill>
              </a:rPr>
              <a:t>overfitting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p:oleObj spid="_x0000_s59394" name="Equation" r:id="rId3" imgW="152388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hidden and output units from the linear weighted sum of their inputs and perform a simple </a:t>
            </a:r>
            <a:r>
              <a:rPr lang="en-US" sz="1800" b="1" dirty="0" err="1" smtClean="0"/>
              <a:t>thresholding</a:t>
            </a:r>
            <a:r>
              <a:rPr lang="en-US" sz="1800" b="1" dirty="0" smtClean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Definitions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err="1" smtClean="0"/>
              <a:t>i</a:t>
            </a:r>
            <a:r>
              <a:rPr lang="en-US" sz="1800" b="1" dirty="0" smtClean="0"/>
              <a:t> indexes units in the input layer,</a:t>
            </a:r>
            <a:r>
              <a:rPr lang="en-US" sz="1800" dirty="0" smtClean="0"/>
              <a:t> </a:t>
            </a:r>
            <a:r>
              <a:rPr lang="en-US" sz="1800" i="1" dirty="0" smtClean="0"/>
              <a:t>j</a:t>
            </a:r>
            <a:r>
              <a:rPr lang="en-US" sz="1800" dirty="0" smtClean="0"/>
              <a:t> </a:t>
            </a:r>
            <a:r>
              <a:rPr lang="en-US" sz="1800" b="1" dirty="0" smtClean="0"/>
              <a:t>in the hidden;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ji</a:t>
            </a:r>
            <a:r>
              <a:rPr lang="en-US" sz="1800" b="1" baseline="-25000" dirty="0" smtClean="0"/>
              <a:t> </a:t>
            </a:r>
            <a:r>
              <a:rPr lang="en-US" sz="1800" b="1" dirty="0" smtClean="0"/>
              <a:t>denotes the input-to-hidden layer weights at the hidden unit </a:t>
            </a:r>
            <a:r>
              <a:rPr lang="en-US" sz="1800" i="1" dirty="0" smtClean="0"/>
              <a:t>j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hidden unit emits an output that is a nonlinear function of </a:t>
            </a:r>
            <a:br>
              <a:rPr lang="en-US" sz="1800" b="1" dirty="0" smtClean="0"/>
            </a:br>
            <a:r>
              <a:rPr lang="en-US" sz="1800" b="1" dirty="0" smtClean="0"/>
              <a:t>its activation: </a:t>
            </a:r>
            <a:r>
              <a:rPr lang="en-US" sz="1800" i="1" dirty="0" err="1" smtClean="0"/>
              <a:t>y</a:t>
            </a:r>
            <a:r>
              <a:rPr lang="en-US" sz="1800" i="1" baseline="-25000" dirty="0" err="1" smtClean="0"/>
              <a:t>j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j</a:t>
            </a:r>
            <a:r>
              <a:rPr lang="en-US" sz="1800" i="1" dirty="0" smtClean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smtClean="0"/>
              <a:t>k</a:t>
            </a:r>
            <a:r>
              <a:rPr lang="en-US" sz="1800" b="1" dirty="0" smtClean="0"/>
              <a:t> indexes units in the output layer and</a:t>
            </a:r>
            <a:r>
              <a:rPr lang="en-US" sz="1800" b="1" i="1" dirty="0" smtClean="0"/>
              <a:t>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H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 will represent the output for systems with more than one output node. An output unit computes </a:t>
            </a: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 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p:oleObj spid="_x0000_s22538" name="Equation" r:id="rId3" imgW="3352680" imgH="57132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p:oleObj spid="_x0000_s22539" name="Equation" r:id="rId4" imgW="3555720" imgH="609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Computations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hidden unit </a:t>
            </a:r>
            <a:r>
              <a:rPr lang="en-US" sz="1800" dirty="0" smtClean="0"/>
              <a:t>y</a:t>
            </a:r>
            <a:r>
              <a:rPr lang="en-US" sz="1800" baseline="-25000" dirty="0" smtClean="0"/>
              <a:t>1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 smtClean="0">
                <a:sym typeface="Symbol" pitchFamily="18" charset="2"/>
              </a:rPr>
              <a:t></a:t>
            </a:r>
            <a:r>
              <a:rPr lang="en-US" sz="1800" i="1" dirty="0" smtClean="0"/>
              <a:t> 0 </a:t>
            </a:r>
            <a:r>
              <a:rPr lang="en-US" sz="1800" i="1" dirty="0" smtClean="0">
                <a:sym typeface="Symbol" pitchFamily="18" charset="2"/>
              </a:rPr>
              <a:t>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/>
            <a:r>
              <a:rPr lang="en-US" sz="1800" b="1" i="1" dirty="0" smtClean="0"/>
              <a:t>	</a:t>
            </a: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 smtClean="0">
                <a:sym typeface="Symbol" pitchFamily="18" charset="2"/>
              </a:rPr>
              <a:t>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/>
              <a:t>The hidden unit y</a:t>
            </a:r>
            <a:r>
              <a:rPr lang="en-US" sz="1800" b="1" baseline="-25000" dirty="0" smtClean="0"/>
              <a:t>2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 smtClean="0">
                <a:sym typeface="Symbol" pitchFamily="18" charset="2"/>
              </a:rPr>
              <a:t></a:t>
            </a:r>
            <a:r>
              <a:rPr lang="en-US" sz="1800" i="1" dirty="0" smtClean="0"/>
              <a:t> 0 </a:t>
            </a:r>
            <a:r>
              <a:rPr lang="en-US" sz="1800" i="1" dirty="0" smtClean="0">
                <a:sym typeface="Symbol" pitchFamily="18" charset="2"/>
              </a:rPr>
              <a:t>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 smtClean="0">
                <a:sym typeface="Symbol" pitchFamily="18" charset="2"/>
              </a:rPr>
              <a:t>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final output unit emits </a:t>
            </a:r>
            <a:r>
              <a:rPr lang="en-US" sz="1800" i="1" dirty="0" smtClean="0">
                <a:sym typeface="Symbol" pitchFamily="18" charset="2"/>
              </a:rPr>
              <a:t>z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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b="1" i="1" dirty="0" smtClean="0">
                <a:sym typeface="Symbol" pitchFamily="18" charset="2"/>
              </a:rPr>
              <a:t>and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 smtClean="0">
                <a:sym typeface="Symbol" pitchFamily="18" charset="2"/>
              </a:rPr>
              <a:t>		</a:t>
            </a:r>
            <a:r>
              <a:rPr lang="en-US" sz="1800" i="1" dirty="0" err="1" smtClean="0"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ym typeface="Symbol" pitchFamily="18" charset="2"/>
              </a:rPr>
              <a:t>k</a:t>
            </a:r>
            <a:r>
              <a:rPr lang="en-US" sz="1800" i="1" dirty="0" smtClean="0">
                <a:sym typeface="Symbol" pitchFamily="18" charset="2"/>
              </a:rPr>
              <a:t> =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and not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or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 and not </a:t>
            </a:r>
            <a:r>
              <a:rPr lang="en-US" sz="1800" i="1" dirty="0" smtClean="0">
                <a:sym typeface="Symbol" pitchFamily="18" charset="2"/>
              </a:rPr>
              <a:t>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and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x</a:t>
            </a:r>
            <a:r>
              <a:rPr lang="en-US" sz="1800" i="1" baseline="-25000" dirty="0" smtClean="0">
                <a:sym typeface="Symbol" pitchFamily="18" charset="2"/>
              </a:rPr>
              <a:t>1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 smtClean="0">
                <a:sym typeface="Symbol" pitchFamily="18" charset="2"/>
              </a:rPr>
              <a:t>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For </a:t>
            </a:r>
            <a:r>
              <a:rPr lang="en-US" sz="1800" dirty="0" smtClean="0"/>
              <a:t>c</a:t>
            </a:r>
            <a:r>
              <a:rPr lang="en-US" sz="1800" b="1" dirty="0" smtClean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Yes (due to A. </a:t>
            </a:r>
            <a:r>
              <a:rPr lang="en-US" sz="1800" b="1" dirty="0" err="1" smtClean="0">
                <a:solidFill>
                  <a:schemeClr val="bg1"/>
                </a:solidFill>
              </a:rPr>
              <a:t>Kolmogorov</a:t>
            </a:r>
            <a:r>
              <a:rPr lang="en-US" sz="1800" b="1" dirty="0" smtClean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 smtClean="0">
                <a:solidFill>
                  <a:schemeClr val="bg1"/>
                </a:solidFill>
              </a:rPr>
              <a:t>n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H</a:t>
            </a:r>
            <a:r>
              <a:rPr lang="en-US" sz="1800" b="1" i="1" dirty="0" smtClean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</a:t>
            </a:r>
            <a:r>
              <a:rPr lang="en-US" sz="1800" b="1" i="1" baseline="-25000" dirty="0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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p:oleObj spid="_x0000_s24580" name="Equation" r:id="rId4" imgW="5854680" imgH="64764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p:oleObj spid="_x0000_s24581" name="Equation" r:id="rId5" imgW="441936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of the </a:t>
            </a:r>
            <a:r>
              <a:rPr lang="en-US" sz="1800" dirty="0" smtClean="0"/>
              <a:t>2n+1</a:t>
            </a:r>
            <a:r>
              <a:rPr lang="en-US" sz="1800" b="1" dirty="0" smtClean="0"/>
              <a:t> hidden units </a:t>
            </a:r>
            <a:r>
              <a:rPr lang="en-US" sz="1800" dirty="0" smtClean="0">
                <a:sym typeface="Symbol" pitchFamily="18" charset="2"/>
              </a:rPr>
              <a:t></a:t>
            </a:r>
            <a:r>
              <a:rPr lang="en-US" sz="1800" baseline="-25000" dirty="0" smtClean="0">
                <a:sym typeface="Symbol" pitchFamily="18" charset="2"/>
              </a:rPr>
              <a:t>j </a:t>
            </a:r>
            <a:r>
              <a:rPr lang="en-US" sz="1800" b="1" dirty="0" smtClean="0">
                <a:sym typeface="Symbol" pitchFamily="18" charset="2"/>
              </a:rPr>
              <a:t>takes as input a sum of </a:t>
            </a:r>
            <a:r>
              <a:rPr lang="en-US" sz="1800" dirty="0" smtClean="0">
                <a:sym typeface="Symbol" pitchFamily="18" charset="2"/>
              </a:rPr>
              <a:t>d</a:t>
            </a:r>
            <a:r>
              <a:rPr lang="en-US" sz="1800" b="1" dirty="0" smtClean="0">
                <a:sym typeface="Symbol" pitchFamily="18" charset="2"/>
              </a:rPr>
              <a:t> nonlinear functions, one for each input feature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Each hidden unit emits a nonlinear function </a:t>
            </a:r>
            <a:r>
              <a:rPr lang="en-US" sz="1800" i="1" dirty="0" smtClean="0">
                <a:sym typeface="Symbol" pitchFamily="18" charset="2"/>
              </a:rPr>
              <a:t></a:t>
            </a:r>
            <a:r>
              <a:rPr lang="en-US" sz="1800" i="1" baseline="-25000" dirty="0" smtClean="0">
                <a:sym typeface="Symbol" pitchFamily="18" charset="2"/>
              </a:rPr>
              <a:t>j</a:t>
            </a:r>
            <a:r>
              <a:rPr lang="en-US" sz="1800" b="1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Unfortunately: </a:t>
            </a:r>
            <a:r>
              <a:rPr lang="en-US" sz="1800" b="1" dirty="0" err="1" smtClean="0">
                <a:sym typeface="Symbol" pitchFamily="18" charset="2"/>
              </a:rPr>
              <a:t>Kolmogorov’s</a:t>
            </a:r>
            <a:r>
              <a:rPr lang="en-US" sz="1800" b="1" dirty="0" smtClean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  <a:endParaRPr lang="en-US" sz="1800" b="1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power of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 smtClean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smtClean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Learning: S</a:t>
            </a:r>
            <a:r>
              <a:rPr lang="en-US" sz="1800" b="1" dirty="0" smtClean="0"/>
              <a:t>upervised learning consists of presenting an input pattern and modifying the network parameters (weights) to reduce distances between the computed output and the desired output.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r>
              <a:rPr lang="en-US" b="1" dirty="0" smtClean="0">
                <a:solidFill>
                  <a:schemeClr val="accent2"/>
                </a:solidFill>
              </a:rPr>
              <a:t>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9076</TotalTime>
  <Words>1332</Words>
  <Application>Microsoft PowerPoint</Application>
  <PresentationFormat>Letter Paper (8.5x11 in)</PresentationFormat>
  <Paragraphs>141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579</cp:revision>
  <dcterms:created xsi:type="dcterms:W3CDTF">2002-09-12T17:13:32Z</dcterms:created>
  <dcterms:modified xsi:type="dcterms:W3CDTF">2009-03-04T04:59:25Z</dcterms:modified>
</cp:coreProperties>
</file>