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5"/>
  </p:notesMasterIdLst>
  <p:handoutMasterIdLst>
    <p:handoutMasterId r:id="rId16"/>
  </p:handoutMasterIdLst>
  <p:sldIdLst>
    <p:sldId id="325" r:id="rId3"/>
    <p:sldId id="334" r:id="rId4"/>
    <p:sldId id="375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78" r:id="rId14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2003"/>
        <p:guide pos="2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20,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eps.hw.ac.uk/Research/VISP/tutorials/Redpath_130405.ppt" TargetMode="External"/><Relationship Id="rId3" Type="http://schemas.openxmlformats.org/officeDocument/2006/relationships/hyperlink" Target="http://www.decisiontrees.net/node/39" TargetMode="External"/><Relationship Id="rId7" Type="http://schemas.openxmlformats.org/officeDocument/2006/relationships/hyperlink" Target="http://www.research.att.com/~volinsky/bma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utonlab.org/tutorials/overfit.html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en.wikipedia.org/wiki/AdaBoost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www.cs.cmu.edu/afs/cs/project/jair/pub/volume11/opitz99a-html/node4.html" TargetMode="External"/><Relationship Id="rId9" Type="http://schemas.openxmlformats.org/officeDocument/2006/relationships/hyperlink" Target="http://www.ece.msstate.edu/research/isip/publications/courses/ece_8443/lectures/current/lecture_20.ppt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7.jpeg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Bagging and Boosting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Cross-Validation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ML and Bayesian Model Comparison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Combining Classifiers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MN: Bagging and Decision Trees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DO: Boosting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WIKI: </a:t>
            </a:r>
            <a:r>
              <a:rPr lang="en-US" sz="1800" b="1" dirty="0" err="1" smtClean="0">
                <a:solidFill>
                  <a:schemeClr val="accent2"/>
                </a:solidFill>
                <a:hlinkClick r:id="rId5"/>
              </a:rPr>
              <a:t>AdaBoost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AM: Cross-Validation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CV: Bayesian Model Averaging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VISP: </a:t>
            </a:r>
            <a:r>
              <a:rPr lang="en-US" sz="1800" b="1" smtClean="0">
                <a:solidFill>
                  <a:schemeClr val="accent2"/>
                </a:solidFill>
                <a:hlinkClick r:id="rId8"/>
              </a:rPr>
              <a:t>Classifier Combination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6018213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.../publications/courses/ece_8443/lectures/current/lecture_20.ppt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675761" y="3597638"/>
            <a:ext cx="2131649" cy="213164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376693" y="1260113"/>
            <a:ext cx="2321220" cy="268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20: </a:t>
            </a:r>
            <a:r>
              <a:rPr lang="en-US" b="1" dirty="0" smtClean="0">
                <a:solidFill>
                  <a:schemeClr val="accent2"/>
                </a:solidFill>
              </a:rPr>
              <a:t>ESTIMATING, COMPARING AND 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0375" y="1858963"/>
          <a:ext cx="3517900" cy="558800"/>
        </p:xfrm>
        <a:graphic>
          <a:graphicData uri="http://schemas.openxmlformats.org/presentationml/2006/ole">
            <p:oleObj spid="_x0000_s87042" name="Equation" r:id="rId3" imgW="3517560" imgH="558720" progId="Equation.3">
              <p:embed/>
            </p:oleObj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087308" y="2419740"/>
          <a:ext cx="1790700" cy="342900"/>
        </p:xfrm>
        <a:graphic>
          <a:graphicData uri="http://schemas.openxmlformats.org/presentationml/2006/ole">
            <p:oleObj spid="_x0000_s87043" name="Equation" r:id="rId4" imgW="1790640" imgH="342720" progId="Equation.3">
              <p:embed/>
            </p:oleObj>
          </a:graphicData>
        </a:graphic>
      </p:graphicFrame>
      <p:pic>
        <p:nvPicPr>
          <p:cNvPr id="7" name="Picture 6" descr="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47344" y="2696252"/>
            <a:ext cx="4754867" cy="358332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already seen several classifiers whose decision is based on the outputs of component classifiers. These are more generally known as a </a:t>
            </a:r>
            <a:r>
              <a:rPr lang="en-US" sz="1800" b="1" dirty="0" smtClean="0">
                <a:solidFill>
                  <a:schemeClr val="accent1"/>
                </a:solidFill>
              </a:rPr>
              <a:t>mixture of experts </a:t>
            </a:r>
            <a:r>
              <a:rPr lang="en-US" sz="1800" b="1" dirty="0" smtClean="0"/>
              <a:t>model.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assume each pattern can be modeled by a mixture distribution: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                              represents the vector of all relevant parameters.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seen this before in the </a:t>
            </a:r>
            <a:br>
              <a:rPr lang="en-US" sz="1800" b="1" dirty="0" smtClean="0"/>
            </a:br>
            <a:r>
              <a:rPr lang="en-US" sz="1800" b="1" dirty="0" smtClean="0"/>
              <a:t>form of a mixture distribution that</a:t>
            </a:r>
            <a:br>
              <a:rPr lang="en-US" sz="1800" b="1" dirty="0" smtClean="0"/>
            </a:br>
            <a:r>
              <a:rPr lang="en-US" sz="1800" b="1" dirty="0" smtClean="0"/>
              <a:t>models state outputs in an HMM.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weights are constrained to </a:t>
            </a:r>
            <a:br>
              <a:rPr lang="en-US" sz="1800" b="1" dirty="0" smtClean="0"/>
            </a:br>
            <a:r>
              <a:rPr lang="en-US" sz="1800" b="1" dirty="0" smtClean="0"/>
              <a:t>sum to 1:   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conditional mean of the</a:t>
            </a:r>
            <a:br>
              <a:rPr lang="en-US" sz="1800" b="1" dirty="0" smtClean="0"/>
            </a:br>
            <a:r>
              <a:rPr lang="en-US" sz="1800" b="1" dirty="0" smtClean="0"/>
              <a:t>mixture density is: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98407" y="4119900"/>
          <a:ext cx="838200" cy="596900"/>
        </p:xfrm>
        <a:graphic>
          <a:graphicData uri="http://schemas.openxmlformats.org/presentationml/2006/ole">
            <p:oleObj spid="_x0000_s87044" name="Equation" r:id="rId6" imgW="838080" imgH="596880" progId="Equation.3">
              <p:embed/>
            </p:oleObj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454025" y="5519738"/>
          <a:ext cx="2260600" cy="558800"/>
        </p:xfrm>
        <a:graphic>
          <a:graphicData uri="http://schemas.openxmlformats.org/presentationml/2006/ole">
            <p:oleObj spid="_x0000_s87045" name="Equation" r:id="rId7" imgW="226044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Mixture of Experts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1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goal in estimating the parameters of the gating system is to maximize the log-likelihood of the training data: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straightforward approach is to use gradient descent (why?):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and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     is the prior probability that the process r is chosen given the input is x</a:t>
            </a:r>
            <a:r>
              <a:rPr lang="en-US" sz="1800" baseline="30000" dirty="0" smtClean="0"/>
              <a:t>i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EM can also be used to estimate the mixture coefficients and is generally preferred today.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final decision rule is to choose the category corresponding to the maximum discriminant value after pooling. An alternative is the </a:t>
            </a:r>
            <a:r>
              <a:rPr lang="en-US" sz="1800" b="1" i="1" dirty="0" smtClean="0"/>
              <a:t>winner-take-all</a:t>
            </a:r>
            <a:r>
              <a:rPr lang="en-US" sz="1800" b="1" dirty="0" smtClean="0"/>
              <a:t> method: choose the single component classifier with the highest confidence.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number of mixture components is typically found experimentally.</a:t>
            </a:r>
            <a:endParaRPr lang="en-US" sz="18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2165668"/>
          <a:ext cx="5588000" cy="609600"/>
        </p:xfrm>
        <a:graphic>
          <a:graphicData uri="http://schemas.openxmlformats.org/presentationml/2006/ole">
            <p:oleObj spid="_x0000_s88068" name="Equation" r:id="rId3" imgW="5587920" imgH="609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133320"/>
          <a:ext cx="3898900" cy="571500"/>
        </p:xfrm>
        <a:graphic>
          <a:graphicData uri="http://schemas.openxmlformats.org/presentationml/2006/ole">
            <p:oleObj spid="_x0000_s88066" name="Equation" r:id="rId4" imgW="3898800" imgH="571320" progId="Equation.3">
              <p:embed/>
            </p:oleObj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54025" y="3255963"/>
          <a:ext cx="2895600" cy="609600"/>
        </p:xfrm>
        <a:graphic>
          <a:graphicData uri="http://schemas.openxmlformats.org/presentationml/2006/ole">
            <p:oleObj spid="_x0000_s88070" name="Equation" r:id="rId5" imgW="2895480" imgH="609480" progId="Equation.3">
              <p:embed/>
            </p:oleObj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402080" y="3953510"/>
          <a:ext cx="266700" cy="342900"/>
        </p:xfrm>
        <a:graphic>
          <a:graphicData uri="http://schemas.openxmlformats.org/presentationml/2006/ole">
            <p:oleObj spid="_x0000_s88071" name="Equation" r:id="rId6" imgW="26640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Bagging (bootstrap aggregation): uses multiple versions of the training set, each created by drawing </a:t>
            </a:r>
            <a:r>
              <a:rPr lang="en-US" sz="1800" i="1" dirty="0" smtClean="0"/>
              <a:t>n’ &lt; n </a:t>
            </a:r>
            <a:r>
              <a:rPr lang="en-US" sz="1800" b="1" dirty="0" smtClean="0"/>
              <a:t>samples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 smtClean="0"/>
              <a:t>AdaBoost</a:t>
            </a:r>
            <a:r>
              <a:rPr lang="en-US" sz="1800" b="1" dirty="0" smtClean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a closer look at reinforcement learning, a class of methods that includes learning from queries and active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Bagging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Previously we addressed the use of resampling in estimating statistics, such as parameters of models.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Next, we consider resampling methods that can be used directly in the process of training a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general term </a:t>
            </a:r>
            <a:r>
              <a:rPr lang="en-US" sz="1800" b="1" dirty="0" smtClean="0">
                <a:solidFill>
                  <a:schemeClr val="accent1"/>
                </a:solidFill>
              </a:rPr>
              <a:t>arcing</a:t>
            </a:r>
            <a:r>
              <a:rPr lang="en-US" sz="1800" b="1" dirty="0" smtClean="0"/>
              <a:t> – adaptive reweighting and combining, refers to a class of methods that deal with reusing or selecting data in order to improve classification.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Bagging</a:t>
            </a:r>
            <a:r>
              <a:rPr lang="en-US" sz="1800" b="1" dirty="0" smtClean="0"/>
              <a:t>, or bootstrap aggregation, uses multiple versions of the training set, each created by drawing </a:t>
            </a:r>
            <a:r>
              <a:rPr lang="en-US" sz="1800" i="1" dirty="0" smtClean="0"/>
              <a:t>n’ &lt; n </a:t>
            </a:r>
            <a:r>
              <a:rPr lang="en-US" sz="1800" b="1" dirty="0" smtClean="0"/>
              <a:t>samples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with replacement.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 Each set is used to train a classifier and the final decision is based on a vote of each component of the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Typically the component classifiers are of the same general form (e.g., HMMs).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classifier/learning algorithm is considered </a:t>
            </a:r>
            <a:r>
              <a:rPr lang="en-US" sz="1800" b="1" i="1" dirty="0" smtClean="0"/>
              <a:t>unstable</a:t>
            </a:r>
            <a:r>
              <a:rPr lang="en-US" sz="1800" b="1" dirty="0" smtClean="0"/>
              <a:t> if small changes in the training data lead to large changes in accuracy.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trees, for example, can be unstable.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Bagging, in general, improves stability because it effectively averages out such anomalous behavior by pooling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voting algorithm can be simple, such as a majority vote, or as we will see later, can use more sophisticated statistical methods.</a:t>
            </a: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Boosting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Goal: Similar to bagging, improve the accuracy of a learning algorithm by forming an ensemble of component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creating a three component classifier for a two-category problem: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Randomly select a set of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&lt; n</a:t>
            </a:r>
            <a:r>
              <a:rPr lang="en-US" sz="1800" dirty="0" smtClean="0"/>
              <a:t> </a:t>
            </a:r>
            <a:r>
              <a:rPr lang="en-US" sz="1800" b="1" dirty="0" smtClean="0"/>
              <a:t>patterns, called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1</a:t>
            </a:r>
            <a:r>
              <a:rPr lang="en-US" sz="1800" b="1" dirty="0" smtClean="0"/>
              <a:t>, from the full training set.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Train a classifier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1</a:t>
            </a:r>
            <a:r>
              <a:rPr lang="en-US" sz="1800" b="1" dirty="0" smtClean="0"/>
              <a:t> on </a:t>
            </a:r>
            <a:r>
              <a:rPr lang="en-US" sz="1800" b="1" smtClean="0"/>
              <a:t>this set. </a:t>
            </a:r>
          </a:p>
          <a:p>
            <a:pPr marL="344488" indent="-179388" eaLnBrk="1" hangingPunct="1">
              <a:spcAft>
                <a:spcPts val="600"/>
              </a:spcAft>
              <a:defRPr/>
            </a:pPr>
            <a:r>
              <a:rPr lang="en-US" sz="1800" b="1" smtClean="0"/>
              <a:t>	Note: For boosting to provide a significant benefit,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 </a:t>
            </a:r>
            <a:r>
              <a:rPr lang="en-US" sz="1800" b="1" dirty="0" smtClean="0"/>
              <a:t>need only be a </a:t>
            </a:r>
            <a:r>
              <a:rPr lang="en-US" sz="1800" b="1" smtClean="0"/>
              <a:t>weak learner, which means it has an </a:t>
            </a:r>
            <a:r>
              <a:rPr lang="en-US" sz="1800" b="1" dirty="0" smtClean="0"/>
              <a:t>accuracy slightly greater </a:t>
            </a:r>
            <a:r>
              <a:rPr lang="en-US" sz="1800" b="1" smtClean="0"/>
              <a:t>than chance.</a:t>
            </a:r>
            <a:endParaRPr lang="en-US" sz="1800" b="1" dirty="0" smtClean="0"/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Create a training set,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2</a:t>
            </a:r>
            <a:r>
              <a:rPr lang="en-US" sz="1800" b="1" dirty="0" smtClean="0"/>
              <a:t>, that is “most informative</a:t>
            </a:r>
            <a:r>
              <a:rPr lang="en-US" sz="1800" b="1" smtClean="0"/>
              <a:t>” given component classifier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: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smtClean="0"/>
              <a:t>Most informative: half the patterns should be correctly classified by </a:t>
            </a:r>
            <a:r>
              <a:rPr lang="en-US" sz="1800" i="1" smtClean="0"/>
              <a:t>C</a:t>
            </a:r>
            <a:r>
              <a:rPr lang="en-US" sz="1800" i="1" baseline="-25000" smtClean="0"/>
              <a:t>1 </a:t>
            </a:r>
            <a:r>
              <a:rPr lang="en-US" sz="1800" b="1" smtClean="0"/>
              <a:t>.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smtClean="0"/>
              <a:t>Search the remaining </a:t>
            </a:r>
            <a:r>
              <a:rPr lang="en-US" sz="1800" smtClean="0"/>
              <a:t>(</a:t>
            </a:r>
            <a:r>
              <a:rPr lang="en-US" sz="1800" i="1" smtClean="0"/>
              <a:t>n</a:t>
            </a:r>
            <a:r>
              <a:rPr lang="en-US" sz="1800" smtClean="0"/>
              <a:t>-</a:t>
            </a:r>
            <a:r>
              <a:rPr lang="en-US" sz="1800" i="1" smtClean="0"/>
              <a:t>n</a:t>
            </a:r>
            <a:r>
              <a:rPr lang="en-US" sz="1800" i="1" baseline="-25000" smtClean="0"/>
              <a:t>1</a:t>
            </a:r>
            <a:r>
              <a:rPr lang="en-US" sz="1800" smtClean="0"/>
              <a:t>)</a:t>
            </a:r>
            <a:r>
              <a:rPr lang="en-US" sz="1800" b="1" smtClean="0"/>
              <a:t> patterns for this data.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Train a second classifier,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, on this new data set </a:t>
            </a:r>
            <a:r>
              <a:rPr lang="en-US" sz="1800" i="1" smtClean="0"/>
              <a:t>D</a:t>
            </a:r>
            <a:r>
              <a:rPr lang="en-US" sz="1800" i="1" baseline="-25000" smtClean="0"/>
              <a:t>2</a:t>
            </a:r>
            <a:r>
              <a:rPr lang="en-US" sz="1800" b="1" smtClean="0"/>
              <a:t>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To build a third training set, </a:t>
            </a:r>
            <a:r>
              <a:rPr lang="en-US" sz="1800" i="1" smtClean="0"/>
              <a:t>D</a:t>
            </a:r>
            <a:r>
              <a:rPr lang="en-US" sz="1800" i="1" baseline="-25000" smtClean="0"/>
              <a:t>2 </a:t>
            </a:r>
            <a:r>
              <a:rPr lang="en-US" sz="1800" b="1" smtClean="0"/>
              <a:t>, choose patterns for which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 and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 disagree. Train a third classifier, </a:t>
            </a:r>
            <a:r>
              <a:rPr lang="en-US" sz="1800" i="1" smtClean="0"/>
              <a:t>C</a:t>
            </a:r>
            <a:r>
              <a:rPr lang="en-US" sz="1800" i="1" baseline="-25000" smtClean="0"/>
              <a:t>3</a:t>
            </a:r>
            <a:r>
              <a:rPr lang="en-US" sz="1800" b="1" smtClean="0"/>
              <a:t>, on this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Final classification can be performed using a majority vote of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,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, and </a:t>
            </a:r>
            <a:r>
              <a:rPr lang="en-US" sz="1800" i="1" smtClean="0"/>
              <a:t>C</a:t>
            </a:r>
            <a:r>
              <a:rPr lang="en-US" sz="1800" i="1" baseline="-25000" smtClean="0"/>
              <a:t>3</a:t>
            </a:r>
            <a:r>
              <a:rPr lang="en-US" sz="1800" b="1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Benefits: high performance; Drawbacks: computational cost.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Issues: size of the partitions (initial guess: </a:t>
            </a:r>
            <a:r>
              <a:rPr lang="en-US" sz="1800" smtClean="0"/>
              <a:t>n</a:t>
            </a:r>
            <a:r>
              <a:rPr lang="en-US" sz="1800" baseline="-25000" smtClean="0"/>
              <a:t>1</a:t>
            </a:r>
            <a:r>
              <a:rPr lang="en-US" sz="1800" smtClean="0">
                <a:sym typeface="Symbol"/>
              </a:rPr>
              <a:t>  n</a:t>
            </a:r>
            <a:r>
              <a:rPr lang="en-US" sz="1800" baseline="-25000" smtClean="0">
                <a:sym typeface="Symbol"/>
              </a:rPr>
              <a:t>2</a:t>
            </a:r>
            <a:r>
              <a:rPr lang="en-US" sz="1800" smtClean="0">
                <a:sym typeface="Symbol"/>
              </a:rPr>
              <a:t>  n</a:t>
            </a:r>
            <a:r>
              <a:rPr lang="en-US" sz="1800" baseline="-25000" smtClean="0">
                <a:sym typeface="Symbol"/>
              </a:rPr>
              <a:t>3</a:t>
            </a:r>
            <a:r>
              <a:rPr lang="en-US" sz="1800" smtClean="0">
                <a:sym typeface="Symbol"/>
              </a:rPr>
              <a:t>  n/3</a:t>
            </a:r>
            <a:r>
              <a:rPr lang="en-US" sz="1800" b="1" smtClean="0">
                <a:sym typeface="Symbol"/>
              </a:rPr>
              <a:t>).</a:t>
            </a:r>
            <a:endParaRPr lang="en-US" sz="1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AdaBoost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Adaptive Boosting (</a:t>
            </a:r>
            <a:r>
              <a:rPr lang="en-US" sz="1800" b="1" dirty="0" err="1" smtClean="0"/>
              <a:t>AdaBoost</a:t>
            </a:r>
            <a:r>
              <a:rPr lang="en-US" sz="1800" b="1" dirty="0" smtClean="0"/>
              <a:t>) is a popular variant on boosting that allows the designer to continue adding weak learners until some desired performance criterion is met.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Each training pattern receives a weight that determines its probability of being selected for a training set for an individual component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Initialize the weights of the training patterns to be equal (uninformative prior).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the training pattern is accurately classified, then that pattern’s chance of being used again is decreased (no longer an informative pattern):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On iteration </a:t>
            </a:r>
            <a:r>
              <a:rPr lang="en-US" sz="1800" i="1" dirty="0" smtClean="0"/>
              <a:t>k</a:t>
            </a:r>
            <a:r>
              <a:rPr lang="en-US" sz="1800" b="1" dirty="0" smtClean="0"/>
              <a:t>, draw a training set at random according to the current training data weight distribution;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Train classifier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k</a:t>
            </a:r>
            <a:r>
              <a:rPr lang="en-US" sz="1800" b="1" dirty="0" smtClean="0"/>
              <a:t>;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Increase weights of patterns misclassified</a:t>
            </a:r>
            <a:br>
              <a:rPr lang="en-US" sz="1800" b="1" dirty="0" smtClean="0"/>
            </a:br>
            <a:r>
              <a:rPr lang="en-US" sz="1800" b="1" dirty="0" smtClean="0"/>
              <a:t>by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k</a:t>
            </a:r>
            <a:r>
              <a:rPr lang="en-US" sz="1800" b="1" dirty="0" smtClean="0"/>
              <a:t> (decrease weights for correctly</a:t>
            </a:r>
            <a:br>
              <a:rPr lang="en-US" sz="1800" b="1" dirty="0" smtClean="0"/>
            </a:br>
            <a:r>
              <a:rPr lang="en-US" sz="1800" b="1" dirty="0" smtClean="0"/>
              <a:t>classified patterns);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Final classification is based on a discriminant</a:t>
            </a:r>
            <a:br>
              <a:rPr lang="en-US" sz="1800" b="1" dirty="0" smtClean="0"/>
            </a:br>
            <a:r>
              <a:rPr lang="en-US" sz="1800" b="1" dirty="0" smtClean="0"/>
              <a:t>function: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 smtClean="0"/>
              <a:t>	where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7250" y="5580300"/>
          <a:ext cx="1892300" cy="584200"/>
        </p:xfrm>
        <a:graphic>
          <a:graphicData uri="http://schemas.openxmlformats.org/presentationml/2006/ole">
            <p:oleObj spid="_x0000_s61445" name="Equation" r:id="rId3" imgW="1892160" imgH="583920" progId="Equation.3">
              <p:embed/>
            </p:oleObj>
          </a:graphicData>
        </a:graphic>
      </p:graphicFrame>
      <p:pic>
        <p:nvPicPr>
          <p:cNvPr id="8" name="Picture 7" descr="x.JPG"/>
          <p:cNvPicPr>
            <a:picLocks noChangeAspect="1"/>
          </p:cNvPicPr>
          <p:nvPr/>
        </p:nvPicPr>
        <p:blipFill>
          <a:blip r:embed="rId4"/>
          <a:srcRect l="25631" t="6309" r="10254" b="19159"/>
          <a:stretch>
            <a:fillRect/>
          </a:stretch>
        </p:blipFill>
        <p:spPr>
          <a:xfrm rot="5460000">
            <a:off x="6237970" y="3592109"/>
            <a:ext cx="2013315" cy="3322787"/>
          </a:xfrm>
          <a:prstGeom prst="rect">
            <a:avLst/>
          </a:prstGeom>
        </p:spPr>
      </p:pic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679985" y="6208530"/>
          <a:ext cx="2400300" cy="292100"/>
        </p:xfrm>
        <a:graphic>
          <a:graphicData uri="http://schemas.openxmlformats.org/presentationml/2006/ole">
            <p:oleObj spid="_x0000_s61446" name="Equation" r:id="rId5" imgW="240012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Learning With Queries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previous sections, we assumed a set of labeled training patterns and employed resampling methods to improve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When no labels are available, or the cost of generating truth-marked data is high, how can we decide what is the next best pattern(s) to be truth-marked and added to the training database?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solution to this problem goes by many names including </a:t>
            </a:r>
            <a:r>
              <a:rPr lang="en-US" sz="1800" b="1" dirty="0" smtClean="0">
                <a:solidFill>
                  <a:schemeClr val="accent1"/>
                </a:solidFill>
              </a:rPr>
              <a:t>active learning</a:t>
            </a:r>
            <a:r>
              <a:rPr lang="en-US" sz="1800" b="1" dirty="0" smtClean="0"/>
              <a:t> (maximizing the impact of each new data point) and </a:t>
            </a:r>
            <a:r>
              <a:rPr lang="en-US" sz="1800" b="1" dirty="0" smtClean="0">
                <a:solidFill>
                  <a:schemeClr val="accent1"/>
                </a:solidFill>
              </a:rPr>
              <a:t>cost-based learning</a:t>
            </a:r>
            <a:r>
              <a:rPr lang="en-US" sz="1800" b="1" dirty="0" smtClean="0"/>
              <a:t> (simultaneously minimizing classifier </a:t>
            </a:r>
            <a:r>
              <a:rPr lang="en-US" sz="1800" b="1" smtClean="0"/>
              <a:t>error rate and </a:t>
            </a:r>
            <a:r>
              <a:rPr lang="en-US" sz="1800" b="1" dirty="0" smtClean="0"/>
              <a:t>data collection cost).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Two heuristic approaches to learning with queries: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Confidence-based</a:t>
            </a:r>
            <a:r>
              <a:rPr lang="en-US" sz="1800" b="1" dirty="0" smtClean="0"/>
              <a:t>: select a data point for which the two largest discriminant functions have nearly the same value.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Voting-based</a:t>
            </a:r>
            <a:r>
              <a:rPr lang="en-US" sz="1800" b="1" dirty="0" smtClean="0"/>
              <a:t>: choose the pattern that yields the greatest disagreement among the k component classifiers.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such approaches tend to ignore priors and attempt to focus on patterns near the decision boundary surface.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cost of collecting and truth-marking large amounts of data is almost always prohibitively high, and hence strategies to intelligently create training data are extremely important to any pattern recognition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Cross-Validation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simple validation, we randomly split the set of labeled training data into a training set and a held-out set.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held-out set is used to estimate the generalization error.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M-fold Cross-validation</a:t>
            </a:r>
            <a:r>
              <a:rPr lang="en-US" sz="1800" b="1" dirty="0" smtClean="0"/>
              <a:t>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training set is divided into </a:t>
            </a:r>
            <a:r>
              <a:rPr lang="en-US" sz="1800" i="1" dirty="0" smtClean="0"/>
              <a:t>n/m</a:t>
            </a:r>
            <a:r>
              <a:rPr lang="en-US" sz="1800" b="1" dirty="0" smtClean="0"/>
              <a:t> disjoint sets, where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is the total number of patterns and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is set heuristically.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classifier is trained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times, each time with a different held-out set as a validation set.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estimated performance is the mean of these </a:t>
            </a:r>
            <a:r>
              <a:rPr lang="en-US" sz="1800" i="1" dirty="0" smtClean="0"/>
              <a:t>m</a:t>
            </a:r>
            <a:r>
              <a:rPr lang="en-US" sz="1800" b="1" dirty="0" smtClean="0"/>
              <a:t> error rates.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Such techniques can be applied to any learning algorithm.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Key parameters, such as model size or complexity, can be optimized based on the M-fold Cross-validation mean error rate.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How much data should be held out? It depends on the application, but 80% training / 10% development test set / 10% evaluation (or less) is not uncommon. Training sets are often too large to do M-fold Cross-validation.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Anti-cross-validation as also been used: adjusting parameters until the first local maximum is observed.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Jackknife and 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Methods closely related to cross-validation are the jackknife and bootstrap estimation procedures.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Jackknife: train the classifier </a:t>
            </a:r>
            <a:r>
              <a:rPr lang="en-US" sz="1800" i="1" dirty="0" smtClean="0"/>
              <a:t>n</a:t>
            </a:r>
            <a:r>
              <a:rPr lang="en-US" sz="1800" b="1" dirty="0" smtClean="0"/>
              <a:t> separate times, each time deleting a single point. Test on the single deleted point. The jackknife estimate of the accuracy is the mean of these “leave-one-out” accuracies. Unfortunately, complexity is very high.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Bootstrap: train </a:t>
            </a:r>
            <a:r>
              <a:rPr lang="en-US" sz="1800" i="1" dirty="0" smtClean="0"/>
              <a:t>B</a:t>
            </a:r>
            <a:r>
              <a:rPr lang="en-US" sz="1800" b="1" dirty="0" smtClean="0"/>
              <a:t> classifiers each with a different bootstrap data set, and test on the other bootstrap data sets. The bootstrap estimate of the classifier accuracy is the mean of these bootstrap accuracies.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ML-Based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9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Maximum likelihood model comparison is a direct generalization of the ML parameter estimation process.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i="1" dirty="0" smtClean="0"/>
              <a:t> </a:t>
            </a:r>
            <a:r>
              <a:rPr lang="en-US" sz="1800" i="1" dirty="0" smtClean="0">
                <a:sym typeface="Symbol"/>
              </a:rPr>
              <a:t> H</a:t>
            </a:r>
            <a:r>
              <a:rPr lang="en-US" sz="1800" b="1" dirty="0" smtClean="0">
                <a:sym typeface="Symbol"/>
              </a:rPr>
              <a:t> represent a candidate hypothesis or model and let </a:t>
            </a:r>
            <a:r>
              <a:rPr lang="en-US" sz="1800" i="1" dirty="0" smtClean="0">
                <a:sym typeface="Symbol"/>
              </a:rPr>
              <a:t>D</a:t>
            </a:r>
            <a:r>
              <a:rPr lang="en-US" sz="1800" b="1" dirty="0" smtClean="0">
                <a:sym typeface="Symbol"/>
              </a:rPr>
              <a:t> represent the training data. The posterior probability if any given model is: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ym typeface="Symbol"/>
              </a:rPr>
              <a:t>	where we can ignore the normalizing factor (the denominator).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first factor is the evidence for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b="1" dirty="0" smtClean="0">
                <a:sym typeface="Symbol"/>
              </a:rPr>
              <a:t>, while the second factor Is our subjective prior over the space of hypotheses.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If we neglect the second term, we have a maximum likelihood solution.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In ML model comparison, we find the ML parameters for each of the candidate models, calculate the resulting likelihoods, and select the model with the largest such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We can also use this formulation to compare models such as HMM models directly by applying the means of one model to the other model. This is often a convenient way to compute similarities without reverting back to the original training data set.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982788"/>
          <a:ext cx="3924300" cy="596900"/>
        </p:xfrm>
        <a:graphic>
          <a:graphicData uri="http://schemas.openxmlformats.org/presentationml/2006/ole">
            <p:oleObj spid="_x0000_s84994" name="Equation" r:id="rId3" imgW="392400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1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Bayesian model comparison uses the full information over priors: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It is common for the posterior to be peaked at     , and thus the evidence integral can be approximated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first term can be described as the best-fit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second term is referred to as the </a:t>
            </a:r>
            <a:r>
              <a:rPr lang="en-US" sz="1800" b="1" i="1" dirty="0" smtClean="0"/>
              <a:t>Occam factor</a:t>
            </a:r>
            <a:r>
              <a:rPr lang="en-US" sz="1800" b="1" dirty="0" smtClean="0"/>
              <a:t> and is the ratio of the volume that can account for the data by the prior volume without regard for </a:t>
            </a:r>
            <a:r>
              <a:rPr lang="en-US" sz="1800" i="1" dirty="0" smtClean="0"/>
              <a:t>D</a:t>
            </a:r>
            <a:r>
              <a:rPr lang="en-US" sz="1800" b="1" dirty="0" smtClean="0"/>
              <a:t>. This factor has a magnitude less than one.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we assume the posterior is a Gaussian, then the posterior can be calculated directly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H is a Hessian matrix:</a:t>
            </a:r>
          </a:p>
          <a:p>
            <a:pPr marL="165100" indent="-165100" eaLnBrk="1" hangingPunct="1">
              <a:spcBef>
                <a:spcPts val="4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Note that the data need not be Gaussian, just the evidence distribution. This is a reasonable assumption based on the Law of Large Numbers.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54025" y="995935"/>
          <a:ext cx="3352800" cy="292100"/>
        </p:xfrm>
        <a:graphic>
          <a:graphicData uri="http://schemas.openxmlformats.org/presentationml/2006/ole">
            <p:oleObj spid="_x0000_s86018" name="Equation" r:id="rId3" imgW="3352680" imgH="291960" progId="Equation.3">
              <p:embed/>
            </p:oleObj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363773" y="1379382"/>
          <a:ext cx="165100" cy="279400"/>
        </p:xfrm>
        <a:graphic>
          <a:graphicData uri="http://schemas.openxmlformats.org/presentationml/2006/ole">
            <p:oleObj spid="_x0000_s86019" name="Equation" r:id="rId4" imgW="164880" imgH="279360" progId="Equation.3">
              <p:embed/>
            </p:oleObj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454025" y="2058677"/>
          <a:ext cx="3060700" cy="330200"/>
        </p:xfrm>
        <a:graphic>
          <a:graphicData uri="http://schemas.openxmlformats.org/presentationml/2006/ole">
            <p:oleObj spid="_x0000_s86020" name="Equation" r:id="rId5" imgW="3060360" imgH="330120" progId="Equation.3">
              <p:embed/>
            </p:oleObj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485775" y="4539055"/>
          <a:ext cx="4013200" cy="381000"/>
        </p:xfrm>
        <a:graphic>
          <a:graphicData uri="http://schemas.openxmlformats.org/presentationml/2006/ole">
            <p:oleObj spid="_x0000_s86021" name="Equation" r:id="rId6" imgW="4012920" imgH="380880" progId="Equation.3">
              <p:embed/>
            </p:oleObj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454025" y="5296291"/>
          <a:ext cx="1879600" cy="609600"/>
        </p:xfrm>
        <a:graphic>
          <a:graphicData uri="http://schemas.openxmlformats.org/presentationml/2006/ole">
            <p:oleObj spid="_x0000_s86022" name="Equation" r:id="rId7" imgW="187956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10943</TotalTime>
  <Words>1290</Words>
  <Application>Microsoft PowerPoint</Application>
  <PresentationFormat>Letter Paper (8.5x11 in)</PresentationFormat>
  <Paragraphs>111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728</cp:revision>
  <dcterms:created xsi:type="dcterms:W3CDTF">2002-09-12T17:13:32Z</dcterms:created>
  <dcterms:modified xsi:type="dcterms:W3CDTF">2008-03-26T02:00:28Z</dcterms:modified>
</cp:coreProperties>
</file>