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77" r:id="rId2"/>
  </p:sldMasterIdLst>
  <p:notesMasterIdLst>
    <p:notesMasterId r:id="rId14"/>
  </p:notesMasterIdLst>
  <p:handoutMasterIdLst>
    <p:handoutMasterId r:id="rId15"/>
  </p:handoutMasterIdLst>
  <p:sldIdLst>
    <p:sldId id="409" r:id="rId3"/>
    <p:sldId id="367" r:id="rId4"/>
    <p:sldId id="403" r:id="rId5"/>
    <p:sldId id="396" r:id="rId6"/>
    <p:sldId id="404" r:id="rId7"/>
    <p:sldId id="401" r:id="rId8"/>
    <p:sldId id="405" r:id="rId9"/>
    <p:sldId id="406" r:id="rId10"/>
    <p:sldId id="408" r:id="rId11"/>
    <p:sldId id="407" r:id="rId12"/>
    <p:sldId id="310" r:id="rId13"/>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00"/>
    <a:srgbClr val="008000"/>
    <a:srgbClr val="000080"/>
    <a:srgbClr val="9966FF"/>
    <a:srgbClr val="6666FF"/>
    <a:srgbClr val="EFF755"/>
    <a:srgbClr val="CC6600"/>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4" d="100"/>
          <a:sy n="64" d="100"/>
        </p:scale>
        <p:origin x="-840" y="-102"/>
      </p:cViewPr>
      <p:guideLst>
        <p:guide orient="horz" pos="2012"/>
        <p:guide pos="147"/>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DDBD59-569B-4ADA-B87A-7FB513C2CF84}" type="slidenum">
              <a:rPr lang="en-US"/>
              <a:pPr/>
              <a:t>1</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xfrm>
            <a:off x="412750" y="4554538"/>
            <a:ext cx="6550025" cy="4314825"/>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08,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rii.ricoh.com/~stork/DHSch3part2.ppt" TargetMode="External"/><Relationship Id="rId7" Type="http://schemas.openxmlformats.org/officeDocument/2006/relationships/hyperlink" Target="http://www.ece.msstate.edu/research/isip/projects/speech/software/demonstrations/applets/util/pattern_recognition/current/index.html" TargetMode="External"/><Relationship Id="rId2" Type="http://schemas.openxmlformats.org/officeDocument/2006/relationships/hyperlink" Target="http://www.ece.msstate.edu/research/isip/publications/courses/ece_8443/lectures/current/lecture_08.ppt" TargetMode="External"/><Relationship Id="rId1" Type="http://schemas.openxmlformats.org/officeDocument/2006/relationships/slideLayout" Target="../slideLayouts/slideLayout1.xml"/><Relationship Id="rId6" Type="http://schemas.openxmlformats.org/officeDocument/2006/relationships/hyperlink" Target="http://www.statsoft.com/textbook/stathome.html?stfacan.html&amp;1" TargetMode="External"/><Relationship Id="rId5" Type="http://schemas.openxmlformats.org/officeDocument/2006/relationships/hyperlink" Target="http://statisticalengineering.com/curse_of_dimensionality.htm" TargetMode="External"/><Relationship Id="rId4" Type="http://schemas.openxmlformats.org/officeDocument/2006/relationships/hyperlink" Target="http://www.faqs.org/faqs/ai-faq/neural-nets/part2/section-13.html" TargetMode="External"/><Relationship Id="rId9"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hyperlink" Target="http://www.slimy.com/~steuard/teaching/tutorials/Lagrange.html" TargetMode="External"/><Relationship Id="rId7" Type="http://schemas.openxmlformats.org/officeDocument/2006/relationships/oleObject" Target="../embeddings/oleObject25.bin"/><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oleObject" Target="../embeddings/oleObject24.bin"/><Relationship Id="rId11" Type="http://schemas.openxmlformats.org/officeDocument/2006/relationships/oleObject" Target="../embeddings/oleObject29.bin"/><Relationship Id="rId5" Type="http://schemas.openxmlformats.org/officeDocument/2006/relationships/oleObject" Target="../embeddings/oleObject23.bin"/><Relationship Id="rId10" Type="http://schemas.openxmlformats.org/officeDocument/2006/relationships/oleObject" Target="../embeddings/oleObject28.bin"/><Relationship Id="rId4" Type="http://schemas.openxmlformats.org/officeDocument/2006/relationships/hyperlink" Target="http://www.ece.msstate.edu/research/isip/projects/speech/software/demonstrations/applets/util/pattern_recognition/current/index.html" TargetMode="External"/><Relationship Id="rId9"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xml"/><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10.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0.xml"/><Relationship Id="rId1" Type="http://schemas.openxmlformats.org/officeDocument/2006/relationships/vmlDrawing" Target="../drawings/vmlDrawing3.vml"/><Relationship Id="rId5" Type="http://schemas.openxmlformats.org/officeDocument/2006/relationships/oleObject" Target="../embeddings/oleObject13.bin"/><Relationship Id="rId4" Type="http://schemas.openxmlformats.org/officeDocument/2006/relationships/image" Target="../media/image1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5.xml"/><Relationship Id="rId1" Type="http://schemas.openxmlformats.org/officeDocument/2006/relationships/vmlDrawing" Target="../drawings/vmlDrawing5.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5.xml"/><Relationship Id="rId1" Type="http://schemas.openxmlformats.org/officeDocument/2006/relationships/vmlDrawing" Target="../drawings/vmlDrawing6.vml"/><Relationship Id="rId4" Type="http://schemas.openxmlformats.org/officeDocument/2006/relationships/oleObject" Target="../embeddings/oleObject2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479425" y="6018213"/>
            <a:ext cx="8243888" cy="339725"/>
          </a:xfrm>
          <a:prstGeom prst="rect">
            <a:avLst/>
          </a:prstGeom>
          <a:noFill/>
          <a:ln w="9525">
            <a:noFill/>
            <a:miter lim="800000"/>
            <a:headEnd/>
            <a:tailEnd/>
          </a:ln>
        </p:spPr>
        <p:txBody>
          <a:bodyPr lIns="91429" tIns="45714" rIns="91429" bIns="45714">
            <a:spAutoFit/>
          </a:bodyPr>
          <a:lstStyle/>
          <a:p>
            <a:pPr marL="230188" indent="-230188">
              <a:lnSpc>
                <a:spcPct val="90000"/>
              </a:lnSpc>
              <a:spcBef>
                <a:spcPct val="20000"/>
              </a:spcBef>
            </a:pPr>
            <a:r>
              <a:rPr lang="en-US" sz="1800" b="1" dirty="0">
                <a:solidFill>
                  <a:schemeClr val="accent1"/>
                </a:solidFill>
              </a:rPr>
              <a:t>•	URL</a:t>
            </a:r>
            <a:r>
              <a:rPr lang="en-US" sz="1800" b="1">
                <a:solidFill>
                  <a:schemeClr val="accent1"/>
                </a:solidFill>
              </a:rPr>
              <a:t>: </a:t>
            </a:r>
            <a:r>
              <a:rPr lang="en-US" sz="1800" b="1" smtClean="0">
                <a:solidFill>
                  <a:schemeClr val="accent2"/>
                </a:solidFill>
                <a:hlinkClick r:id="rId2"/>
              </a:rPr>
              <a:t>.../publications/courses/ece_8443/lectures/current/lecture_08.ppt</a:t>
            </a:r>
            <a:endParaRPr lang="en-US" sz="1800" b="1" dirty="0">
              <a:solidFill>
                <a:schemeClr val="accent2"/>
              </a:solidFill>
            </a:endParaRPr>
          </a:p>
        </p:txBody>
      </p:sp>
      <p:sp>
        <p:nvSpPr>
          <p:cNvPr id="5"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08: </a:t>
            </a:r>
            <a:r>
              <a:rPr lang="en-US" b="1" dirty="0" smtClean="0">
                <a:solidFill>
                  <a:schemeClr val="accent2"/>
                </a:solidFill>
              </a:rPr>
              <a:t>DIMENSIONALITY,</a:t>
            </a:r>
            <a:br>
              <a:rPr lang="en-US" b="1" dirty="0" smtClean="0">
                <a:solidFill>
                  <a:schemeClr val="accent2"/>
                </a:solidFill>
              </a:rPr>
            </a:br>
            <a:r>
              <a:rPr lang="en-US" b="1" dirty="0" smtClean="0">
                <a:solidFill>
                  <a:schemeClr val="accent2"/>
                </a:solidFill>
              </a:rPr>
              <a:t>PRINCIPAL COMPONENTS ANALYSIS</a:t>
            </a:r>
            <a:endParaRPr lang="en-US" b="1" dirty="0">
              <a:solidFill>
                <a:schemeClr val="accent2"/>
              </a:solidFill>
            </a:endParaRPr>
          </a:p>
        </p:txBody>
      </p:sp>
      <p:sp>
        <p:nvSpPr>
          <p:cNvPr id="6" name="Rectangle 3"/>
          <p:cNvSpPr txBox="1">
            <a:spLocks noChangeArrowheads="1"/>
          </p:cNvSpPr>
          <p:nvPr/>
        </p:nvSpPr>
        <p:spPr bwMode="auto">
          <a:xfrm>
            <a:off x="541338" y="1540424"/>
            <a:ext cx="5077797" cy="4403176"/>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algn="l" defTabSz="914400" rtl="0" eaLnBrk="0" fontAlgn="base" latinLnBrk="0" hangingPunct="0">
              <a:spcBef>
                <a:spcPct val="0"/>
              </a:spcBef>
              <a:spcAft>
                <a:spcPts val="0"/>
              </a:spcAft>
              <a:buClrTx/>
              <a:buSzTx/>
              <a:buFontTx/>
              <a:buNone/>
              <a:tabLst/>
              <a:defRPr/>
            </a:pPr>
            <a:r>
              <a:rPr kumimoji="0" lang="en-US" sz="2400" b="1" i="0" u="none" strike="noStrike" kern="0" cap="none" spc="0" normalizeH="0" baseline="0" noProof="0" dirty="0" smtClean="0">
                <a:ln>
                  <a:noFill/>
                </a:ln>
                <a:solidFill>
                  <a:schemeClr val="accent1"/>
                </a:solidFill>
                <a:effectLst/>
                <a:uLnTx/>
                <a:uFillTx/>
                <a:latin typeface="+mn-lt"/>
                <a:ea typeface="+mn-ea"/>
                <a:cs typeface="+mn-cs"/>
              </a:rPr>
              <a:t>•	Objectives:</a:t>
            </a:r>
            <a:br>
              <a:rPr kumimoji="0" lang="en-US" sz="2400" b="1" i="0" u="none" strike="noStrike" kern="0" cap="none" spc="0" normalizeH="0" baseline="0" noProof="0" dirty="0" smtClean="0">
                <a:ln>
                  <a:noFill/>
                </a:ln>
                <a:solidFill>
                  <a:schemeClr val="accent1"/>
                </a:solidFill>
                <a:effectLst/>
                <a:uLnTx/>
                <a:uFillTx/>
                <a:latin typeface="+mn-lt"/>
                <a:ea typeface="+mn-ea"/>
                <a:cs typeface="+mn-cs"/>
              </a:rPr>
            </a:br>
            <a:r>
              <a:rPr lang="en-US" sz="1800" b="1" kern="0" dirty="0" smtClean="0">
                <a:solidFill>
                  <a:schemeClr val="bg1"/>
                </a:solidFill>
                <a:latin typeface="+mn-lt"/>
              </a:rPr>
              <a:t>Data Considerations</a:t>
            </a:r>
            <a:br>
              <a:rPr lang="en-US" sz="1800" b="1" kern="0" dirty="0" smtClean="0">
                <a:solidFill>
                  <a:schemeClr val="bg1"/>
                </a:solidFill>
                <a:latin typeface="+mn-lt"/>
              </a:rPr>
            </a:br>
            <a:r>
              <a:rPr lang="en-US" sz="1800" b="1" kern="0" dirty="0" smtClean="0">
                <a:solidFill>
                  <a:schemeClr val="bg1"/>
                </a:solidFill>
                <a:latin typeface="+mn-lt"/>
              </a:rPr>
              <a:t>Computational Complexity</a:t>
            </a:r>
            <a:br>
              <a:rPr lang="en-US" sz="1800" b="1" kern="0" dirty="0" smtClean="0">
                <a:solidFill>
                  <a:schemeClr val="bg1"/>
                </a:solidFill>
                <a:latin typeface="+mn-lt"/>
              </a:rPr>
            </a:br>
            <a:r>
              <a:rPr lang="en-US" sz="1800" b="1" kern="0" dirty="0" smtClean="0">
                <a:solidFill>
                  <a:schemeClr val="bg1"/>
                </a:solidFill>
                <a:latin typeface="+mn-lt"/>
              </a:rPr>
              <a:t>Overfitting</a:t>
            </a:r>
            <a:br>
              <a:rPr lang="en-US" sz="1800" b="1" kern="0" dirty="0" smtClean="0">
                <a:solidFill>
                  <a:schemeClr val="bg1"/>
                </a:solidFill>
                <a:latin typeface="+mn-lt"/>
              </a:rPr>
            </a:br>
            <a:r>
              <a:rPr lang="en-US" sz="1800" b="1" kern="0" dirty="0" smtClean="0">
                <a:solidFill>
                  <a:schemeClr val="bg1"/>
                </a:solidFill>
                <a:latin typeface="+mn-lt"/>
              </a:rPr>
              <a:t>Principal Components Analysis</a:t>
            </a:r>
            <a:endParaRPr kumimoji="0" lang="en-US" sz="1800" b="1" i="0" u="none" strike="noStrike" kern="0" cap="none" spc="0" normalizeH="0" baseline="0" noProof="0" dirty="0" smtClean="0">
              <a:ln>
                <a:noFill/>
              </a:ln>
              <a:solidFill>
                <a:schemeClr val="bg1"/>
              </a:solidFill>
              <a:effectLst/>
              <a:uLnTx/>
              <a:uFillTx/>
              <a:latin typeface="+mn-lt"/>
              <a:ea typeface="+mn-ea"/>
              <a:cs typeface="+mn-cs"/>
            </a:endParaRPr>
          </a:p>
          <a:p>
            <a:pPr marL="176213" marR="0" lvl="0" indent="-176213" algn="l" defTabSz="914400" rtl="0" eaLnBrk="0" fontAlgn="base" latinLnBrk="0" hangingPunct="0">
              <a:spcBef>
                <a:spcPts val="1400"/>
              </a:spcBef>
              <a:spcAft>
                <a:spcPts val="0"/>
              </a:spcAft>
              <a:buClrTx/>
              <a:buSzTx/>
              <a:buFont typeface="Arial" pitchFamily="34" charset="0"/>
              <a:buChar char="•"/>
              <a:tabLst/>
              <a:defRPr/>
            </a:pPr>
            <a:r>
              <a:rPr lang="en-US" b="1" kern="0" dirty="0" smtClean="0">
                <a:solidFill>
                  <a:schemeClr val="accent1"/>
                </a:solidFill>
              </a:rPr>
              <a:t>Resources:</a:t>
            </a:r>
            <a:br>
              <a:rPr lang="en-US" b="1" kern="0" dirty="0" smtClean="0">
                <a:solidFill>
                  <a:schemeClr val="accent1"/>
                </a:solidFill>
              </a:rPr>
            </a:br>
            <a:r>
              <a:rPr lang="en-US" sz="1800" b="1" dirty="0" smtClean="0">
                <a:solidFill>
                  <a:schemeClr val="accent2"/>
                </a:solidFill>
                <a:hlinkClick r:id="rId3"/>
              </a:rPr>
              <a:t>D.H.S</a:t>
            </a:r>
            <a:r>
              <a:rPr lang="en-US" sz="1800" b="1" smtClean="0">
                <a:solidFill>
                  <a:schemeClr val="accent2"/>
                </a:solidFill>
                <a:hlinkClick r:id="rId3"/>
              </a:rPr>
              <a:t>.: Chapter 3 </a:t>
            </a:r>
            <a:r>
              <a:rPr lang="en-US" sz="1800" b="1" dirty="0" smtClean="0">
                <a:solidFill>
                  <a:schemeClr val="accent2"/>
                </a:solidFill>
                <a:hlinkClick r:id="rId3"/>
              </a:rPr>
              <a:t>(Part 2)</a:t>
            </a:r>
            <a:r>
              <a:rPr lang="en-US" sz="1800" b="1" smtClean="0">
                <a:solidFill>
                  <a:schemeClr val="accent2"/>
                </a:solidFill>
              </a:rPr>
              <a:t/>
            </a:r>
            <a:br>
              <a:rPr lang="en-US" sz="1800" b="1" smtClean="0">
                <a:solidFill>
                  <a:schemeClr val="accent2"/>
                </a:solidFill>
              </a:rPr>
            </a:br>
            <a:r>
              <a:rPr lang="en-US" sz="1800" b="1" smtClean="0">
                <a:solidFill>
                  <a:schemeClr val="accent2"/>
                </a:solidFill>
                <a:hlinkClick r:id="rId4"/>
              </a:rPr>
              <a:t>J.S.: </a:t>
            </a:r>
            <a:r>
              <a:rPr lang="en-US" sz="1800" b="1" dirty="0" smtClean="0">
                <a:solidFill>
                  <a:schemeClr val="accent2"/>
                </a:solidFill>
                <a:hlinkClick r:id="rId4"/>
              </a:rPr>
              <a:t>Dimensionality</a:t>
            </a:r>
            <a:r>
              <a:rPr lang="en-US" sz="1800" b="1" smtClean="0">
                <a:solidFill>
                  <a:schemeClr val="accent2"/>
                </a:solidFill>
              </a:rPr>
              <a:t/>
            </a:r>
            <a:br>
              <a:rPr lang="en-US" sz="1800" b="1" smtClean="0">
                <a:solidFill>
                  <a:schemeClr val="accent2"/>
                </a:solidFill>
              </a:rPr>
            </a:br>
            <a:r>
              <a:rPr lang="en-US" sz="1800" b="1" smtClean="0">
                <a:solidFill>
                  <a:schemeClr val="accent2"/>
                </a:solidFill>
                <a:hlinkClick r:id="rId5"/>
              </a:rPr>
              <a:t>C.A.: </a:t>
            </a:r>
            <a:r>
              <a:rPr lang="en-US" sz="1800" b="1" dirty="0" smtClean="0">
                <a:solidFill>
                  <a:schemeClr val="accent2"/>
                </a:solidFill>
                <a:hlinkClick r:id="rId5"/>
              </a:rPr>
              <a:t>Dimensionality</a:t>
            </a:r>
            <a:r>
              <a:rPr lang="en-US" sz="1800" b="1" smtClean="0">
                <a:solidFill>
                  <a:schemeClr val="accent2"/>
                </a:solidFill>
              </a:rPr>
              <a:t/>
            </a:r>
            <a:br>
              <a:rPr lang="en-US" sz="1800" b="1" smtClean="0">
                <a:solidFill>
                  <a:schemeClr val="accent2"/>
                </a:solidFill>
              </a:rPr>
            </a:br>
            <a:r>
              <a:rPr lang="en-US" sz="1800" b="1" smtClean="0">
                <a:solidFill>
                  <a:schemeClr val="accent2"/>
                </a:solidFill>
                <a:hlinkClick r:id="rId6"/>
              </a:rPr>
              <a:t>S.S.: </a:t>
            </a:r>
            <a:r>
              <a:rPr lang="en-US" sz="1800" b="1" dirty="0" smtClean="0">
                <a:solidFill>
                  <a:schemeClr val="accent2"/>
                </a:solidFill>
                <a:hlinkClick r:id="rId6"/>
              </a:rPr>
              <a:t>PCA and Factor Analysis</a:t>
            </a:r>
            <a:r>
              <a:rPr lang="en-US" sz="1800" b="1" dirty="0" smtClean="0">
                <a:solidFill>
                  <a:schemeClr val="accent2"/>
                </a:solidFill>
              </a:rPr>
              <a:t/>
            </a:r>
            <a:br>
              <a:rPr lang="en-US" sz="1800" b="1" dirty="0" smtClean="0">
                <a:solidFill>
                  <a:schemeClr val="accent2"/>
                </a:solidFill>
              </a:rPr>
            </a:br>
            <a:r>
              <a:rPr lang="en-US" sz="1800" b="1" dirty="0" smtClean="0">
                <a:solidFill>
                  <a:schemeClr val="accent2"/>
                </a:solidFill>
                <a:hlinkClick r:id="rId7"/>
              </a:rPr>
              <a:t>Java PR Applet</a:t>
            </a:r>
            <a:endParaRPr lang="en-US" sz="1800" b="1" dirty="0" smtClean="0">
              <a:solidFill>
                <a:schemeClr val="accent2"/>
              </a:solidFill>
            </a:endParaRPr>
          </a:p>
          <a:p>
            <a:pPr marL="230188" indent="-230188"/>
            <a:r>
              <a:rPr lang="en-US" b="1" dirty="0" smtClean="0">
                <a:solidFill>
                  <a:srgbClr val="004000"/>
                </a:solidFill>
              </a:rPr>
              <a:t>	</a:t>
            </a:r>
          </a:p>
          <a:p>
            <a:pPr marL="230188" indent="-230188"/>
            <a:r>
              <a:rPr lang="en-US" b="1" dirty="0" smtClean="0">
                <a:solidFill>
                  <a:srgbClr val="004000"/>
                </a:solidFill>
              </a:rPr>
              <a:t>		</a:t>
            </a:r>
          </a:p>
        </p:txBody>
      </p:sp>
      <p:pic>
        <p:nvPicPr>
          <p:cNvPr id="7" name="Picture 2"/>
          <p:cNvPicPr>
            <a:picLocks noChangeAspect="1" noChangeArrowheads="1"/>
          </p:cNvPicPr>
          <p:nvPr/>
        </p:nvPicPr>
        <p:blipFill>
          <a:blip r:embed="rId8"/>
          <a:srcRect/>
          <a:stretch>
            <a:fillRect/>
          </a:stretch>
        </p:blipFill>
        <p:spPr bwMode="auto">
          <a:xfrm>
            <a:off x="4675258" y="2872691"/>
            <a:ext cx="2739206" cy="2914515"/>
          </a:xfrm>
          <a:prstGeom prst="rect">
            <a:avLst/>
          </a:prstGeom>
          <a:noFill/>
          <a:ln w="38100">
            <a:solidFill>
              <a:schemeClr val="accent1"/>
            </a:solidFill>
            <a:miter lim="800000"/>
            <a:headEnd/>
            <a:tailEnd/>
          </a:ln>
          <a:effectLst/>
        </p:spPr>
      </p:pic>
      <p:pic>
        <p:nvPicPr>
          <p:cNvPr id="8" name="Picture 1"/>
          <p:cNvPicPr>
            <a:picLocks noChangeAspect="1" noChangeArrowheads="1"/>
          </p:cNvPicPr>
          <p:nvPr/>
        </p:nvPicPr>
        <p:blipFill>
          <a:blip r:embed="rId9"/>
          <a:srcRect/>
          <a:stretch>
            <a:fillRect/>
          </a:stretch>
        </p:blipFill>
        <p:spPr bwMode="auto">
          <a:xfrm>
            <a:off x="6799006" y="1551960"/>
            <a:ext cx="1866748" cy="2296453"/>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solidFill>
                  <a:schemeClr val="bg1"/>
                </a:solidFill>
              </a:rPr>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Minimization Using Lagrange Multipliers</a:t>
            </a:r>
            <a:endParaRPr lang="en-US" b="1" dirty="0">
              <a:solidFill>
                <a:schemeClr val="accent2"/>
              </a:solidFill>
            </a:endParaRPr>
          </a:p>
        </p:txBody>
      </p:sp>
      <p:sp>
        <p:nvSpPr>
          <p:cNvPr id="8" name="Rectangle 4"/>
          <p:cNvSpPr>
            <a:spLocks noChangeArrowheads="1"/>
          </p:cNvSpPr>
          <p:nvPr/>
        </p:nvSpPr>
        <p:spPr bwMode="auto">
          <a:xfrm>
            <a:off x="187992" y="631232"/>
            <a:ext cx="8658225" cy="5724644"/>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The vector, e, that minimizes </a:t>
            </a:r>
            <a:r>
              <a:rPr lang="en-US" altLang="en-US" sz="1800" dirty="0" smtClean="0">
                <a:solidFill>
                  <a:schemeClr val="bg1"/>
                </a:solidFill>
              </a:rPr>
              <a:t>J</a:t>
            </a:r>
            <a:r>
              <a:rPr lang="en-US" altLang="en-US" sz="1800" baseline="-25000" dirty="0" smtClean="0">
                <a:solidFill>
                  <a:schemeClr val="bg1"/>
                </a:solidFill>
              </a:rPr>
              <a:t>1</a:t>
            </a:r>
            <a:r>
              <a:rPr lang="en-US" altLang="en-US" sz="1800" b="1" dirty="0" smtClean="0">
                <a:solidFill>
                  <a:schemeClr val="bg1"/>
                </a:solidFill>
              </a:rPr>
              <a:t> also maximizes           .</a:t>
            </a:r>
          </a:p>
          <a:p>
            <a:pPr marL="176213" indent="-176213">
              <a:spcAft>
                <a:spcPts val="1800"/>
              </a:spcAft>
              <a:buFont typeface="Arial" pitchFamily="34" charset="0"/>
              <a:buChar char="•"/>
            </a:pPr>
            <a:r>
              <a:rPr lang="en-US" altLang="en-US" sz="1800" b="1" dirty="0" smtClean="0">
                <a:solidFill>
                  <a:schemeClr val="bg1"/>
                </a:solidFill>
              </a:rPr>
              <a:t>Use </a:t>
            </a:r>
            <a:r>
              <a:rPr lang="en-US" altLang="en-US" sz="1800" b="1" dirty="0" smtClean="0">
                <a:solidFill>
                  <a:schemeClr val="bg1"/>
                </a:solidFill>
                <a:hlinkClick r:id="rId3"/>
              </a:rPr>
              <a:t>Lagrange multipliers </a:t>
            </a:r>
            <a:r>
              <a:rPr lang="en-US" altLang="en-US" sz="1800" b="1" dirty="0" smtClean="0">
                <a:solidFill>
                  <a:schemeClr val="bg1"/>
                </a:solidFill>
              </a:rPr>
              <a:t>to maximize            subject to the constraint            .</a:t>
            </a:r>
          </a:p>
          <a:p>
            <a:pPr marL="176213" indent="-176213">
              <a:spcAft>
                <a:spcPts val="1800"/>
              </a:spcAft>
              <a:buFont typeface="Arial" pitchFamily="34" charset="0"/>
              <a:buChar char="•"/>
            </a:pPr>
            <a:r>
              <a:rPr lang="en-US" altLang="en-US" sz="1800" b="1" dirty="0" smtClean="0">
                <a:solidFill>
                  <a:schemeClr val="bg1"/>
                </a:solidFill>
              </a:rPr>
              <a:t>Let </a:t>
            </a:r>
            <a:r>
              <a:rPr lang="en-US" altLang="en-US" sz="1800" b="1" dirty="0" smtClean="0">
                <a:solidFill>
                  <a:schemeClr val="bg1"/>
                </a:solidFill>
                <a:sym typeface="Symbol"/>
              </a:rPr>
              <a:t> be the undetermined multiplier, and differentiate:</a:t>
            </a:r>
          </a:p>
          <a:p>
            <a:pPr marL="176213" indent="-176213">
              <a:spcAft>
                <a:spcPts val="1800"/>
              </a:spcAft>
            </a:pPr>
            <a:r>
              <a:rPr lang="en-US" altLang="en-US" sz="1800" b="1" dirty="0" smtClean="0">
                <a:solidFill>
                  <a:schemeClr val="bg1"/>
                </a:solidFill>
                <a:sym typeface="Symbol"/>
              </a:rPr>
              <a:t>	with respect to e, to obtain:</a:t>
            </a:r>
          </a:p>
          <a:p>
            <a:pPr marL="176213" indent="-176213">
              <a:spcAft>
                <a:spcPts val="1800"/>
              </a:spcAft>
              <a:buFont typeface="Arial" pitchFamily="34" charset="0"/>
              <a:buChar char="•"/>
            </a:pPr>
            <a:r>
              <a:rPr lang="en-US" altLang="en-US" sz="1800" b="1" dirty="0" smtClean="0">
                <a:solidFill>
                  <a:schemeClr val="bg1"/>
                </a:solidFill>
                <a:sym typeface="Symbol"/>
              </a:rPr>
              <a:t>Set to zero and solve:</a:t>
            </a:r>
          </a:p>
          <a:p>
            <a:pPr marL="176213" indent="-176213">
              <a:spcAft>
                <a:spcPts val="1800"/>
              </a:spcAft>
              <a:buFont typeface="Arial" pitchFamily="34" charset="0"/>
              <a:buChar char="•"/>
            </a:pPr>
            <a:r>
              <a:rPr lang="en-US" altLang="en-US" sz="1800" b="1" dirty="0" smtClean="0">
                <a:solidFill>
                  <a:schemeClr val="bg1"/>
                </a:solidFill>
                <a:sym typeface="Symbol"/>
              </a:rPr>
              <a:t>It follows to maximize           we want to select an eigenvector corresponding to the largest </a:t>
            </a:r>
            <a:r>
              <a:rPr lang="en-US" altLang="en-US" sz="1800" b="1" dirty="0" err="1" smtClean="0">
                <a:solidFill>
                  <a:schemeClr val="bg1"/>
                </a:solidFill>
                <a:sym typeface="Symbol"/>
              </a:rPr>
              <a:t>eigenvalue</a:t>
            </a:r>
            <a:r>
              <a:rPr lang="en-US" altLang="en-US" sz="1800" b="1" dirty="0" smtClean="0">
                <a:solidFill>
                  <a:schemeClr val="bg1"/>
                </a:solidFill>
                <a:sym typeface="Symbol"/>
              </a:rPr>
              <a:t> of the scatter matrix.</a:t>
            </a:r>
          </a:p>
          <a:p>
            <a:pPr marL="176213" indent="-176213">
              <a:spcAft>
                <a:spcPts val="1800"/>
              </a:spcAft>
              <a:buFont typeface="Arial" pitchFamily="34" charset="0"/>
              <a:buChar char="•"/>
            </a:pPr>
            <a:r>
              <a:rPr lang="en-US" altLang="en-US" sz="1800" b="1" dirty="0" smtClean="0">
                <a:solidFill>
                  <a:schemeClr val="bg1"/>
                </a:solidFill>
                <a:sym typeface="Symbol"/>
              </a:rPr>
              <a:t>In other words, the best one-dimensional projection of the data (in the least mean-squared error sense) is the projection of the data onto a line through the sample mean in the direction of the eigenvector of the scatter matrix having the largest </a:t>
            </a:r>
            <a:r>
              <a:rPr lang="en-US" altLang="en-US" sz="1800" b="1" dirty="0" err="1" smtClean="0">
                <a:solidFill>
                  <a:schemeClr val="bg1"/>
                </a:solidFill>
                <a:sym typeface="Symbol"/>
              </a:rPr>
              <a:t>eigenvalue</a:t>
            </a:r>
            <a:r>
              <a:rPr lang="en-US" altLang="en-US" sz="1800" b="1" dirty="0" smtClean="0">
                <a:solidFill>
                  <a:schemeClr val="bg1"/>
                </a:solidFill>
                <a:sym typeface="Symbol"/>
              </a:rPr>
              <a:t> (hence the name Principal Component).</a:t>
            </a:r>
          </a:p>
          <a:p>
            <a:pPr marL="176213" indent="-176213">
              <a:spcAft>
                <a:spcPts val="1800"/>
              </a:spcAft>
              <a:buFont typeface="Arial" pitchFamily="34" charset="0"/>
              <a:buChar char="•"/>
            </a:pPr>
            <a:r>
              <a:rPr lang="en-US" altLang="en-US" sz="1800" b="1" dirty="0" smtClean="0">
                <a:solidFill>
                  <a:schemeClr val="bg1"/>
                </a:solidFill>
                <a:sym typeface="Symbol"/>
              </a:rPr>
              <a:t>For the Gaussian case, the eigenvectors are the principal axes of the </a:t>
            </a:r>
            <a:r>
              <a:rPr lang="en-US" altLang="en-US" sz="1800" b="1" dirty="0" err="1" smtClean="0">
                <a:solidFill>
                  <a:schemeClr val="bg1"/>
                </a:solidFill>
                <a:sym typeface="Symbol"/>
              </a:rPr>
              <a:t>hyperellipsoidally</a:t>
            </a:r>
            <a:r>
              <a:rPr lang="en-US" altLang="en-US" sz="1800" b="1" dirty="0" smtClean="0">
                <a:solidFill>
                  <a:schemeClr val="bg1"/>
                </a:solidFill>
                <a:sym typeface="Symbol"/>
              </a:rPr>
              <a:t> shaped support region!</a:t>
            </a:r>
          </a:p>
          <a:p>
            <a:pPr marL="176213" indent="-176213">
              <a:spcAft>
                <a:spcPts val="1800"/>
              </a:spcAft>
              <a:buFont typeface="Arial" pitchFamily="34" charset="0"/>
              <a:buChar char="•"/>
            </a:pPr>
            <a:r>
              <a:rPr lang="en-US" altLang="en-US" sz="1800" b="1" dirty="0" smtClean="0">
                <a:solidFill>
                  <a:schemeClr val="bg1"/>
                </a:solidFill>
                <a:sym typeface="Symbol"/>
              </a:rPr>
              <a:t>Let’s work </a:t>
            </a:r>
            <a:r>
              <a:rPr lang="en-US" altLang="en-US" sz="1800" b="1" dirty="0" smtClean="0">
                <a:solidFill>
                  <a:schemeClr val="bg1"/>
                </a:solidFill>
                <a:sym typeface="Symbol"/>
                <a:hlinkClick r:id="rId4"/>
              </a:rPr>
              <a:t>some examples</a:t>
            </a:r>
            <a:r>
              <a:rPr lang="en-US" altLang="en-US" sz="1800" b="1" dirty="0" smtClean="0">
                <a:solidFill>
                  <a:schemeClr val="bg1"/>
                </a:solidFill>
                <a:sym typeface="Symbol"/>
              </a:rPr>
              <a:t> (class-independent and class-dependent PCA).</a:t>
            </a:r>
            <a:endParaRPr lang="en-US" altLang="en-US" sz="1800" baseline="-25000" dirty="0" smtClean="0">
              <a:solidFill>
                <a:schemeClr val="bg1"/>
              </a:solidFill>
            </a:endParaRPr>
          </a:p>
        </p:txBody>
      </p:sp>
      <p:graphicFrame>
        <p:nvGraphicFramePr>
          <p:cNvPr id="13" name="Object 12"/>
          <p:cNvGraphicFramePr>
            <a:graphicFrameLocks noChangeAspect="1"/>
          </p:cNvGraphicFramePr>
          <p:nvPr/>
        </p:nvGraphicFramePr>
        <p:xfrm>
          <a:off x="4577120" y="1069465"/>
          <a:ext cx="520700" cy="304800"/>
        </p:xfrm>
        <a:graphic>
          <a:graphicData uri="http://schemas.openxmlformats.org/presentationml/2006/ole">
            <p:oleObj spid="_x0000_s179206" name="Equation" r:id="rId5" imgW="520560" imgH="304560" progId="Equation.3">
              <p:embed/>
            </p:oleObj>
          </a:graphicData>
        </a:graphic>
      </p:graphicFrame>
      <p:graphicFrame>
        <p:nvGraphicFramePr>
          <p:cNvPr id="179208" name="Object 8"/>
          <p:cNvGraphicFramePr>
            <a:graphicFrameLocks noChangeAspect="1"/>
          </p:cNvGraphicFramePr>
          <p:nvPr/>
        </p:nvGraphicFramePr>
        <p:xfrm>
          <a:off x="7985791" y="1085440"/>
          <a:ext cx="584200" cy="342900"/>
        </p:xfrm>
        <a:graphic>
          <a:graphicData uri="http://schemas.openxmlformats.org/presentationml/2006/ole">
            <p:oleObj spid="_x0000_s179208" name="Equation" r:id="rId6" imgW="583920" imgH="342720" progId="Equation.3">
              <p:embed/>
            </p:oleObj>
          </a:graphicData>
        </a:graphic>
      </p:graphicFrame>
      <p:graphicFrame>
        <p:nvGraphicFramePr>
          <p:cNvPr id="14" name="Object 13"/>
          <p:cNvGraphicFramePr>
            <a:graphicFrameLocks noChangeAspect="1"/>
          </p:cNvGraphicFramePr>
          <p:nvPr/>
        </p:nvGraphicFramePr>
        <p:xfrm>
          <a:off x="6387896" y="1566608"/>
          <a:ext cx="1943100" cy="342900"/>
        </p:xfrm>
        <a:graphic>
          <a:graphicData uri="http://schemas.openxmlformats.org/presentationml/2006/ole">
            <p:oleObj spid="_x0000_s179209" name="Equation" r:id="rId7" imgW="1942920" imgH="342720" progId="Equation.3">
              <p:embed/>
            </p:oleObj>
          </a:graphicData>
        </a:graphic>
      </p:graphicFrame>
      <p:graphicFrame>
        <p:nvGraphicFramePr>
          <p:cNvPr id="15" name="Object 14"/>
          <p:cNvGraphicFramePr>
            <a:graphicFrameLocks noChangeAspect="1"/>
          </p:cNvGraphicFramePr>
          <p:nvPr/>
        </p:nvGraphicFramePr>
        <p:xfrm>
          <a:off x="3493934" y="2013974"/>
          <a:ext cx="1536700" cy="558800"/>
        </p:xfrm>
        <a:graphic>
          <a:graphicData uri="http://schemas.openxmlformats.org/presentationml/2006/ole">
            <p:oleObj spid="_x0000_s179210" name="Equation" r:id="rId8" imgW="1536480" imgH="558720" progId="Equation.3">
              <p:embed/>
            </p:oleObj>
          </a:graphicData>
        </a:graphic>
      </p:graphicFrame>
      <p:graphicFrame>
        <p:nvGraphicFramePr>
          <p:cNvPr id="179211" name="Object 11"/>
          <p:cNvGraphicFramePr>
            <a:graphicFrameLocks noChangeAspect="1"/>
          </p:cNvGraphicFramePr>
          <p:nvPr/>
        </p:nvGraphicFramePr>
        <p:xfrm>
          <a:off x="5569799" y="588211"/>
          <a:ext cx="520700" cy="304800"/>
        </p:xfrm>
        <a:graphic>
          <a:graphicData uri="http://schemas.openxmlformats.org/presentationml/2006/ole">
            <p:oleObj spid="_x0000_s179211" name="Equation" r:id="rId9" imgW="520560" imgH="304560" progId="Equation.3">
              <p:embed/>
            </p:oleObj>
          </a:graphicData>
        </a:graphic>
      </p:graphicFrame>
      <p:graphicFrame>
        <p:nvGraphicFramePr>
          <p:cNvPr id="16" name="Object 15"/>
          <p:cNvGraphicFramePr>
            <a:graphicFrameLocks noChangeAspect="1"/>
          </p:cNvGraphicFramePr>
          <p:nvPr/>
        </p:nvGraphicFramePr>
        <p:xfrm>
          <a:off x="2882491" y="2659421"/>
          <a:ext cx="812800" cy="241300"/>
        </p:xfrm>
        <a:graphic>
          <a:graphicData uri="http://schemas.openxmlformats.org/presentationml/2006/ole">
            <p:oleObj spid="_x0000_s179212" name="Equation" r:id="rId10" imgW="812520" imgH="241200" progId="Equation.3">
              <p:embed/>
            </p:oleObj>
          </a:graphicData>
        </a:graphic>
      </p:graphicFrame>
      <p:graphicFrame>
        <p:nvGraphicFramePr>
          <p:cNvPr id="179213" name="Object 13"/>
          <p:cNvGraphicFramePr>
            <a:graphicFrameLocks noChangeAspect="1"/>
          </p:cNvGraphicFramePr>
          <p:nvPr/>
        </p:nvGraphicFramePr>
        <p:xfrm>
          <a:off x="2817506" y="3111706"/>
          <a:ext cx="520700" cy="304800"/>
        </p:xfrm>
        <a:graphic>
          <a:graphicData uri="http://schemas.openxmlformats.org/presentationml/2006/ole">
            <p:oleObj spid="_x0000_s179213" name="Equation" r:id="rId11" imgW="520560" imgH="304560" progId="Equation.3">
              <p:embed/>
            </p:oleObj>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72783" y="682625"/>
            <a:ext cx="8688388" cy="3739485"/>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smtClean="0">
                <a:solidFill>
                  <a:schemeClr val="bg1"/>
                </a:solidFill>
              </a:rPr>
              <a:t>The “curse of dimensionality.”</a:t>
            </a:r>
          </a:p>
          <a:p>
            <a:pPr marL="171450" indent="-171450">
              <a:spcBef>
                <a:spcPct val="50000"/>
              </a:spcBef>
              <a:buFontTx/>
              <a:buChar char="•"/>
            </a:pPr>
            <a:r>
              <a:rPr lang="en-US" sz="1800" b="1" dirty="0" smtClean="0">
                <a:solidFill>
                  <a:schemeClr val="bg1"/>
                </a:solidFill>
              </a:rPr>
              <a:t>Dimensionality and training data size.</a:t>
            </a:r>
          </a:p>
          <a:p>
            <a:pPr marL="171450" indent="-171450">
              <a:spcBef>
                <a:spcPct val="50000"/>
              </a:spcBef>
              <a:buFontTx/>
              <a:buChar char="•"/>
            </a:pPr>
            <a:r>
              <a:rPr lang="en-US" sz="1800" b="1" dirty="0" smtClean="0">
                <a:solidFill>
                  <a:schemeClr val="bg1"/>
                </a:solidFill>
              </a:rPr>
              <a:t>Overfitting can be avoided by using weighted combinations of the pooled covariances and individual covariances.</a:t>
            </a:r>
          </a:p>
          <a:p>
            <a:pPr marL="171450" indent="-171450">
              <a:spcBef>
                <a:spcPct val="50000"/>
              </a:spcBef>
              <a:buFontTx/>
              <a:buChar char="•"/>
            </a:pPr>
            <a:r>
              <a:rPr lang="en-US" sz="1800" b="1" dirty="0" smtClean="0">
                <a:solidFill>
                  <a:schemeClr val="bg1"/>
                </a:solidFill>
              </a:rPr>
              <a:t>Types of component analysis.</a:t>
            </a:r>
          </a:p>
          <a:p>
            <a:pPr marL="171450" indent="-171450">
              <a:spcBef>
                <a:spcPct val="50000"/>
              </a:spcBef>
              <a:buFontTx/>
              <a:buChar char="•"/>
            </a:pPr>
            <a:r>
              <a:rPr lang="en-US" sz="1800" b="1" dirty="0" smtClean="0">
                <a:solidFill>
                  <a:schemeClr val="bg1"/>
                </a:solidFill>
              </a:rPr>
              <a:t>Principal component analysis: represents the data by minimizing the squared error (representing data in directions of greatest variance).</a:t>
            </a:r>
          </a:p>
          <a:p>
            <a:pPr marL="171450" indent="-171450">
              <a:spcBef>
                <a:spcPct val="50000"/>
              </a:spcBef>
              <a:buFontTx/>
              <a:buChar char="•"/>
            </a:pPr>
            <a:r>
              <a:rPr lang="en-US" sz="1800" b="1" dirty="0" smtClean="0">
                <a:solidFill>
                  <a:schemeClr val="bg1"/>
                </a:solidFill>
                <a:sym typeface="Symbol"/>
              </a:rPr>
              <a:t>Example of class-independent and class-dependent analysis.</a:t>
            </a:r>
          </a:p>
          <a:p>
            <a:pPr marL="171450" indent="-171450">
              <a:spcBef>
                <a:spcPct val="50000"/>
              </a:spcBef>
              <a:buFontTx/>
              <a:buChar char="•"/>
            </a:pPr>
            <a:r>
              <a:rPr lang="en-US" sz="1800" b="1" dirty="0" smtClean="0">
                <a:solidFill>
                  <a:schemeClr val="bg1"/>
                </a:solidFill>
                <a:sym typeface="Symbol"/>
              </a:rPr>
              <a:t>Insight into the important dimensions of your problem.</a:t>
            </a:r>
          </a:p>
          <a:p>
            <a:pPr marL="171450" indent="-171450">
              <a:spcBef>
                <a:spcPct val="50000"/>
              </a:spcBef>
              <a:buFontTx/>
              <a:buChar char="•"/>
            </a:pPr>
            <a:r>
              <a:rPr lang="en-US" sz="1800" b="1" dirty="0" smtClean="0">
                <a:solidFill>
                  <a:schemeClr val="bg1"/>
                </a:solidFill>
                <a:sym typeface="Symbol"/>
              </a:rPr>
              <a:t>Next we will generalize PCA by introducing notions </a:t>
            </a:r>
            <a:r>
              <a:rPr lang="en-US" sz="1800" b="1" smtClean="0">
                <a:solidFill>
                  <a:schemeClr val="bg1"/>
                </a:solidFill>
                <a:sym typeface="Symbol"/>
              </a:rPr>
              <a:t>of discrimination.</a:t>
            </a:r>
            <a:endParaRPr lang="en-US" sz="1800" b="1" dirty="0" smtClean="0">
              <a:solidFill>
                <a:schemeClr val="bg1"/>
              </a:solidFill>
              <a:sym typeface="Symbo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ChangeArrowheads="1"/>
          </p:cNvSpPr>
          <p:nvPr/>
        </p:nvSpPr>
        <p:spPr bwMode="auto">
          <a:xfrm>
            <a:off x="1588" y="-206375"/>
            <a:ext cx="9144000" cy="0"/>
          </a:xfrm>
          <a:prstGeom prst="rect">
            <a:avLst/>
          </a:prstGeom>
          <a:noFill/>
          <a:ln w="9525">
            <a:noFill/>
            <a:miter lim="800000"/>
            <a:headEnd/>
            <a:tailEnd/>
          </a:ln>
          <a:effectLst/>
        </p:spPr>
        <p:txBody>
          <a:bodyPr>
            <a:spAutoFit/>
          </a:bodyPr>
          <a:lstStyle/>
          <a:p>
            <a:endParaRPr lang="en-US"/>
          </a:p>
        </p:txBody>
      </p:sp>
      <p:sp>
        <p:nvSpPr>
          <p:cNvPr id="6"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Probability of Error</a:t>
            </a:r>
            <a:endParaRPr lang="en-US" b="1" dirty="0">
              <a:solidFill>
                <a:schemeClr val="accent2"/>
              </a:solidFill>
            </a:endParaRPr>
          </a:p>
        </p:txBody>
      </p:sp>
      <p:sp>
        <p:nvSpPr>
          <p:cNvPr id="5" name="Rectangle 83"/>
          <p:cNvSpPr>
            <a:spLocks noChangeArrowheads="1"/>
          </p:cNvSpPr>
          <p:nvPr/>
        </p:nvSpPr>
        <p:spPr bwMode="auto">
          <a:xfrm>
            <a:off x="188484" y="603209"/>
            <a:ext cx="8645525" cy="1873046"/>
          </a:xfrm>
          <a:prstGeom prst="rect">
            <a:avLst/>
          </a:prstGeom>
          <a:noFill/>
          <a:ln w="9525">
            <a:noFill/>
            <a:miter lim="800000"/>
            <a:headEnd/>
            <a:tailEnd/>
          </a:ln>
          <a:effectLst/>
        </p:spPr>
        <p:txBody>
          <a:bodyPr lIns="0" tIns="0" rIns="0" bIns="0"/>
          <a:lstStyle/>
          <a:p>
            <a:pPr marL="176213" indent="-176213">
              <a:spcAft>
                <a:spcPts val="1800"/>
              </a:spcAft>
              <a:buFontTx/>
              <a:buChar char="•"/>
            </a:pPr>
            <a:r>
              <a:rPr lang="en-US" altLang="en-US" sz="1800" b="1" dirty="0" smtClean="0">
                <a:solidFill>
                  <a:schemeClr val="bg1"/>
                </a:solidFill>
                <a:latin typeface="+mj-lt"/>
              </a:rPr>
              <a:t>Feature vectors typically have dimensions greater than 50.</a:t>
            </a:r>
          </a:p>
          <a:p>
            <a:pPr marL="176213" indent="-176213">
              <a:spcAft>
                <a:spcPts val="1800"/>
              </a:spcAft>
              <a:buFontTx/>
              <a:buChar char="•"/>
            </a:pPr>
            <a:r>
              <a:rPr lang="en-US" altLang="en-US" sz="1800" b="1" dirty="0" smtClean="0">
                <a:solidFill>
                  <a:schemeClr val="bg1"/>
                </a:solidFill>
                <a:latin typeface="+mj-lt"/>
              </a:rPr>
              <a:t>Classification accuracy depends upon the dimensionality and the amount of training data.</a:t>
            </a:r>
          </a:p>
          <a:p>
            <a:pPr marL="176213" indent="-176213">
              <a:spcAft>
                <a:spcPts val="1800"/>
              </a:spcAft>
              <a:buFontTx/>
              <a:buChar char="•"/>
            </a:pPr>
            <a:r>
              <a:rPr lang="en-US" altLang="en-US" sz="1800" b="1" dirty="0" smtClean="0">
                <a:solidFill>
                  <a:schemeClr val="bg1"/>
                </a:solidFill>
                <a:latin typeface="+mj-lt"/>
              </a:rPr>
              <a:t>Consider the case of two classes multivariate normal with the same covariance:</a:t>
            </a:r>
          </a:p>
        </p:txBody>
      </p:sp>
      <p:sp>
        <p:nvSpPr>
          <p:cNvPr id="7" name="Rectangle 3"/>
          <p:cNvSpPr txBox="1">
            <a:spLocks noChangeArrowheads="1"/>
          </p:cNvSpPr>
          <p:nvPr/>
        </p:nvSpPr>
        <p:spPr>
          <a:xfrm>
            <a:off x="83580" y="4537596"/>
            <a:ext cx="8839200" cy="712839"/>
          </a:xfrm>
          <a:prstGeom prst="rect">
            <a:avLst/>
          </a:prstGeom>
        </p:spPr>
        <p:txBody>
          <a:bodyPr/>
          <a:lstStyle/>
          <a:p>
            <a:pPr marL="176213" indent="-176213" eaLnBrk="0" hangingPunct="0">
              <a:spcBef>
                <a:spcPts val="0"/>
              </a:spcBef>
              <a:buFontTx/>
              <a:buChar char="•"/>
            </a:pPr>
            <a:r>
              <a:rPr kumimoji="0" lang="en-US" altLang="en-US" sz="1800" b="1" i="0" u="none" strike="noStrike" kern="0" cap="none" spc="0" normalizeH="0" baseline="0" noProof="0" dirty="0" smtClean="0">
                <a:ln>
                  <a:noFill/>
                </a:ln>
                <a:solidFill>
                  <a:schemeClr val="bg1"/>
                </a:solidFill>
                <a:effectLst/>
                <a:uLnTx/>
                <a:uFillTx/>
                <a:latin typeface="Arial" charset="0"/>
              </a:rPr>
              <a:t>If the features are independent then:                                     , </a:t>
            </a:r>
          </a:p>
          <a:p>
            <a:pPr marL="176213" indent="-176213" eaLnBrk="0" hangingPunct="0">
              <a:spcBef>
                <a:spcPts val="3600"/>
              </a:spcBef>
            </a:pPr>
            <a:r>
              <a:rPr kumimoji="0" lang="en-US" altLang="en-US" sz="1800" b="1" i="0" u="none" strike="noStrike" kern="0" cap="none" spc="0" normalizeH="0" baseline="0" noProof="0" dirty="0" smtClean="0">
                <a:ln>
                  <a:noFill/>
                </a:ln>
                <a:solidFill>
                  <a:schemeClr val="bg1"/>
                </a:solidFill>
                <a:effectLst/>
                <a:uLnTx/>
                <a:uFillTx/>
                <a:latin typeface="Arial" charset="0"/>
              </a:rPr>
              <a:t>	and</a:t>
            </a:r>
            <a:r>
              <a:rPr kumimoji="0" lang="en-US" altLang="en-US" sz="2000" b="0" i="0" u="none" strike="noStrike" kern="0" cap="none" spc="0" normalizeH="0" baseline="0" noProof="0" dirty="0" smtClean="0">
                <a:ln>
                  <a:noFill/>
                </a:ln>
                <a:solidFill>
                  <a:schemeClr val="bg1"/>
                </a:solidFill>
                <a:effectLst/>
                <a:uLnTx/>
                <a:uFillTx/>
                <a:latin typeface="Arial" charset="0"/>
              </a:rPr>
              <a:t/>
            </a:r>
            <a:br>
              <a:rPr kumimoji="0" lang="en-US" altLang="en-US" sz="2000" b="0" i="0" u="none" strike="noStrike" kern="0" cap="none" spc="0" normalizeH="0" baseline="0" noProof="0" dirty="0" smtClean="0">
                <a:ln>
                  <a:noFill/>
                </a:ln>
                <a:solidFill>
                  <a:schemeClr val="bg1"/>
                </a:solidFill>
                <a:effectLst/>
                <a:uLnTx/>
                <a:uFillTx/>
                <a:latin typeface="Arial" charset="0"/>
              </a:rPr>
            </a:br>
            <a:r>
              <a:rPr kumimoji="0" lang="en-US" altLang="en-US" sz="2000" b="0" i="0" u="none" strike="noStrike" kern="0" cap="none" spc="0" normalizeH="0" baseline="0" noProof="0" dirty="0" smtClean="0">
                <a:ln>
                  <a:noFill/>
                </a:ln>
                <a:solidFill>
                  <a:schemeClr val="bg1"/>
                </a:solidFill>
                <a:effectLst/>
                <a:uLnTx/>
                <a:uFillTx/>
                <a:latin typeface="Arial" charset="0"/>
              </a:rPr>
              <a:t/>
            </a:r>
            <a:br>
              <a:rPr kumimoji="0" lang="en-US" altLang="en-US" sz="2000" b="0" i="0" u="none" strike="noStrike" kern="0" cap="none" spc="0" normalizeH="0" baseline="0" noProof="0" dirty="0" smtClean="0">
                <a:ln>
                  <a:noFill/>
                </a:ln>
                <a:solidFill>
                  <a:schemeClr val="bg1"/>
                </a:solidFill>
                <a:effectLst/>
                <a:uLnTx/>
                <a:uFillTx/>
                <a:latin typeface="Arial" charset="0"/>
              </a:rPr>
            </a:br>
            <a:endParaRPr kumimoji="0" lang="en-US" altLang="en-US" sz="2000" b="0" i="0" u="sng" strike="noStrike" kern="0" cap="none" spc="0" normalizeH="0" baseline="0" noProof="0" dirty="0" smtClean="0">
              <a:ln>
                <a:noFill/>
              </a:ln>
              <a:solidFill>
                <a:schemeClr val="bg1"/>
              </a:solidFill>
              <a:effectLst/>
              <a:uLnTx/>
              <a:uFillTx/>
              <a:latin typeface="Arial" charset="0"/>
            </a:endParaRPr>
          </a:p>
          <a:p>
            <a:pPr marL="1143000" marR="0" lvl="2" indent="-228600" algn="l" defTabSz="914400" rtl="0" eaLnBrk="0" fontAlgn="base" latinLnBrk="0" hangingPunct="0">
              <a:lnSpc>
                <a:spcPct val="90000"/>
              </a:lnSpc>
              <a:spcBef>
                <a:spcPct val="20000"/>
              </a:spcBef>
              <a:spcAft>
                <a:spcPct val="0"/>
              </a:spcAft>
              <a:buClrTx/>
              <a:buSzTx/>
              <a:buFont typeface="Wingdings" pitchFamily="2" charset="2"/>
              <a:buNone/>
              <a:tabLst/>
              <a:defRPr/>
            </a:pPr>
            <a:r>
              <a:rPr kumimoji="0" lang="en-US" altLang="en-US" sz="2000" b="0" i="0" u="none" strike="noStrike" kern="0" cap="none" spc="0" normalizeH="0" baseline="0" noProof="0" dirty="0" smtClean="0">
                <a:ln>
                  <a:noFill/>
                </a:ln>
                <a:solidFill>
                  <a:schemeClr val="bg1"/>
                </a:solidFill>
                <a:effectLst/>
                <a:uLnTx/>
                <a:uFillTx/>
                <a:latin typeface="Arial" charset="0"/>
              </a:rPr>
              <a:t>	</a:t>
            </a:r>
            <a:endParaRPr kumimoji="0" lang="en-US" altLang="en-US" sz="2000" b="0" i="0" u="none" strike="noStrike" kern="0" cap="none" spc="0" normalizeH="0" baseline="0" noProof="0" dirty="0">
              <a:ln>
                <a:noFill/>
              </a:ln>
              <a:solidFill>
                <a:schemeClr val="bg1"/>
              </a:solidFill>
              <a:effectLst/>
              <a:uLnTx/>
              <a:uFillTx/>
              <a:latin typeface="Arial" charset="0"/>
            </a:endParaRPr>
          </a:p>
        </p:txBody>
      </p:sp>
      <p:sp>
        <p:nvSpPr>
          <p:cNvPr id="11" name="Rectangle 83"/>
          <p:cNvSpPr>
            <a:spLocks noChangeArrowheads="1"/>
          </p:cNvSpPr>
          <p:nvPr/>
        </p:nvSpPr>
        <p:spPr bwMode="auto">
          <a:xfrm>
            <a:off x="186055" y="3524873"/>
            <a:ext cx="8645525" cy="1873046"/>
          </a:xfrm>
          <a:prstGeom prst="rect">
            <a:avLst/>
          </a:prstGeom>
          <a:noFill/>
          <a:ln w="9525">
            <a:noFill/>
            <a:miter lim="800000"/>
            <a:headEnd/>
            <a:tailEnd/>
          </a:ln>
          <a:effectLst/>
        </p:spPr>
        <p:txBody>
          <a:bodyPr lIns="0" tIns="0" rIns="0" bIns="0"/>
          <a:lstStyle/>
          <a:p>
            <a:pPr marL="176213" indent="-176213">
              <a:spcAft>
                <a:spcPts val="1800"/>
              </a:spcAft>
            </a:pPr>
            <a:r>
              <a:rPr lang="en-US" altLang="en-US" sz="1800" b="1" dirty="0" smtClean="0">
                <a:solidFill>
                  <a:schemeClr val="bg1"/>
                </a:solidFill>
                <a:latin typeface="+mj-lt"/>
              </a:rPr>
              <a:t>	where:</a:t>
            </a:r>
            <a:br>
              <a:rPr lang="en-US" altLang="en-US" sz="1800" b="1" dirty="0" smtClean="0">
                <a:solidFill>
                  <a:schemeClr val="bg1"/>
                </a:solidFill>
                <a:latin typeface="+mj-lt"/>
              </a:rPr>
            </a:br>
            <a:r>
              <a:rPr lang="en-US" altLang="en-US" sz="1800" b="1" dirty="0" smtClean="0">
                <a:solidFill>
                  <a:schemeClr val="bg1"/>
                </a:solidFill>
                <a:latin typeface="+mj-lt"/>
              </a:rPr>
              <a:t/>
            </a:r>
            <a:br>
              <a:rPr lang="en-US" altLang="en-US" sz="1800" b="1" dirty="0" smtClean="0">
                <a:solidFill>
                  <a:schemeClr val="bg1"/>
                </a:solidFill>
                <a:latin typeface="+mj-lt"/>
              </a:rPr>
            </a:br>
            <a:r>
              <a:rPr lang="en-US" altLang="en-US" sz="1800" b="1" dirty="0" smtClean="0">
                <a:solidFill>
                  <a:schemeClr val="bg1"/>
                </a:solidFill>
                <a:latin typeface="+mj-lt"/>
              </a:rPr>
              <a:t>and:</a:t>
            </a:r>
          </a:p>
        </p:txBody>
      </p:sp>
      <p:graphicFrame>
        <p:nvGraphicFramePr>
          <p:cNvPr id="135174" name="Object 6"/>
          <p:cNvGraphicFramePr>
            <a:graphicFrameLocks noChangeAspect="1"/>
          </p:cNvGraphicFramePr>
          <p:nvPr/>
        </p:nvGraphicFramePr>
        <p:xfrm>
          <a:off x="1249772" y="3451132"/>
          <a:ext cx="2603500" cy="355600"/>
        </p:xfrm>
        <a:graphic>
          <a:graphicData uri="http://schemas.openxmlformats.org/presentationml/2006/ole">
            <p:oleObj spid="_x0000_s135174" name="Equation" r:id="rId4" imgW="2603160" imgH="355320" progId="Equation.3">
              <p:embed/>
            </p:oleObj>
          </a:graphicData>
        </a:graphic>
      </p:graphicFrame>
      <p:graphicFrame>
        <p:nvGraphicFramePr>
          <p:cNvPr id="135175" name="Object 7"/>
          <p:cNvGraphicFramePr>
            <a:graphicFrameLocks noChangeAspect="1"/>
          </p:cNvGraphicFramePr>
          <p:nvPr/>
        </p:nvGraphicFramePr>
        <p:xfrm>
          <a:off x="452438" y="2398562"/>
          <a:ext cx="2438400" cy="889000"/>
        </p:xfrm>
        <a:graphic>
          <a:graphicData uri="http://schemas.openxmlformats.org/presentationml/2006/ole">
            <p:oleObj spid="_x0000_s135175" name="Equation" r:id="rId5" imgW="2438280" imgH="888840" progId="Equation.3">
              <p:embed/>
            </p:oleObj>
          </a:graphicData>
        </a:graphic>
      </p:graphicFrame>
      <p:graphicFrame>
        <p:nvGraphicFramePr>
          <p:cNvPr id="135176" name="Object 8"/>
          <p:cNvGraphicFramePr>
            <a:graphicFrameLocks noChangeAspect="1"/>
          </p:cNvGraphicFramePr>
          <p:nvPr/>
        </p:nvGraphicFramePr>
        <p:xfrm>
          <a:off x="1173882" y="4087402"/>
          <a:ext cx="1612900" cy="419100"/>
        </p:xfrm>
        <a:graphic>
          <a:graphicData uri="http://schemas.openxmlformats.org/presentationml/2006/ole">
            <p:oleObj spid="_x0000_s135176" name="Equation" r:id="rId6" imgW="1612800" imgH="419040" progId="Equation.3">
              <p:embed/>
            </p:oleObj>
          </a:graphicData>
        </a:graphic>
      </p:graphicFrame>
      <p:graphicFrame>
        <p:nvGraphicFramePr>
          <p:cNvPr id="135177" name="Object 9"/>
          <p:cNvGraphicFramePr>
            <a:graphicFrameLocks noChangeAspect="1"/>
          </p:cNvGraphicFramePr>
          <p:nvPr/>
        </p:nvGraphicFramePr>
        <p:xfrm>
          <a:off x="4419652" y="4538202"/>
          <a:ext cx="2209800" cy="355600"/>
        </p:xfrm>
        <a:graphic>
          <a:graphicData uri="http://schemas.openxmlformats.org/presentationml/2006/ole">
            <p:oleObj spid="_x0000_s135177" name="Equation" r:id="rId7" imgW="2209680" imgH="355320" progId="Equation.3">
              <p:embed/>
            </p:oleObj>
          </a:graphicData>
        </a:graphic>
      </p:graphicFrame>
      <p:graphicFrame>
        <p:nvGraphicFramePr>
          <p:cNvPr id="135178" name="Object 10"/>
          <p:cNvGraphicFramePr>
            <a:graphicFrameLocks noChangeAspect="1"/>
          </p:cNvGraphicFramePr>
          <p:nvPr/>
        </p:nvGraphicFramePr>
        <p:xfrm>
          <a:off x="939134" y="5068478"/>
          <a:ext cx="1930400" cy="749300"/>
        </p:xfrm>
        <a:graphic>
          <a:graphicData uri="http://schemas.openxmlformats.org/presentationml/2006/ole">
            <p:oleObj spid="_x0000_s135178" name="Equation" r:id="rId8" imgW="1930320" imgH="74916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8"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Dimensionality and Training Data Size</a:t>
            </a:r>
            <a:endParaRPr lang="en-US" b="1" dirty="0">
              <a:solidFill>
                <a:schemeClr val="accent2"/>
              </a:solidFill>
            </a:endParaRPr>
          </a:p>
        </p:txBody>
      </p:sp>
      <p:sp>
        <p:nvSpPr>
          <p:cNvPr id="9" name="Rectangle 83"/>
          <p:cNvSpPr>
            <a:spLocks noChangeArrowheads="1"/>
          </p:cNvSpPr>
          <p:nvPr/>
        </p:nvSpPr>
        <p:spPr bwMode="auto">
          <a:xfrm>
            <a:off x="173244" y="648928"/>
            <a:ext cx="8645525" cy="5442156"/>
          </a:xfrm>
          <a:prstGeom prst="rect">
            <a:avLst/>
          </a:prstGeom>
          <a:noFill/>
          <a:ln w="9525">
            <a:noFill/>
            <a:miter lim="800000"/>
            <a:headEnd/>
            <a:tailEnd/>
          </a:ln>
          <a:effectLst/>
        </p:spPr>
        <p:txBody>
          <a:bodyPr lIns="0" tIns="0" rIns="0" bIns="0"/>
          <a:lstStyle/>
          <a:p>
            <a:pPr marL="176213" indent="-176213">
              <a:spcAft>
                <a:spcPts val="1800"/>
              </a:spcAft>
              <a:buFontTx/>
              <a:buChar char="•"/>
            </a:pPr>
            <a:r>
              <a:rPr lang="en-US" altLang="en-US" sz="1800" b="1" dirty="0" smtClean="0">
                <a:solidFill>
                  <a:schemeClr val="bg1"/>
                </a:solidFill>
                <a:latin typeface="+mj-lt"/>
              </a:rPr>
              <a:t>The most useful features are the ones for which the difference between the means is large relative to the standard deviation .</a:t>
            </a:r>
          </a:p>
          <a:p>
            <a:pPr marL="176213" indent="-176213">
              <a:spcAft>
                <a:spcPts val="1800"/>
              </a:spcAft>
              <a:buFontTx/>
              <a:buChar char="•"/>
            </a:pPr>
            <a:r>
              <a:rPr lang="en-US" altLang="en-US" sz="1800" b="1" dirty="0" smtClean="0">
                <a:solidFill>
                  <a:schemeClr val="bg1"/>
                </a:solidFill>
                <a:latin typeface="+mj-lt"/>
              </a:rPr>
              <a:t>Too many features can lead to a decrease in performance.</a:t>
            </a:r>
          </a:p>
          <a:p>
            <a:pPr marL="176213" indent="-176213">
              <a:spcAft>
                <a:spcPts val="1800"/>
              </a:spcAft>
              <a:buFontTx/>
              <a:buChar char="•"/>
            </a:pPr>
            <a:r>
              <a:rPr lang="en-US" altLang="en-US" sz="1800" b="1" dirty="0" smtClean="0">
                <a:solidFill>
                  <a:schemeClr val="bg1"/>
                </a:solidFill>
                <a:latin typeface="+mj-lt"/>
              </a:rPr>
              <a:t>Fusing of different types of information, referred to as feature fusion, is a good application for Principal Components Analysis (PCA).</a:t>
            </a:r>
          </a:p>
          <a:p>
            <a:pPr marL="176213" indent="-176213">
              <a:spcAft>
                <a:spcPts val="1800"/>
              </a:spcAft>
              <a:buFontTx/>
              <a:buChar char="•"/>
            </a:pPr>
            <a:r>
              <a:rPr lang="en-US" altLang="en-US" sz="1800" b="1" dirty="0" smtClean="0">
                <a:solidFill>
                  <a:schemeClr val="bg1"/>
                </a:solidFill>
                <a:latin typeface="+mj-lt"/>
              </a:rPr>
              <a:t>Increasing the feature vector dimension can significantly increase the memory (e.g.,  the number of elements in the covariance matrix grows as the square of the dimension of the feature vector) and computational complexity.</a:t>
            </a:r>
          </a:p>
          <a:p>
            <a:pPr marL="176213" indent="-176213">
              <a:spcAft>
                <a:spcPts val="1800"/>
              </a:spcAft>
              <a:buFontTx/>
              <a:buChar char="•"/>
            </a:pPr>
            <a:r>
              <a:rPr lang="en-US" altLang="en-US" sz="1800" b="1" dirty="0" smtClean="0">
                <a:solidFill>
                  <a:schemeClr val="bg1"/>
                </a:solidFill>
                <a:latin typeface="+mj-lt"/>
              </a:rPr>
              <a:t>Good rule of thumb: 10 independent data samples for every parameter to be estimated.</a:t>
            </a:r>
          </a:p>
          <a:p>
            <a:pPr marL="176213" indent="-176213">
              <a:spcAft>
                <a:spcPts val="1800"/>
              </a:spcAft>
              <a:buFontTx/>
              <a:buChar char="•"/>
            </a:pPr>
            <a:r>
              <a:rPr lang="en-US" altLang="en-US" sz="1800" b="1" dirty="0" smtClean="0">
                <a:solidFill>
                  <a:schemeClr val="bg1"/>
                </a:solidFill>
                <a:latin typeface="+mj-lt"/>
              </a:rPr>
              <a:t>For practical systems, such as speech recognition, even this simple rule can result in a need for vast amounts of data.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ChangeArrowheads="1"/>
          </p:cNvSpPr>
          <p:nvPr/>
        </p:nvSpPr>
        <p:spPr bwMode="auto">
          <a:xfrm>
            <a:off x="184356" y="663677"/>
            <a:ext cx="8658225" cy="1338828"/>
          </a:xfrm>
          <a:prstGeom prst="rect">
            <a:avLst/>
          </a:prstGeom>
          <a:noFill/>
          <a:ln w="9525">
            <a:noFill/>
            <a:miter lim="800000"/>
            <a:headEnd/>
            <a:tailEnd/>
          </a:ln>
          <a:effectLst/>
        </p:spPr>
        <p:txBody>
          <a:bodyPr wrap="square" lIns="0" tIns="0" rIns="0" bIns="0">
            <a:spAutoFit/>
          </a:bodyPr>
          <a:lstStyle/>
          <a:p>
            <a:pPr marL="176213" indent="-176213">
              <a:lnSpc>
                <a:spcPct val="150000"/>
              </a:lnSpc>
              <a:spcAft>
                <a:spcPts val="1800"/>
              </a:spcAft>
              <a:buFontTx/>
              <a:buChar char="•"/>
            </a:pPr>
            <a:r>
              <a:rPr lang="en-US" altLang="en-US" sz="1800" b="1" dirty="0">
                <a:solidFill>
                  <a:schemeClr val="bg1"/>
                </a:solidFill>
              </a:rPr>
              <a:t>“Big Oh” notation used to describe </a:t>
            </a:r>
            <a:r>
              <a:rPr lang="en-US" altLang="en-US" sz="1800" b="1" dirty="0" smtClean="0">
                <a:solidFill>
                  <a:schemeClr val="bg1"/>
                </a:solidFill>
              </a:rPr>
              <a:t>complexity:</a:t>
            </a:r>
            <a:br>
              <a:rPr lang="en-US" altLang="en-US" sz="1800" b="1" dirty="0" smtClean="0">
                <a:solidFill>
                  <a:schemeClr val="bg1"/>
                </a:solidFill>
              </a:rPr>
            </a:br>
            <a:r>
              <a:rPr lang="en-US" altLang="en-US" sz="1800" b="1" dirty="0" smtClean="0">
                <a:solidFill>
                  <a:schemeClr val="bg1"/>
                </a:solidFill>
              </a:rPr>
              <a:t>if </a:t>
            </a:r>
            <a:r>
              <a:rPr lang="en-US" altLang="en-US" sz="1800" dirty="0">
                <a:solidFill>
                  <a:schemeClr val="bg1"/>
                </a:solidFill>
              </a:rPr>
              <a:t>f(x) = 2+3x+4x</a:t>
            </a:r>
            <a:r>
              <a:rPr lang="en-US" altLang="en-US" sz="1800" baseline="30000" dirty="0">
                <a:solidFill>
                  <a:schemeClr val="bg1"/>
                </a:solidFill>
              </a:rPr>
              <a:t>2</a:t>
            </a:r>
            <a:r>
              <a:rPr lang="en-US" altLang="en-US" sz="1800" b="1" dirty="0">
                <a:solidFill>
                  <a:schemeClr val="bg1"/>
                </a:solidFill>
              </a:rPr>
              <a:t>, </a:t>
            </a:r>
            <a:r>
              <a:rPr lang="en-US" altLang="en-US" sz="1800" dirty="0">
                <a:solidFill>
                  <a:schemeClr val="bg1"/>
                </a:solidFill>
              </a:rPr>
              <a:t>f(x)</a:t>
            </a:r>
            <a:r>
              <a:rPr lang="en-US" altLang="en-US" sz="1800" b="1" dirty="0">
                <a:solidFill>
                  <a:schemeClr val="bg1"/>
                </a:solidFill>
              </a:rPr>
              <a:t> has computational complexity </a:t>
            </a:r>
            <a:r>
              <a:rPr lang="en-US" altLang="en-US" sz="1800" dirty="0">
                <a:solidFill>
                  <a:schemeClr val="bg1"/>
                </a:solidFill>
              </a:rPr>
              <a:t>O(x</a:t>
            </a:r>
            <a:r>
              <a:rPr lang="en-US" altLang="en-US" sz="1800" baseline="30000" dirty="0">
                <a:solidFill>
                  <a:schemeClr val="bg1"/>
                </a:solidFill>
              </a:rPr>
              <a:t>2</a:t>
            </a:r>
            <a:r>
              <a:rPr lang="en-US" altLang="en-US" sz="1800" dirty="0">
                <a:solidFill>
                  <a:schemeClr val="bg1"/>
                </a:solidFill>
              </a:rPr>
              <a:t>)</a:t>
            </a:r>
          </a:p>
          <a:p>
            <a:pPr marL="176213" indent="-176213">
              <a:spcAft>
                <a:spcPts val="1800"/>
              </a:spcAft>
              <a:buFontTx/>
              <a:buChar char="•"/>
            </a:pPr>
            <a:r>
              <a:rPr lang="en-US" altLang="en-US" sz="1800" b="1" dirty="0">
                <a:solidFill>
                  <a:schemeClr val="bg1"/>
                </a:solidFill>
              </a:rPr>
              <a:t>Recall:</a:t>
            </a:r>
          </a:p>
        </p:txBody>
      </p:sp>
      <p:graphicFrame>
        <p:nvGraphicFramePr>
          <p:cNvPr id="181255" name="Object 7"/>
          <p:cNvGraphicFramePr>
            <a:graphicFrameLocks noChangeAspect="1"/>
          </p:cNvGraphicFramePr>
          <p:nvPr/>
        </p:nvGraphicFramePr>
        <p:xfrm>
          <a:off x="1287412" y="1573114"/>
          <a:ext cx="5476875" cy="544512"/>
        </p:xfrm>
        <a:graphic>
          <a:graphicData uri="http://schemas.openxmlformats.org/presentationml/2006/ole">
            <p:oleObj spid="_x0000_s168962" name="Equation" r:id="rId3" imgW="5486400" imgH="545760" progId="Equation.3">
              <p:embed/>
            </p:oleObj>
          </a:graphicData>
        </a:graphic>
      </p:graphicFrame>
      <p:grpSp>
        <p:nvGrpSpPr>
          <p:cNvPr id="2" name="Group 18"/>
          <p:cNvGrpSpPr>
            <a:grpSpLocks/>
          </p:cNvGrpSpPr>
          <p:nvPr/>
        </p:nvGrpSpPr>
        <p:grpSpPr bwMode="auto">
          <a:xfrm>
            <a:off x="2197670" y="2119482"/>
            <a:ext cx="876300" cy="908050"/>
            <a:chOff x="1533" y="1716"/>
            <a:chExt cx="552" cy="572"/>
          </a:xfrm>
        </p:grpSpPr>
        <p:graphicFrame>
          <p:nvGraphicFramePr>
            <p:cNvPr id="181256" name="Object 8"/>
            <p:cNvGraphicFramePr>
              <a:graphicFrameLocks noChangeAspect="1"/>
            </p:cNvGraphicFramePr>
            <p:nvPr/>
          </p:nvGraphicFramePr>
          <p:xfrm>
            <a:off x="1533" y="2073"/>
            <a:ext cx="552" cy="215"/>
          </p:xfrm>
          <a:graphic>
            <a:graphicData uri="http://schemas.openxmlformats.org/presentationml/2006/ole">
              <p:oleObj spid="_x0000_s168967" name="Equation" r:id="rId4" imgW="876240" imgH="342720" progId="Equation.3">
                <p:embed/>
              </p:oleObj>
            </a:graphicData>
          </a:graphic>
        </p:graphicFrame>
        <p:sp>
          <p:nvSpPr>
            <p:cNvPr id="181261" name="Line 13"/>
            <p:cNvSpPr>
              <a:spLocks noChangeShapeType="1"/>
            </p:cNvSpPr>
            <p:nvPr/>
          </p:nvSpPr>
          <p:spPr bwMode="auto">
            <a:xfrm flipV="1">
              <a:off x="1782" y="1716"/>
              <a:ext cx="0"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grpSp>
        <p:nvGrpSpPr>
          <p:cNvPr id="3" name="Group 19"/>
          <p:cNvGrpSpPr>
            <a:grpSpLocks/>
          </p:cNvGrpSpPr>
          <p:nvPr/>
        </p:nvGrpSpPr>
        <p:grpSpPr bwMode="auto">
          <a:xfrm>
            <a:off x="3195032" y="2105655"/>
            <a:ext cx="1066800" cy="936625"/>
            <a:chOff x="2217" y="1698"/>
            <a:chExt cx="672" cy="590"/>
          </a:xfrm>
        </p:grpSpPr>
        <p:graphicFrame>
          <p:nvGraphicFramePr>
            <p:cNvPr id="181257" name="Object 9"/>
            <p:cNvGraphicFramePr>
              <a:graphicFrameLocks noChangeAspect="1"/>
            </p:cNvGraphicFramePr>
            <p:nvPr/>
          </p:nvGraphicFramePr>
          <p:xfrm>
            <a:off x="2217" y="2009"/>
            <a:ext cx="672" cy="279"/>
          </p:xfrm>
          <a:graphic>
            <a:graphicData uri="http://schemas.openxmlformats.org/presentationml/2006/ole">
              <p:oleObj spid="_x0000_s168966" name="Equation" r:id="rId5" imgW="1066680" imgH="444240" progId="Equation.3">
                <p:embed/>
              </p:oleObj>
            </a:graphicData>
          </a:graphic>
        </p:graphicFrame>
        <p:sp>
          <p:nvSpPr>
            <p:cNvPr id="181262" name="Line 14"/>
            <p:cNvSpPr>
              <a:spLocks noChangeShapeType="1"/>
            </p:cNvSpPr>
            <p:nvPr/>
          </p:nvSpPr>
          <p:spPr bwMode="auto">
            <a:xfrm flipH="1" flipV="1">
              <a:off x="2262" y="1698"/>
              <a:ext cx="228"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grpSp>
        <p:nvGrpSpPr>
          <p:cNvPr id="4" name="Group 20"/>
          <p:cNvGrpSpPr>
            <a:grpSpLocks/>
          </p:cNvGrpSpPr>
          <p:nvPr/>
        </p:nvGrpSpPr>
        <p:grpSpPr bwMode="auto">
          <a:xfrm>
            <a:off x="4378192" y="2124705"/>
            <a:ext cx="673100" cy="917575"/>
            <a:chOff x="3241" y="1710"/>
            <a:chExt cx="424" cy="578"/>
          </a:xfrm>
        </p:grpSpPr>
        <p:graphicFrame>
          <p:nvGraphicFramePr>
            <p:cNvPr id="181259" name="Object 11"/>
            <p:cNvGraphicFramePr>
              <a:graphicFrameLocks noChangeAspect="1"/>
            </p:cNvGraphicFramePr>
            <p:nvPr/>
          </p:nvGraphicFramePr>
          <p:xfrm>
            <a:off x="3241" y="2073"/>
            <a:ext cx="424" cy="215"/>
          </p:xfrm>
          <a:graphic>
            <a:graphicData uri="http://schemas.openxmlformats.org/presentationml/2006/ole">
              <p:oleObj spid="_x0000_s168965" name="Equation" r:id="rId6" imgW="672840" imgH="342720" progId="Equation.3">
                <p:embed/>
              </p:oleObj>
            </a:graphicData>
          </a:graphic>
        </p:graphicFrame>
        <p:sp>
          <p:nvSpPr>
            <p:cNvPr id="181263" name="Line 15"/>
            <p:cNvSpPr>
              <a:spLocks noChangeShapeType="1"/>
            </p:cNvSpPr>
            <p:nvPr/>
          </p:nvSpPr>
          <p:spPr bwMode="auto">
            <a:xfrm flipV="1">
              <a:off x="3456" y="1710"/>
              <a:ext cx="0"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graphicFrame>
        <p:nvGraphicFramePr>
          <p:cNvPr id="181258" name="Object 10"/>
          <p:cNvGraphicFramePr>
            <a:graphicFrameLocks noChangeAspect="1"/>
          </p:cNvGraphicFramePr>
          <p:nvPr/>
        </p:nvGraphicFramePr>
        <p:xfrm>
          <a:off x="5120742" y="2614116"/>
          <a:ext cx="1041400" cy="442913"/>
        </p:xfrm>
        <a:graphic>
          <a:graphicData uri="http://schemas.openxmlformats.org/presentationml/2006/ole">
            <p:oleObj spid="_x0000_s168964" name="Equation" r:id="rId7" imgW="1041120" imgH="444240" progId="Equation.3">
              <p:embed/>
            </p:oleObj>
          </a:graphicData>
        </a:graphic>
      </p:graphicFrame>
      <p:sp>
        <p:nvSpPr>
          <p:cNvPr id="181264" name="Line 16"/>
          <p:cNvSpPr>
            <a:spLocks noChangeShapeType="1"/>
          </p:cNvSpPr>
          <p:nvPr/>
        </p:nvSpPr>
        <p:spPr bwMode="auto">
          <a:xfrm flipV="1">
            <a:off x="5594593" y="2158503"/>
            <a:ext cx="0" cy="495300"/>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nvGrpSpPr>
          <p:cNvPr id="6" name="Group 22"/>
          <p:cNvGrpSpPr>
            <a:grpSpLocks/>
          </p:cNvGrpSpPr>
          <p:nvPr/>
        </p:nvGrpSpPr>
        <p:grpSpPr bwMode="auto">
          <a:xfrm>
            <a:off x="6235955" y="2120284"/>
            <a:ext cx="723900" cy="927100"/>
            <a:chOff x="4755" y="1704"/>
            <a:chExt cx="456" cy="584"/>
          </a:xfrm>
        </p:grpSpPr>
        <p:graphicFrame>
          <p:nvGraphicFramePr>
            <p:cNvPr id="181260" name="Object 12"/>
            <p:cNvGraphicFramePr>
              <a:graphicFrameLocks noChangeAspect="1"/>
            </p:cNvGraphicFramePr>
            <p:nvPr/>
          </p:nvGraphicFramePr>
          <p:xfrm>
            <a:off x="4755" y="2073"/>
            <a:ext cx="456" cy="215"/>
          </p:xfrm>
          <a:graphic>
            <a:graphicData uri="http://schemas.openxmlformats.org/presentationml/2006/ole">
              <p:oleObj spid="_x0000_s168963" name="Equation" r:id="rId8" imgW="723600" imgH="342720" progId="Equation.3">
                <p:embed/>
              </p:oleObj>
            </a:graphicData>
          </a:graphic>
        </p:graphicFrame>
        <p:sp>
          <p:nvSpPr>
            <p:cNvPr id="181265" name="Line 17"/>
            <p:cNvSpPr>
              <a:spLocks noChangeShapeType="1"/>
            </p:cNvSpPr>
            <p:nvPr/>
          </p:nvSpPr>
          <p:spPr bwMode="auto">
            <a:xfrm flipV="1">
              <a:off x="4962" y="1704"/>
              <a:ext cx="0"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sp>
        <p:nvSpPr>
          <p:cNvPr id="181271" name="Rectangle 23"/>
          <p:cNvSpPr>
            <a:spLocks noChangeArrowheads="1"/>
          </p:cNvSpPr>
          <p:nvPr/>
        </p:nvSpPr>
        <p:spPr bwMode="auto">
          <a:xfrm>
            <a:off x="198183" y="3194050"/>
            <a:ext cx="8658225" cy="2631490"/>
          </a:xfrm>
          <a:prstGeom prst="rect">
            <a:avLst/>
          </a:prstGeom>
          <a:noFill/>
          <a:ln w="9525">
            <a:noFill/>
            <a:miter lim="800000"/>
            <a:headEnd/>
            <a:tailEnd/>
          </a:ln>
          <a:effectLst/>
        </p:spPr>
        <p:txBody>
          <a:bodyPr wrap="square" lIns="0" tIns="0" rIns="0" bIns="0">
            <a:spAutoFit/>
          </a:bodyPr>
          <a:lstStyle/>
          <a:p>
            <a:pPr marL="176213" indent="-176213">
              <a:lnSpc>
                <a:spcPct val="150000"/>
              </a:lnSpc>
              <a:spcAft>
                <a:spcPct val="25000"/>
              </a:spcAft>
              <a:buFontTx/>
              <a:buChar char="•"/>
            </a:pPr>
            <a:r>
              <a:rPr lang="en-US" altLang="en-US" sz="1800" b="1" dirty="0">
                <a:solidFill>
                  <a:schemeClr val="bg1"/>
                </a:solidFill>
              </a:rPr>
              <a:t>Watch those constants of proportionality (e.g., </a:t>
            </a:r>
            <a:r>
              <a:rPr lang="en-US" altLang="en-US" sz="1800" dirty="0">
                <a:solidFill>
                  <a:schemeClr val="bg1"/>
                </a:solidFill>
              </a:rPr>
              <a:t>O(</a:t>
            </a:r>
            <a:r>
              <a:rPr lang="en-US" altLang="en-US" sz="1800" dirty="0">
                <a:solidFill>
                  <a:schemeClr val="bg1"/>
                </a:solidFill>
                <a:sym typeface="Symbol" pitchFamily="18" charset="2"/>
              </a:rPr>
              <a:t>nd</a:t>
            </a:r>
            <a:r>
              <a:rPr lang="en-US" altLang="en-US" sz="1800" baseline="30000" dirty="0">
                <a:solidFill>
                  <a:schemeClr val="bg1"/>
                </a:solidFill>
                <a:sym typeface="Symbol" pitchFamily="18" charset="2"/>
              </a:rPr>
              <a:t>2</a:t>
            </a:r>
            <a:r>
              <a:rPr lang="en-US" altLang="en-US" sz="1800" dirty="0" smtClean="0">
                <a:solidFill>
                  <a:schemeClr val="bg1"/>
                </a:solidFill>
                <a:sym typeface="Symbol" pitchFamily="18" charset="2"/>
              </a:rPr>
              <a:t>)</a:t>
            </a:r>
            <a:r>
              <a:rPr lang="en-US" altLang="en-US" sz="1800" b="1" dirty="0" smtClean="0">
                <a:solidFill>
                  <a:schemeClr val="bg1"/>
                </a:solidFill>
                <a:sym typeface="Symbol" pitchFamily="18" charset="2"/>
              </a:rPr>
              <a:t>).</a:t>
            </a:r>
            <a:endParaRPr lang="en-US" altLang="en-US" sz="1800" b="1" dirty="0">
              <a:solidFill>
                <a:schemeClr val="bg1"/>
              </a:solidFill>
              <a:sym typeface="Symbol" pitchFamily="18" charset="2"/>
            </a:endParaRPr>
          </a:p>
          <a:p>
            <a:pPr marL="176213" indent="-176213">
              <a:lnSpc>
                <a:spcPct val="150000"/>
              </a:lnSpc>
              <a:spcAft>
                <a:spcPct val="25000"/>
              </a:spcAft>
              <a:buFontTx/>
              <a:buChar char="•"/>
            </a:pPr>
            <a:r>
              <a:rPr lang="en-US" altLang="en-US" sz="1800" b="1" dirty="0">
                <a:solidFill>
                  <a:schemeClr val="bg1"/>
                </a:solidFill>
              </a:rPr>
              <a:t>If the number of data samples is inadequate, we can experience </a:t>
            </a:r>
            <a:r>
              <a:rPr lang="en-US" altLang="en-US" sz="1800" b="1" dirty="0" err="1">
                <a:solidFill>
                  <a:schemeClr val="bg1"/>
                </a:solidFill>
              </a:rPr>
              <a:t>overfitting</a:t>
            </a:r>
            <a:r>
              <a:rPr lang="en-US" altLang="en-US" sz="1800" b="1" dirty="0">
                <a:solidFill>
                  <a:schemeClr val="bg1"/>
                </a:solidFill>
              </a:rPr>
              <a:t> (which implies poor generalization).</a:t>
            </a:r>
          </a:p>
          <a:p>
            <a:pPr marL="176213" indent="-176213">
              <a:lnSpc>
                <a:spcPct val="150000"/>
              </a:lnSpc>
              <a:spcAft>
                <a:spcPct val="25000"/>
              </a:spcAft>
              <a:buFontTx/>
              <a:buChar char="•"/>
            </a:pPr>
            <a:r>
              <a:rPr lang="en-US" altLang="en-US" sz="1800" b="1" dirty="0">
                <a:solidFill>
                  <a:schemeClr val="bg1"/>
                </a:solidFill>
              </a:rPr>
              <a:t>Hence, later in the course, we will study ways to control generalization and to smooth estimates of key parameters such as the mean and covariance (see textbook).</a:t>
            </a:r>
          </a:p>
        </p:txBody>
      </p:sp>
      <p:sp>
        <p:nvSpPr>
          <p:cNvPr id="2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Computational Complexity</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ChangeArrowheads="1"/>
          </p:cNvSpPr>
          <p:nvPr/>
        </p:nvSpPr>
        <p:spPr bwMode="auto">
          <a:xfrm>
            <a:off x="184356" y="663678"/>
            <a:ext cx="8658225" cy="5124480"/>
          </a:xfrm>
          <a:prstGeom prst="rect">
            <a:avLst/>
          </a:prstGeom>
          <a:noFill/>
          <a:ln w="9525">
            <a:noFill/>
            <a:miter lim="800000"/>
            <a:headEnd/>
            <a:tailEnd/>
          </a:ln>
          <a:effectLst/>
        </p:spPr>
        <p:txBody>
          <a:bodyPr wrap="square" lIns="0" tIns="0" rIns="0" bIns="0">
            <a:spAutoFit/>
          </a:bodyPr>
          <a:lstStyle/>
          <a:p>
            <a:pPr marL="176213" indent="-176213">
              <a:lnSpc>
                <a:spcPct val="150000"/>
              </a:lnSpc>
              <a:spcAft>
                <a:spcPts val="1800"/>
              </a:spcAft>
              <a:buFont typeface="Arial" pitchFamily="34" charset="0"/>
              <a:buChar char="•"/>
            </a:pPr>
            <a:r>
              <a:rPr lang="en-US" altLang="en-US" sz="1800" b="1" dirty="0" smtClean="0">
                <a:solidFill>
                  <a:schemeClr val="bg1"/>
                </a:solidFill>
              </a:rPr>
              <a:t>It is common that the number of available samples is inadequate to train a complex classifier. Alternatives:</a:t>
            </a:r>
          </a:p>
          <a:p>
            <a:pPr marL="339725" lvl="1" indent="-163513">
              <a:lnSpc>
                <a:spcPct val="150000"/>
              </a:lnSpc>
              <a:spcAft>
                <a:spcPts val="1800"/>
              </a:spcAft>
              <a:buFont typeface="Wingdings" pitchFamily="2" charset="2"/>
              <a:buChar char="§"/>
            </a:pPr>
            <a:r>
              <a:rPr lang="en-US" altLang="en-US" sz="1800" b="1" dirty="0" smtClean="0">
                <a:solidFill>
                  <a:schemeClr val="bg1"/>
                </a:solidFill>
              </a:rPr>
              <a:t>Reduce the number of parameters</a:t>
            </a:r>
            <a:br>
              <a:rPr lang="en-US" altLang="en-US" sz="1800" b="1" dirty="0" smtClean="0">
                <a:solidFill>
                  <a:schemeClr val="bg1"/>
                </a:solidFill>
              </a:rPr>
            </a:br>
            <a:r>
              <a:rPr lang="en-US" altLang="en-US" sz="1800" b="1" dirty="0" smtClean="0">
                <a:solidFill>
                  <a:schemeClr val="bg1"/>
                </a:solidFill>
              </a:rPr>
              <a:t>(e.g., assume diagonal covariances)</a:t>
            </a:r>
          </a:p>
          <a:p>
            <a:pPr marL="339725" lvl="1" indent="-163513">
              <a:lnSpc>
                <a:spcPct val="150000"/>
              </a:lnSpc>
              <a:spcAft>
                <a:spcPts val="1800"/>
              </a:spcAft>
              <a:buFont typeface="Wingdings" pitchFamily="2" charset="2"/>
              <a:buChar char="§"/>
            </a:pPr>
            <a:r>
              <a:rPr lang="en-US" altLang="en-US" sz="1800" b="1" dirty="0" smtClean="0">
                <a:solidFill>
                  <a:schemeClr val="bg1"/>
                </a:solidFill>
              </a:rPr>
              <a:t>Assume all classes have the same covariance (“pooled covariance”)</a:t>
            </a:r>
          </a:p>
          <a:p>
            <a:pPr marL="339725" lvl="1" indent="-163513">
              <a:lnSpc>
                <a:spcPct val="150000"/>
              </a:lnSpc>
              <a:spcAft>
                <a:spcPts val="1800"/>
              </a:spcAft>
              <a:buFont typeface="Wingdings" pitchFamily="2" charset="2"/>
              <a:buChar char="§"/>
            </a:pPr>
            <a:r>
              <a:rPr lang="en-US" altLang="en-US" sz="1800" b="1" dirty="0" smtClean="0">
                <a:solidFill>
                  <a:schemeClr val="bg1"/>
                </a:solidFill>
              </a:rPr>
              <a:t>Better estimate of covariance (e.g., use Bayesian parameter estimate)</a:t>
            </a:r>
          </a:p>
          <a:p>
            <a:pPr marL="339725" lvl="1" indent="-163513">
              <a:lnSpc>
                <a:spcPct val="150000"/>
              </a:lnSpc>
              <a:spcAft>
                <a:spcPts val="1800"/>
              </a:spcAft>
              <a:buFont typeface="Wingdings" pitchFamily="2" charset="2"/>
              <a:buChar char="§"/>
            </a:pPr>
            <a:r>
              <a:rPr lang="en-US" altLang="en-US" sz="1800" b="1" dirty="0" smtClean="0">
                <a:solidFill>
                  <a:schemeClr val="bg1"/>
                </a:solidFill>
              </a:rPr>
              <a:t>Pseudo-Bayesian estimate: </a:t>
            </a:r>
          </a:p>
          <a:p>
            <a:pPr marL="339725" lvl="1" indent="-163513">
              <a:lnSpc>
                <a:spcPct val="150000"/>
              </a:lnSpc>
              <a:spcAft>
                <a:spcPts val="1800"/>
              </a:spcAft>
              <a:buFont typeface="Wingdings" pitchFamily="2" charset="2"/>
              <a:buChar char="§"/>
            </a:pPr>
            <a:r>
              <a:rPr lang="en-US" altLang="en-US" sz="1800" b="1" dirty="0" smtClean="0">
                <a:solidFill>
                  <a:schemeClr val="bg1"/>
                </a:solidFill>
              </a:rPr>
              <a:t>Regularized discriminant analysis (shrinkage):</a:t>
            </a:r>
          </a:p>
          <a:p>
            <a:pPr marL="339725" lvl="1" indent="-163513">
              <a:lnSpc>
                <a:spcPct val="150000"/>
              </a:lnSpc>
              <a:spcAft>
                <a:spcPts val="1800"/>
              </a:spcAft>
              <a:buFont typeface="Wingdings" pitchFamily="2" charset="2"/>
              <a:buChar char="§"/>
            </a:pPr>
            <a:endParaRPr lang="en-US" altLang="en-US" sz="1800" b="1" dirty="0" smtClean="0">
              <a:solidFill>
                <a:schemeClr val="bg1"/>
              </a:solidFill>
            </a:endParaRPr>
          </a:p>
        </p:txBody>
      </p:sp>
      <p:sp>
        <p:nvSpPr>
          <p:cNvPr id="2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Overfitting</a:t>
            </a:r>
            <a:endParaRPr lang="en-US" b="1" dirty="0">
              <a:solidFill>
                <a:schemeClr val="accent2"/>
              </a:solidFill>
            </a:endParaRPr>
          </a:p>
        </p:txBody>
      </p:sp>
      <p:graphicFrame>
        <p:nvGraphicFramePr>
          <p:cNvPr id="21" name="Object 20"/>
          <p:cNvGraphicFramePr>
            <a:graphicFrameLocks noChangeAspect="1"/>
          </p:cNvGraphicFramePr>
          <p:nvPr/>
        </p:nvGraphicFramePr>
        <p:xfrm>
          <a:off x="3669084" y="4103328"/>
          <a:ext cx="1422400" cy="342900"/>
        </p:xfrm>
        <a:graphic>
          <a:graphicData uri="http://schemas.openxmlformats.org/presentationml/2006/ole">
            <p:oleObj spid="_x0000_s176136" name="Equation" r:id="rId3" imgW="1422360" imgH="342720" progId="Equation.3">
              <p:embed/>
            </p:oleObj>
          </a:graphicData>
        </a:graphic>
      </p:graphicFrame>
      <p:pic>
        <p:nvPicPr>
          <p:cNvPr id="176137" name="Picture 9" descr="C:\Users\picone\Desktop\Joseph Picone\msstate\ece_8443\foo.JPG"/>
          <p:cNvPicPr>
            <a:picLocks noChangeAspect="1" noChangeArrowheads="1"/>
          </p:cNvPicPr>
          <p:nvPr/>
        </p:nvPicPr>
        <p:blipFill>
          <a:blip r:embed="rId4">
            <a:lum bright="-20000" contrast="-30000"/>
          </a:blip>
          <a:srcRect l="46747" t="16900" r="26196" b="59398"/>
          <a:stretch>
            <a:fillRect/>
          </a:stretch>
        </p:blipFill>
        <p:spPr bwMode="auto">
          <a:xfrm>
            <a:off x="6209071" y="1238864"/>
            <a:ext cx="2315497" cy="1474838"/>
          </a:xfrm>
          <a:prstGeom prst="rect">
            <a:avLst/>
          </a:prstGeom>
          <a:noFill/>
        </p:spPr>
      </p:pic>
      <p:graphicFrame>
        <p:nvGraphicFramePr>
          <p:cNvPr id="23" name="Object 22"/>
          <p:cNvGraphicFramePr>
            <a:graphicFrameLocks noChangeAspect="1"/>
          </p:cNvGraphicFramePr>
          <p:nvPr/>
        </p:nvGraphicFramePr>
        <p:xfrm>
          <a:off x="5688115" y="4624853"/>
          <a:ext cx="2476500" cy="1295400"/>
        </p:xfrm>
        <a:graphic>
          <a:graphicData uri="http://schemas.openxmlformats.org/presentationml/2006/ole">
            <p:oleObj spid="_x0000_s176138" name="Equation" r:id="rId5" imgW="2476440" imgH="129528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Component Analysis</a:t>
            </a:r>
            <a:endParaRPr lang="en-US" b="1" dirty="0">
              <a:solidFill>
                <a:schemeClr val="accent2"/>
              </a:solidFill>
            </a:endParaRPr>
          </a:p>
        </p:txBody>
      </p:sp>
      <p:sp>
        <p:nvSpPr>
          <p:cNvPr id="8" name="Rectangle 4"/>
          <p:cNvSpPr>
            <a:spLocks noChangeArrowheads="1"/>
          </p:cNvSpPr>
          <p:nvPr/>
        </p:nvSpPr>
        <p:spPr bwMode="auto">
          <a:xfrm>
            <a:off x="184356" y="663678"/>
            <a:ext cx="8658225" cy="4939814"/>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Previously introduced as a “whitening transformation”.</a:t>
            </a:r>
          </a:p>
          <a:p>
            <a:pPr marL="176213" indent="-176213">
              <a:spcAft>
                <a:spcPts val="1800"/>
              </a:spcAft>
              <a:buFont typeface="Arial" pitchFamily="34" charset="0"/>
              <a:buChar char="•"/>
            </a:pPr>
            <a:r>
              <a:rPr lang="en-US" altLang="en-US" sz="1800" b="1" dirty="0" smtClean="0">
                <a:solidFill>
                  <a:schemeClr val="bg1"/>
                </a:solidFill>
              </a:rPr>
              <a:t>Component analysis is a technique that combines features to reduce the dimension of the feature space.</a:t>
            </a:r>
          </a:p>
          <a:p>
            <a:pPr marL="176213" indent="-176213">
              <a:spcAft>
                <a:spcPts val="1800"/>
              </a:spcAft>
              <a:buFont typeface="Arial" pitchFamily="34" charset="0"/>
              <a:buChar char="•"/>
            </a:pPr>
            <a:r>
              <a:rPr lang="en-US" altLang="en-US" sz="1800" b="1" dirty="0" smtClean="0">
                <a:solidFill>
                  <a:schemeClr val="bg1"/>
                </a:solidFill>
              </a:rPr>
              <a:t>Linear combinations are simple to compute and tractable.</a:t>
            </a:r>
          </a:p>
          <a:p>
            <a:pPr marL="176213" indent="-176213">
              <a:spcAft>
                <a:spcPts val="1800"/>
              </a:spcAft>
              <a:buFont typeface="Arial" pitchFamily="34" charset="0"/>
              <a:buChar char="•"/>
            </a:pPr>
            <a:r>
              <a:rPr lang="en-US" altLang="en-US" sz="1800" b="1" dirty="0" smtClean="0">
                <a:solidFill>
                  <a:schemeClr val="bg1"/>
                </a:solidFill>
              </a:rPr>
              <a:t>Project a high dimensional space onto a lower dimensional space.</a:t>
            </a:r>
          </a:p>
          <a:p>
            <a:pPr marL="176213" indent="-176213">
              <a:spcAft>
                <a:spcPts val="1800"/>
              </a:spcAft>
              <a:buFont typeface="Arial" pitchFamily="34" charset="0"/>
              <a:buChar char="•"/>
            </a:pPr>
            <a:r>
              <a:rPr lang="en-US" altLang="en-US" sz="1800" b="1" dirty="0" smtClean="0">
                <a:solidFill>
                  <a:schemeClr val="bg1"/>
                </a:solidFill>
              </a:rPr>
              <a:t>Three classical approaches for finding the optimal transformation:</a:t>
            </a:r>
          </a:p>
          <a:p>
            <a:pPr marL="339725" lvl="1" indent="-163513">
              <a:spcAft>
                <a:spcPts val="1800"/>
              </a:spcAft>
              <a:buFont typeface="Wingdings" pitchFamily="2" charset="2"/>
              <a:buChar char="§"/>
            </a:pPr>
            <a:r>
              <a:rPr lang="en-US" altLang="en-US" sz="1800" b="1" dirty="0" smtClean="0">
                <a:solidFill>
                  <a:schemeClr val="bg1"/>
                </a:solidFill>
              </a:rPr>
              <a:t>Principal Components Analysis (PCA): projection that best represents the data in a least-square sense.</a:t>
            </a:r>
          </a:p>
          <a:p>
            <a:pPr marL="339725" lvl="1" indent="-163513">
              <a:spcAft>
                <a:spcPts val="1800"/>
              </a:spcAft>
              <a:buFont typeface="Wingdings" pitchFamily="2" charset="2"/>
              <a:buChar char="§"/>
            </a:pPr>
            <a:r>
              <a:rPr lang="en-US" altLang="en-US" sz="1800" b="1" dirty="0" smtClean="0">
                <a:solidFill>
                  <a:schemeClr val="bg1"/>
                </a:solidFill>
              </a:rPr>
              <a:t>Multiple Discriminant Analysis (MDA): projection that best separates the data in a least-squares sense.</a:t>
            </a:r>
          </a:p>
          <a:p>
            <a:pPr marL="339725" lvl="1" indent="-163513">
              <a:spcAft>
                <a:spcPts val="1800"/>
              </a:spcAft>
              <a:buFont typeface="Wingdings" pitchFamily="2" charset="2"/>
              <a:buChar char="§"/>
            </a:pPr>
            <a:r>
              <a:rPr lang="en-US" altLang="en-US" sz="1800" b="1" dirty="0" smtClean="0">
                <a:solidFill>
                  <a:schemeClr val="bg1"/>
                </a:solidFill>
              </a:rPr>
              <a:t>Independent Component Analysis (IDA):  projection that  minimizes the mutual  information of the components.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Principal Component Analysis</a:t>
            </a:r>
            <a:endParaRPr lang="en-US" b="1" dirty="0">
              <a:solidFill>
                <a:schemeClr val="accent2"/>
              </a:solidFill>
            </a:endParaRPr>
          </a:p>
        </p:txBody>
      </p:sp>
      <p:sp>
        <p:nvSpPr>
          <p:cNvPr id="8" name="Rectangle 4"/>
          <p:cNvSpPr>
            <a:spLocks noChangeArrowheads="1"/>
          </p:cNvSpPr>
          <p:nvPr/>
        </p:nvSpPr>
        <p:spPr bwMode="auto">
          <a:xfrm>
            <a:off x="169608" y="663678"/>
            <a:ext cx="8658225" cy="4616648"/>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Consider representing a set of n d-dimensional samples x</a:t>
            </a:r>
            <a:r>
              <a:rPr lang="en-US" altLang="en-US" sz="1800" b="1" baseline="-25000" dirty="0" smtClean="0">
                <a:solidFill>
                  <a:schemeClr val="bg1"/>
                </a:solidFill>
              </a:rPr>
              <a:t>1</a:t>
            </a:r>
            <a:r>
              <a:rPr lang="en-US" altLang="en-US" sz="1800" b="1" dirty="0" smtClean="0">
                <a:solidFill>
                  <a:schemeClr val="bg1"/>
                </a:solidFill>
              </a:rPr>
              <a:t>,…,</a:t>
            </a:r>
            <a:r>
              <a:rPr lang="en-US" altLang="en-US" sz="1800" b="1" dirty="0" err="1" smtClean="0">
                <a:solidFill>
                  <a:schemeClr val="bg1"/>
                </a:solidFill>
              </a:rPr>
              <a:t>x</a:t>
            </a:r>
            <a:r>
              <a:rPr lang="en-US" altLang="en-US" sz="1800" b="1" baseline="-25000" dirty="0" err="1" smtClean="0">
                <a:solidFill>
                  <a:schemeClr val="bg1"/>
                </a:solidFill>
              </a:rPr>
              <a:t>n</a:t>
            </a:r>
            <a:r>
              <a:rPr lang="en-US" altLang="en-US" sz="1800" b="1" baseline="-25000" dirty="0" smtClean="0">
                <a:solidFill>
                  <a:schemeClr val="bg1"/>
                </a:solidFill>
              </a:rPr>
              <a:t> </a:t>
            </a:r>
            <a:r>
              <a:rPr lang="en-US" altLang="en-US" sz="1800" b="1" dirty="0" smtClean="0">
                <a:solidFill>
                  <a:schemeClr val="bg1"/>
                </a:solidFill>
              </a:rPr>
              <a:t>by a single vector, x</a:t>
            </a:r>
            <a:r>
              <a:rPr lang="en-US" altLang="en-US" sz="1800" b="1" baseline="-25000" dirty="0" smtClean="0">
                <a:solidFill>
                  <a:schemeClr val="bg1"/>
                </a:solidFill>
              </a:rPr>
              <a:t>0</a:t>
            </a:r>
            <a:r>
              <a:rPr lang="en-US" altLang="en-US" sz="1800" b="1" dirty="0" smtClean="0">
                <a:solidFill>
                  <a:schemeClr val="bg1"/>
                </a:solidFill>
              </a:rPr>
              <a:t>.</a:t>
            </a:r>
          </a:p>
          <a:p>
            <a:pPr marL="176213" indent="-176213">
              <a:spcAft>
                <a:spcPts val="1800"/>
              </a:spcAft>
              <a:buFont typeface="Arial" pitchFamily="34" charset="0"/>
              <a:buChar char="•"/>
            </a:pPr>
            <a:r>
              <a:rPr lang="en-US" altLang="en-US" sz="1800" b="1" dirty="0" smtClean="0">
                <a:solidFill>
                  <a:schemeClr val="bg1"/>
                </a:solidFill>
              </a:rPr>
              <a:t>Define a squared-error criterion:</a:t>
            </a:r>
          </a:p>
          <a:p>
            <a:pPr marL="176213" indent="-176213">
              <a:spcAft>
                <a:spcPts val="1800"/>
              </a:spcAft>
              <a:buFont typeface="Arial" pitchFamily="34" charset="0"/>
              <a:buChar char="•"/>
            </a:pPr>
            <a:r>
              <a:rPr lang="en-US" altLang="en-US" sz="1800" b="1" dirty="0" smtClean="0">
                <a:solidFill>
                  <a:schemeClr val="bg1"/>
                </a:solidFill>
              </a:rPr>
              <a:t>It is easy to show that the solution to this problem is given by:</a:t>
            </a:r>
          </a:p>
          <a:p>
            <a:pPr marL="176213" indent="-176213">
              <a:spcAft>
                <a:spcPts val="1800"/>
              </a:spcAft>
              <a:buFont typeface="Arial" pitchFamily="34" charset="0"/>
              <a:buChar char="•"/>
            </a:pPr>
            <a:r>
              <a:rPr lang="en-US" altLang="en-US" sz="1800" b="1" dirty="0" smtClean="0">
                <a:solidFill>
                  <a:schemeClr val="bg1"/>
                </a:solidFill>
              </a:rPr>
              <a:t>The sample mean is a zero-dimensional representation of the data set.</a:t>
            </a:r>
          </a:p>
          <a:p>
            <a:pPr marL="176213" indent="-176213">
              <a:spcAft>
                <a:spcPts val="1800"/>
              </a:spcAft>
              <a:buFont typeface="Arial" pitchFamily="34" charset="0"/>
              <a:buChar char="•"/>
            </a:pPr>
            <a:r>
              <a:rPr lang="en-US" altLang="en-US" sz="1800" b="1" dirty="0" smtClean="0">
                <a:solidFill>
                  <a:schemeClr val="bg1"/>
                </a:solidFill>
              </a:rPr>
              <a:t>Consider a one-dimensional solution in which we project the data into a line running through the sample mean:</a:t>
            </a:r>
          </a:p>
          <a:p>
            <a:pPr marL="176213" indent="-176213">
              <a:spcBef>
                <a:spcPts val="1800"/>
              </a:spcBef>
              <a:spcAft>
                <a:spcPts val="1800"/>
              </a:spcAft>
            </a:pPr>
            <a:r>
              <a:rPr lang="en-US" altLang="en-US" sz="1800" b="1" dirty="0" smtClean="0">
                <a:solidFill>
                  <a:schemeClr val="bg1"/>
                </a:solidFill>
              </a:rPr>
              <a:t>	where e is a unit vector in the direction of this line, and </a:t>
            </a:r>
            <a:r>
              <a:rPr lang="en-US" altLang="en-US" sz="1800" i="1" dirty="0" smtClean="0">
                <a:solidFill>
                  <a:schemeClr val="bg1"/>
                </a:solidFill>
              </a:rPr>
              <a:t>a</a:t>
            </a:r>
            <a:r>
              <a:rPr lang="en-US" altLang="en-US" sz="1800" b="1" dirty="0" smtClean="0">
                <a:solidFill>
                  <a:schemeClr val="bg1"/>
                </a:solidFill>
              </a:rPr>
              <a:t> is a scalar representing the distance of any point from the mean.</a:t>
            </a:r>
          </a:p>
          <a:p>
            <a:pPr marL="176213" indent="-176213">
              <a:spcBef>
                <a:spcPts val="1800"/>
              </a:spcBef>
              <a:spcAft>
                <a:spcPts val="1800"/>
              </a:spcAft>
              <a:buFont typeface="Arial" pitchFamily="34" charset="0"/>
              <a:buChar char="•"/>
            </a:pPr>
            <a:r>
              <a:rPr lang="en-US" altLang="en-US" sz="1800" b="1" dirty="0" smtClean="0">
                <a:solidFill>
                  <a:schemeClr val="bg1"/>
                </a:solidFill>
              </a:rPr>
              <a:t>We can write the squared-error criterion as:</a:t>
            </a:r>
          </a:p>
        </p:txBody>
      </p:sp>
      <p:graphicFrame>
        <p:nvGraphicFramePr>
          <p:cNvPr id="5" name="Object 4"/>
          <p:cNvGraphicFramePr>
            <a:graphicFrameLocks noChangeAspect="1"/>
          </p:cNvGraphicFramePr>
          <p:nvPr/>
        </p:nvGraphicFramePr>
        <p:xfrm>
          <a:off x="3998246" y="1232924"/>
          <a:ext cx="2120900" cy="685800"/>
        </p:xfrm>
        <a:graphic>
          <a:graphicData uri="http://schemas.openxmlformats.org/presentationml/2006/ole">
            <p:oleObj spid="_x0000_s177154" name="Equation" r:id="rId3" imgW="2120760" imgH="685800" progId="Equation.3">
              <p:embed/>
            </p:oleObj>
          </a:graphicData>
        </a:graphic>
      </p:graphicFrame>
      <p:graphicFrame>
        <p:nvGraphicFramePr>
          <p:cNvPr id="6" name="Object 5"/>
          <p:cNvGraphicFramePr>
            <a:graphicFrameLocks noChangeAspect="1"/>
          </p:cNvGraphicFramePr>
          <p:nvPr/>
        </p:nvGraphicFramePr>
        <p:xfrm>
          <a:off x="7216775" y="1790700"/>
          <a:ext cx="1612900" cy="622300"/>
        </p:xfrm>
        <a:graphic>
          <a:graphicData uri="http://schemas.openxmlformats.org/presentationml/2006/ole">
            <p:oleObj spid="_x0000_s177155" name="Equation" r:id="rId4" imgW="1612800" imgH="622080" progId="Equation.3">
              <p:embed/>
            </p:oleObj>
          </a:graphicData>
        </a:graphic>
      </p:graphicFrame>
      <p:graphicFrame>
        <p:nvGraphicFramePr>
          <p:cNvPr id="177156" name="Object 4"/>
          <p:cNvGraphicFramePr>
            <a:graphicFrameLocks noChangeAspect="1"/>
          </p:cNvGraphicFramePr>
          <p:nvPr/>
        </p:nvGraphicFramePr>
        <p:xfrm>
          <a:off x="3360738" y="3687763"/>
          <a:ext cx="1104900" cy="190500"/>
        </p:xfrm>
        <a:graphic>
          <a:graphicData uri="http://schemas.openxmlformats.org/presentationml/2006/ole">
            <p:oleObj spid="_x0000_s177156" name="Equation" r:id="rId5" imgW="1104840" imgH="190440" progId="Equation.3">
              <p:embed/>
            </p:oleObj>
          </a:graphicData>
        </a:graphic>
      </p:graphicFrame>
      <p:graphicFrame>
        <p:nvGraphicFramePr>
          <p:cNvPr id="9" name="Object 8"/>
          <p:cNvGraphicFramePr>
            <a:graphicFrameLocks noChangeAspect="1"/>
          </p:cNvGraphicFramePr>
          <p:nvPr/>
        </p:nvGraphicFramePr>
        <p:xfrm>
          <a:off x="2631358" y="5401597"/>
          <a:ext cx="3733800" cy="685800"/>
        </p:xfrm>
        <a:graphic>
          <a:graphicData uri="http://schemas.openxmlformats.org/presentationml/2006/ole">
            <p:oleObj spid="_x0000_s177157" name="Equation" r:id="rId6" imgW="3733560" imgH="685800" progId="Equation.3">
              <p:embed/>
            </p:oleObj>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Minimizing Squared Error</a:t>
            </a:r>
            <a:endParaRPr lang="en-US" b="1" dirty="0">
              <a:solidFill>
                <a:schemeClr val="accent2"/>
              </a:solidFill>
            </a:endParaRPr>
          </a:p>
        </p:txBody>
      </p:sp>
      <p:sp>
        <p:nvSpPr>
          <p:cNvPr id="8" name="Rectangle 4"/>
          <p:cNvSpPr>
            <a:spLocks noChangeArrowheads="1"/>
          </p:cNvSpPr>
          <p:nvPr/>
        </p:nvSpPr>
        <p:spPr bwMode="auto">
          <a:xfrm>
            <a:off x="187992" y="3020471"/>
            <a:ext cx="8658225" cy="2354491"/>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Note that:            (the norm of the unit vector is 1)</a:t>
            </a:r>
          </a:p>
          <a:p>
            <a:pPr marL="176213" indent="-176213">
              <a:spcAft>
                <a:spcPts val="1800"/>
              </a:spcAft>
              <a:buFont typeface="Arial" pitchFamily="34" charset="0"/>
              <a:buChar char="•"/>
            </a:pPr>
            <a:r>
              <a:rPr lang="en-US" altLang="en-US" sz="1800" b="1" dirty="0" smtClean="0">
                <a:solidFill>
                  <a:schemeClr val="bg1"/>
                </a:solidFill>
              </a:rPr>
              <a:t>Differentiate with respect to </a:t>
            </a:r>
            <a:r>
              <a:rPr lang="en-US" altLang="en-US" sz="1800" dirty="0" err="1" smtClean="0">
                <a:solidFill>
                  <a:schemeClr val="bg1"/>
                </a:solidFill>
              </a:rPr>
              <a:t>a</a:t>
            </a:r>
            <a:r>
              <a:rPr lang="en-US" altLang="en-US" sz="1800" baseline="-25000" dirty="0" err="1" smtClean="0">
                <a:solidFill>
                  <a:schemeClr val="bg1"/>
                </a:solidFill>
              </a:rPr>
              <a:t>k</a:t>
            </a:r>
            <a:r>
              <a:rPr lang="en-US" altLang="en-US" sz="1800" b="1" dirty="0" smtClean="0">
                <a:solidFill>
                  <a:schemeClr val="bg1"/>
                </a:solidFill>
              </a:rPr>
              <a:t> and obtain:</a:t>
            </a:r>
          </a:p>
          <a:p>
            <a:pPr marL="176213" indent="-176213">
              <a:spcAft>
                <a:spcPts val="1800"/>
              </a:spcAft>
              <a:buFont typeface="Arial" pitchFamily="34" charset="0"/>
              <a:buChar char="•"/>
            </a:pPr>
            <a:r>
              <a:rPr lang="en-US" altLang="en-US" sz="1800" b="1" dirty="0" smtClean="0">
                <a:solidFill>
                  <a:schemeClr val="bg1"/>
                </a:solidFill>
              </a:rPr>
              <a:t>The geometric interpretation is the we obtain a least-squares solution by projecting the vector, x, onto a line in the direction of e that passes through the sample mean.</a:t>
            </a:r>
          </a:p>
          <a:p>
            <a:pPr marL="176213" indent="-176213">
              <a:spcAft>
                <a:spcPts val="1800"/>
              </a:spcAft>
              <a:buFont typeface="Arial" pitchFamily="34" charset="0"/>
              <a:buChar char="•"/>
            </a:pPr>
            <a:r>
              <a:rPr lang="en-US" altLang="en-US" sz="1800" b="1" dirty="0" smtClean="0">
                <a:solidFill>
                  <a:schemeClr val="bg1"/>
                </a:solidFill>
              </a:rPr>
              <a:t>But what is the best direction for e?</a:t>
            </a:r>
          </a:p>
        </p:txBody>
      </p:sp>
      <p:graphicFrame>
        <p:nvGraphicFramePr>
          <p:cNvPr id="9" name="Object 8"/>
          <p:cNvGraphicFramePr>
            <a:graphicFrameLocks noChangeAspect="1"/>
          </p:cNvGraphicFramePr>
          <p:nvPr/>
        </p:nvGraphicFramePr>
        <p:xfrm>
          <a:off x="454025" y="620488"/>
          <a:ext cx="5994401" cy="2146300"/>
        </p:xfrm>
        <a:graphic>
          <a:graphicData uri="http://schemas.openxmlformats.org/presentationml/2006/ole">
            <p:oleObj spid="_x0000_s178181" name="Equation" r:id="rId3" imgW="5994360" imgH="2145960" progId="Equation.3">
              <p:embed/>
            </p:oleObj>
          </a:graphicData>
        </a:graphic>
      </p:graphicFrame>
      <p:graphicFrame>
        <p:nvGraphicFramePr>
          <p:cNvPr id="10" name="Object 9"/>
          <p:cNvGraphicFramePr>
            <a:graphicFrameLocks noChangeAspect="1"/>
          </p:cNvGraphicFramePr>
          <p:nvPr/>
        </p:nvGraphicFramePr>
        <p:xfrm>
          <a:off x="1521952" y="2997198"/>
          <a:ext cx="584200" cy="342900"/>
        </p:xfrm>
        <a:graphic>
          <a:graphicData uri="http://schemas.openxmlformats.org/presentationml/2006/ole">
            <p:oleObj spid="_x0000_s178182" name="Equation" r:id="rId4" imgW="583920" imgH="342720" progId="Equation.3">
              <p:embed/>
            </p:oleObj>
          </a:graphicData>
        </a:graphic>
      </p:graphicFrame>
      <p:graphicFrame>
        <p:nvGraphicFramePr>
          <p:cNvPr id="11" name="Object 10"/>
          <p:cNvGraphicFramePr>
            <a:graphicFrameLocks noChangeAspect="1"/>
          </p:cNvGraphicFramePr>
          <p:nvPr/>
        </p:nvGraphicFramePr>
        <p:xfrm>
          <a:off x="5026025" y="3442930"/>
          <a:ext cx="1536700" cy="355600"/>
        </p:xfrm>
        <a:graphic>
          <a:graphicData uri="http://schemas.openxmlformats.org/presentationml/2006/ole">
            <p:oleObj spid="_x0000_s178183" name="Equation" r:id="rId5" imgW="1536480" imgH="355320" progId="Equation.3">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Scatter Matrix</a:t>
            </a:r>
            <a:endParaRPr lang="en-US" b="1" dirty="0">
              <a:solidFill>
                <a:schemeClr val="accent2"/>
              </a:solidFill>
            </a:endParaRPr>
          </a:p>
        </p:txBody>
      </p:sp>
      <p:sp>
        <p:nvSpPr>
          <p:cNvPr id="8" name="Rectangle 4"/>
          <p:cNvSpPr>
            <a:spLocks noChangeArrowheads="1"/>
          </p:cNvSpPr>
          <p:nvPr/>
        </p:nvSpPr>
        <p:spPr bwMode="auto">
          <a:xfrm>
            <a:off x="173244" y="631232"/>
            <a:ext cx="8658225" cy="1800493"/>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Define a scatter matrix, S:</a:t>
            </a: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pPr>
            <a:r>
              <a:rPr lang="en-US" altLang="en-US" sz="1800" b="1" dirty="0" smtClean="0">
                <a:solidFill>
                  <a:schemeClr val="bg1"/>
                </a:solidFill>
              </a:rPr>
              <a:t>	This should look familiar, it is </a:t>
            </a:r>
            <a:r>
              <a:rPr lang="en-US" altLang="en-US" sz="1800" dirty="0" smtClean="0">
                <a:solidFill>
                  <a:schemeClr val="bg1"/>
                </a:solidFill>
              </a:rPr>
              <a:t>(n-1) </a:t>
            </a:r>
            <a:r>
              <a:rPr lang="en-US" altLang="en-US" sz="1800" b="1" dirty="0" smtClean="0">
                <a:solidFill>
                  <a:schemeClr val="bg1"/>
                </a:solidFill>
              </a:rPr>
              <a:t>times the sample covariance matrix.</a:t>
            </a:r>
          </a:p>
          <a:p>
            <a:pPr marL="176213" indent="-176213">
              <a:spcAft>
                <a:spcPts val="1800"/>
              </a:spcAft>
              <a:buFont typeface="Arial" pitchFamily="34" charset="0"/>
              <a:buChar char="•"/>
            </a:pPr>
            <a:r>
              <a:rPr lang="en-US" altLang="en-US" sz="1800" b="1" dirty="0" smtClean="0">
                <a:solidFill>
                  <a:schemeClr val="bg1"/>
                </a:solidFill>
              </a:rPr>
              <a:t>If we substitute our solution for </a:t>
            </a:r>
            <a:r>
              <a:rPr lang="en-US" altLang="en-US" sz="1800" dirty="0" err="1" smtClean="0">
                <a:solidFill>
                  <a:schemeClr val="bg1"/>
                </a:solidFill>
              </a:rPr>
              <a:t>a</a:t>
            </a:r>
            <a:r>
              <a:rPr lang="en-US" altLang="en-US" sz="1800" baseline="-25000" dirty="0" err="1" smtClean="0">
                <a:solidFill>
                  <a:schemeClr val="bg1"/>
                </a:solidFill>
              </a:rPr>
              <a:t>k</a:t>
            </a:r>
            <a:r>
              <a:rPr lang="en-US" altLang="en-US" sz="1800" b="1" dirty="0" smtClean="0">
                <a:solidFill>
                  <a:schemeClr val="bg1"/>
                </a:solidFill>
              </a:rPr>
              <a:t> into our expression for the squared error:</a:t>
            </a:r>
            <a:endParaRPr lang="en-US" altLang="en-US" sz="1800" baseline="-25000" dirty="0" smtClean="0">
              <a:solidFill>
                <a:schemeClr val="bg1"/>
              </a:solidFill>
            </a:endParaRPr>
          </a:p>
        </p:txBody>
      </p:sp>
      <p:graphicFrame>
        <p:nvGraphicFramePr>
          <p:cNvPr id="9" name="Object 8"/>
          <p:cNvGraphicFramePr>
            <a:graphicFrameLocks noChangeAspect="1"/>
          </p:cNvGraphicFramePr>
          <p:nvPr/>
        </p:nvGraphicFramePr>
        <p:xfrm>
          <a:off x="2830820" y="970171"/>
          <a:ext cx="2349500" cy="622300"/>
        </p:xfrm>
        <a:graphic>
          <a:graphicData uri="http://schemas.openxmlformats.org/presentationml/2006/ole">
            <p:oleObj spid="_x0000_s180226" name="Equation" r:id="rId3" imgW="2349360" imgH="622080" progId="Equation.3">
              <p:embed/>
            </p:oleObj>
          </a:graphicData>
        </a:graphic>
      </p:graphicFrame>
      <p:graphicFrame>
        <p:nvGraphicFramePr>
          <p:cNvPr id="12" name="Object 11"/>
          <p:cNvGraphicFramePr>
            <a:graphicFrameLocks noChangeAspect="1"/>
          </p:cNvGraphicFramePr>
          <p:nvPr/>
        </p:nvGraphicFramePr>
        <p:xfrm>
          <a:off x="454025" y="2545326"/>
          <a:ext cx="7048500" cy="3975100"/>
        </p:xfrm>
        <a:graphic>
          <a:graphicData uri="http://schemas.openxmlformats.org/presentationml/2006/ole">
            <p:oleObj spid="_x0000_s180227" name="Equation" r:id="rId4" imgW="7048440" imgH="3974760" progId="Equation.3">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7507</TotalTime>
  <Words>668</Words>
  <Application>Microsoft PowerPoint</Application>
  <PresentationFormat>Letter Paper (8.5x11 in)</PresentationFormat>
  <Paragraphs>87</Paragraphs>
  <Slides>11</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468</cp:revision>
  <dcterms:created xsi:type="dcterms:W3CDTF">2002-09-12T17:13:32Z</dcterms:created>
  <dcterms:modified xsi:type="dcterms:W3CDTF">2008-02-26T02:51:40Z</dcterms:modified>
</cp:coreProperties>
</file>