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77" r:id="rId2"/>
  </p:sldMasterIdLst>
  <p:notesMasterIdLst>
    <p:notesMasterId r:id="rId23"/>
  </p:notesMasterIdLst>
  <p:handoutMasterIdLst>
    <p:handoutMasterId r:id="rId24"/>
  </p:handoutMasterIdLst>
  <p:sldIdLst>
    <p:sldId id="396" r:id="rId3"/>
    <p:sldId id="397" r:id="rId4"/>
    <p:sldId id="398" r:id="rId5"/>
    <p:sldId id="399" r:id="rId6"/>
    <p:sldId id="400" r:id="rId7"/>
    <p:sldId id="381" r:id="rId8"/>
    <p:sldId id="382" r:id="rId9"/>
    <p:sldId id="383" r:id="rId10"/>
    <p:sldId id="384" r:id="rId11"/>
    <p:sldId id="385" r:id="rId12"/>
    <p:sldId id="386" r:id="rId13"/>
    <p:sldId id="387" r:id="rId14"/>
    <p:sldId id="388" r:id="rId15"/>
    <p:sldId id="389" r:id="rId16"/>
    <p:sldId id="391" r:id="rId17"/>
    <p:sldId id="392" r:id="rId18"/>
    <p:sldId id="393" r:id="rId19"/>
    <p:sldId id="394" r:id="rId20"/>
    <p:sldId id="395" r:id="rId21"/>
    <p:sldId id="310" r:id="rId22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004000"/>
    <a:srgbClr val="EFF755"/>
    <a:srgbClr val="CC6600"/>
    <a:srgbClr val="6666FF"/>
    <a:srgbClr val="008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4" d="100"/>
          <a:sy n="64" d="100"/>
        </p:scale>
        <p:origin x="-840" y="-102"/>
      </p:cViewPr>
      <p:guideLst>
        <p:guide orient="horz" pos="3983"/>
        <p:guide pos="14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DBD59-569B-4ADA-B87A-7FB513C2CF84}" type="slidenum">
              <a:rPr lang="en-US"/>
              <a:pPr/>
              <a:t>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4554538"/>
            <a:ext cx="6550025" cy="43148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07,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rii.ricoh.com/~stork/DHSch3part2.ppt" TargetMode="External"/><Relationship Id="rId7" Type="http://schemas.openxmlformats.org/officeDocument/2006/relationships/hyperlink" Target="http://www.isip.msstate.edu/publications/seminars/msstate_misc/2002/euro_coin/presentation_v0.pdf" TargetMode="External"/><Relationship Id="rId2" Type="http://schemas.openxmlformats.org/officeDocument/2006/relationships/hyperlink" Target="http://www.ece.msstate.edu/research/isip/publications/courses/ece_8443/lectures/current/lecture_07.ppt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turing.une.edu.au/~stat354/notes/node55.html" TargetMode="External"/><Relationship Id="rId4" Type="http://schemas.openxmlformats.org/officeDocument/2006/relationships/hyperlink" Target="http://cnx.rice.edu/content/m11481/latest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8.bin"/><Relationship Id="rId5" Type="http://schemas.openxmlformats.org/officeDocument/2006/relationships/oleObject" Target="../embeddings/oleObject27.bin"/><Relationship Id="rId4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44.png"/><Relationship Id="rId4" Type="http://schemas.openxmlformats.org/officeDocument/2006/relationships/oleObject" Target="../embeddings/oleObject4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79425" y="6018213"/>
            <a:ext cx="8243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marL="230188" indent="-230188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rgbClr val="000080"/>
                </a:solidFill>
              </a:rPr>
              <a:t>•</a:t>
            </a:r>
            <a:r>
              <a:rPr lang="en-US" sz="1800" b="1" dirty="0">
                <a:solidFill>
                  <a:schemeClr val="accent1"/>
                </a:solidFill>
              </a:rPr>
              <a:t>	URL</a:t>
            </a:r>
            <a:r>
              <a:rPr lang="en-US" sz="1800" b="1">
                <a:solidFill>
                  <a:schemeClr val="accent1"/>
                </a:solidFill>
              </a:rPr>
              <a:t>: </a:t>
            </a:r>
            <a:r>
              <a:rPr lang="en-US" sz="1800" b="1" smtClean="0">
                <a:solidFill>
                  <a:schemeClr val="accent2"/>
                </a:solidFill>
                <a:hlinkClick r:id="rId2"/>
              </a:rPr>
              <a:t>.../publications/courses/ece_8443/lectures/current/lecture_07.ppt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07: </a:t>
            </a:r>
            <a:r>
              <a:rPr lang="en-US" b="1" dirty="0" smtClean="0">
                <a:solidFill>
                  <a:schemeClr val="accent2"/>
                </a:solidFill>
              </a:rPr>
              <a:t>MAXIMUM LIKELIHOOD AND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BAYESIAN ESTIMATION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687904"/>
            <a:ext cx="4721225" cy="379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68275" marR="0" lvl="0" indent="-168275" algn="l" defTabSz="914400" rtl="0" eaLnBrk="0" fontAlgn="base" latinLnBrk="0" hangingPunct="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Class-Conditional Density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The Multivariate Case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Theory</a:t>
            </a:r>
            <a:b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Sufficient</a:t>
            </a: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Statistics</a:t>
            </a:r>
            <a:b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Kernel Density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8275" marR="0" lvl="0" indent="-168275" algn="l" defTabSz="914400" rtl="0" eaLnBrk="0" fontAlgn="base" latinLnBrk="0" hangingPunct="0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br>
              <a:rPr lang="en-US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D.H.S.: Chapter 3 </a:t>
            </a:r>
            <a:r>
              <a:rPr lang="en-US" sz="1800" b="1" dirty="0" smtClean="0">
                <a:solidFill>
                  <a:schemeClr val="accent2"/>
                </a:solidFill>
                <a:hlinkClick r:id="rId3"/>
              </a:rPr>
              <a:t>(Part 2)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Rice: Sufficient </a:t>
            </a:r>
            <a:r>
              <a:rPr lang="en-US" sz="1800" b="1" dirty="0" smtClean="0">
                <a:solidFill>
                  <a:schemeClr val="accent2"/>
                </a:solidFill>
                <a:hlinkClick r:id="rId4"/>
              </a:rPr>
              <a:t>Statistics</a:t>
            </a:r>
            <a:r>
              <a:rPr lang="en-US" sz="1800" b="1" smtClean="0">
                <a:solidFill>
                  <a:schemeClr val="accent2"/>
                </a:solidFill>
              </a:rPr>
              <a:t/>
            </a:r>
            <a:br>
              <a:rPr lang="en-US" sz="1800" b="1" smtClean="0">
                <a:solidFill>
                  <a:schemeClr val="accent2"/>
                </a:solidFill>
              </a:rPr>
            </a:br>
            <a:r>
              <a:rPr lang="en-US" sz="1800" b="1" smtClean="0">
                <a:solidFill>
                  <a:schemeClr val="accent2"/>
                </a:solidFill>
                <a:hlinkClick r:id="rId5"/>
              </a:rPr>
              <a:t>B.M.: Sufficient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Statistics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14451" y="3731342"/>
            <a:ext cx="3641315" cy="1958686"/>
          </a:xfrm>
          <a:prstGeom prst="rect">
            <a:avLst/>
          </a:prstGeom>
          <a:ln w="38100">
            <a:solidFill>
              <a:srgbClr val="000080"/>
            </a:solidFill>
          </a:ln>
        </p:spPr>
      </p:pic>
      <p:pic>
        <p:nvPicPr>
          <p:cNvPr id="8" name="Picture 5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 l="25247" t="53416" r="24918" b="9682"/>
          <a:stretch>
            <a:fillRect/>
          </a:stretch>
        </p:blipFill>
        <p:spPr bwMode="auto">
          <a:xfrm>
            <a:off x="5840468" y="1873044"/>
            <a:ext cx="2851903" cy="2035278"/>
          </a:xfrm>
          <a:prstGeom prst="rect">
            <a:avLst/>
          </a:prstGeom>
          <a:noFill/>
          <a:ln w="38100">
            <a:solidFill>
              <a:srgbClr val="00008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Formal Solution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32206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The posterior is given by: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Using Bayes formula, we can write p(D|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 ) as: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and by the independence assumption: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altLang="en-US" sz="1800" b="1" kern="0" dirty="0" smtClean="0">
              <a:solidFill>
                <a:schemeClr val="bg1"/>
              </a:solidFill>
              <a:latin typeface="+mn-lt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constitutes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the formal solution to the problem because we have an expression for the probability of the data given the parameters.</a:t>
            </a:r>
          </a:p>
          <a:p>
            <a:pPr marL="176213" marR="0" lvl="0" indent="-176213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176213" lvl="0" indent="-176213" eaLnBrk="0" hangingPunct="0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5412" name="Object 4"/>
          <p:cNvGraphicFramePr>
            <a:graphicFrameLocks noChangeAspect="1"/>
          </p:cNvGraphicFramePr>
          <p:nvPr/>
        </p:nvGraphicFramePr>
        <p:xfrm>
          <a:off x="454025" y="1130045"/>
          <a:ext cx="3125787" cy="292100"/>
        </p:xfrm>
        <a:graphic>
          <a:graphicData uri="http://schemas.openxmlformats.org/presentationml/2006/ole">
            <p:oleObj spid="_x0000_s145412" name="Equation" r:id="rId3" imgW="2806560" imgH="291960" progId="Equation.3">
              <p:embed/>
            </p:oleObj>
          </a:graphicData>
        </a:graphic>
      </p:graphicFrame>
      <p:graphicFrame>
        <p:nvGraphicFramePr>
          <p:cNvPr id="145413" name="Object 5"/>
          <p:cNvGraphicFramePr>
            <a:graphicFrameLocks noChangeAspect="1"/>
          </p:cNvGraphicFramePr>
          <p:nvPr/>
        </p:nvGraphicFramePr>
        <p:xfrm>
          <a:off x="454025" y="2186498"/>
          <a:ext cx="2786062" cy="609600"/>
        </p:xfrm>
        <a:graphic>
          <a:graphicData uri="http://schemas.openxmlformats.org/presentationml/2006/ole">
            <p:oleObj spid="_x0000_s145413" name="Equation" r:id="rId4" imgW="2501640" imgH="609480" progId="Equation.3">
              <p:embed/>
            </p:oleObj>
          </a:graphicData>
        </a:graphic>
      </p:graphicFrame>
      <p:graphicFrame>
        <p:nvGraphicFramePr>
          <p:cNvPr id="145414" name="Object 6"/>
          <p:cNvGraphicFramePr>
            <a:graphicFrameLocks noChangeAspect="1"/>
          </p:cNvGraphicFramePr>
          <p:nvPr/>
        </p:nvGraphicFramePr>
        <p:xfrm>
          <a:off x="454025" y="3658931"/>
          <a:ext cx="2235200" cy="622300"/>
        </p:xfrm>
        <a:graphic>
          <a:graphicData uri="http://schemas.openxmlformats.org/presentationml/2006/ole">
            <p:oleObj spid="_x0000_s145414" name="Equation" r:id="rId5" imgW="2006280" imgH="622080" progId="Equation.3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960587" y="5928033"/>
          <a:ext cx="520700" cy="292100"/>
        </p:xfrm>
        <a:graphic>
          <a:graphicData uri="http://schemas.openxmlformats.org/presentationml/2006/ole">
            <p:oleObj spid="_x0000_s145415" name="Equation" r:id="rId6" imgW="520560" imgH="2919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Comparison to Maximum Likelihood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This also illuminates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the relation to the maximum likelihood estimate: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baseline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Suppose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reaches a sharp peak at           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</a:t>
            </a:r>
            <a:r>
              <a:rPr kumimoji="0" lang="en-US" altLang="en-US" sz="180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(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will also peak at the same place 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is well-behaved.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 will be approximately             , which is the ML result.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If the peak of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very sharp, then the influence of prior information on the uncertainty of the true value of  can be ignored.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However, the Bayes solution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  <a:sym typeface="Symbol" pitchFamily="18" charset="2"/>
              </a:rPr>
              <a:t> tells us how to use all of the available information to compute the desired density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err="1" smtClean="0">
                <a:solidFill>
                  <a:schemeClr val="bg1"/>
                </a:solidFill>
                <a:sym typeface="Symbol" pitchFamily="18" charset="2"/>
              </a:rPr>
              <a:t>x</a:t>
            </a:r>
            <a:r>
              <a:rPr lang="en-US" altLang="en-US" sz="1800" kern="0" dirty="0" err="1" smtClean="0">
                <a:solidFill>
                  <a:schemeClr val="bg1"/>
                </a:solidFill>
                <a:sym typeface="Symbol" pitchFamily="18" charset="2"/>
              </a:rPr>
              <a:t>|D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  <a:sym typeface="Symbol" pitchFamily="18" charset="2"/>
            </a:endParaRPr>
          </a:p>
          <a:p>
            <a:pPr marL="1143000" marR="0" lvl="2" indent="-228600" algn="l" defTabSz="914400" rtl="0" eaLnBrk="0" fontAlgn="base" latinLnBrk="0" hangingPunct="0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  <p:graphicFrame>
        <p:nvGraphicFramePr>
          <p:cNvPr id="146435" name="Object 3"/>
          <p:cNvGraphicFramePr>
            <a:graphicFrameLocks noChangeAspect="1"/>
          </p:cNvGraphicFramePr>
          <p:nvPr/>
        </p:nvGraphicFramePr>
        <p:xfrm>
          <a:off x="5108745" y="1163535"/>
          <a:ext cx="520700" cy="292100"/>
        </p:xfrm>
        <a:graphic>
          <a:graphicData uri="http://schemas.openxmlformats.org/presentationml/2006/ole">
            <p:oleObj spid="_x0000_s146435" name="Equation" r:id="rId3" imgW="520560" imgH="29196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588585" y="2223111"/>
          <a:ext cx="698500" cy="317500"/>
        </p:xfrm>
        <a:graphic>
          <a:graphicData uri="http://schemas.openxmlformats.org/presentationml/2006/ole">
            <p:oleObj spid="_x0000_s146436" name="Equation" r:id="rId4" imgW="698400" imgH="31716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Recursive Bayes Incremental Learning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6027174"/>
          </a:xfrm>
          <a:prstGeom prst="rect">
            <a:avLst/>
          </a:prstGeom>
        </p:spPr>
        <p:txBody>
          <a:bodyPr/>
          <a:lstStyle/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To indicate explicitly the dependence on the number of samples, let: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We can then write our expression for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p(D|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 )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kern="0" dirty="0" smtClean="0">
              <a:solidFill>
                <a:schemeClr val="bg1"/>
              </a:solidFill>
              <a:sym typeface="Symbol" pitchFamily="18" charset="2"/>
            </a:endParaRPr>
          </a:p>
          <a:p>
            <a:pPr marL="176213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	where                          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 can write the posterior density using a recursive relation:</a:t>
            </a:r>
          </a:p>
          <a:p>
            <a:pPr marL="176213" marR="0" lvl="0" indent="-176213" algn="l" defTabSz="914400" rtl="0" eaLnBrk="0" fontAlgn="base" latinLnBrk="0" hangingPunct="0">
              <a:spcBef>
                <a:spcPts val="1140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noProof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w</a:t>
            </a: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here                           .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This is called the Recursive Bayes Incremental Learning because we have a method for incrementally updating our estimates.</a:t>
            </a:r>
            <a:endParaRPr kumimoji="0" lang="en-US" alt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  <p:graphicFrame>
        <p:nvGraphicFramePr>
          <p:cNvPr id="147460" name="Object 4"/>
          <p:cNvGraphicFramePr>
            <a:graphicFrameLocks noChangeAspect="1"/>
          </p:cNvGraphicFramePr>
          <p:nvPr/>
        </p:nvGraphicFramePr>
        <p:xfrm>
          <a:off x="454025" y="3678018"/>
          <a:ext cx="3719512" cy="1460500"/>
        </p:xfrm>
        <a:graphic>
          <a:graphicData uri="http://schemas.openxmlformats.org/presentationml/2006/ole">
            <p:oleObj spid="_x0000_s147460" name="Equation" r:id="rId3" imgW="3340080" imgH="146016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00393" y="5227335"/>
          <a:ext cx="1574800" cy="342900"/>
        </p:xfrm>
        <a:graphic>
          <a:graphicData uri="http://schemas.openxmlformats.org/presentationml/2006/ole">
            <p:oleObj spid="_x0000_s147461" name="Equation" r:id="rId4" imgW="1574640" imgH="342720" progId="Equation.3">
              <p:embed/>
            </p:oleObj>
          </a:graphicData>
        </a:graphic>
      </p:graphicFrame>
      <p:graphicFrame>
        <p:nvGraphicFramePr>
          <p:cNvPr id="147462" name="Object 6"/>
          <p:cNvGraphicFramePr>
            <a:graphicFrameLocks noChangeAspect="1"/>
          </p:cNvGraphicFramePr>
          <p:nvPr/>
        </p:nvGraphicFramePr>
        <p:xfrm>
          <a:off x="454025" y="1132552"/>
          <a:ext cx="1828800" cy="355600"/>
        </p:xfrm>
        <a:graphic>
          <a:graphicData uri="http://schemas.openxmlformats.org/presentationml/2006/ole">
            <p:oleObj spid="_x0000_s147462" name="Equation" r:id="rId5" imgW="1828800" imgH="355320" progId="Equation.3">
              <p:embed/>
            </p:oleObj>
          </a:graphicData>
        </a:graphic>
      </p:graphicFrame>
      <p:graphicFrame>
        <p:nvGraphicFramePr>
          <p:cNvPr id="147463" name="Object 7"/>
          <p:cNvGraphicFramePr>
            <a:graphicFrameLocks noChangeAspect="1"/>
          </p:cNvGraphicFramePr>
          <p:nvPr/>
        </p:nvGraphicFramePr>
        <p:xfrm>
          <a:off x="454025" y="2195000"/>
          <a:ext cx="2984500" cy="355600"/>
        </p:xfrm>
        <a:graphic>
          <a:graphicData uri="http://schemas.openxmlformats.org/presentationml/2006/ole">
            <p:oleObj spid="_x0000_s147463" name="Equation" r:id="rId6" imgW="2984400" imgH="355320" progId="Equation.3">
              <p:embed/>
            </p:oleObj>
          </a:graphicData>
        </a:graphic>
      </p:graphicFrame>
      <p:graphicFrame>
        <p:nvGraphicFramePr>
          <p:cNvPr id="147464" name="Object 8"/>
          <p:cNvGraphicFramePr>
            <a:graphicFrameLocks noChangeAspect="1"/>
          </p:cNvGraphicFramePr>
          <p:nvPr/>
        </p:nvGraphicFramePr>
        <p:xfrm>
          <a:off x="1091182" y="2728452"/>
          <a:ext cx="1562100" cy="342900"/>
        </p:xfrm>
        <a:graphic>
          <a:graphicData uri="http://schemas.openxmlformats.org/presentationml/2006/ole">
            <p:oleObj spid="_x0000_s147464" name="Equation" r:id="rId7" imgW="1562040" imgH="34272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When do ML and Bayesian Estimation Differ?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600"/>
            <a:ext cx="8686799" cy="5791200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For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infinite amounts of data, the solutions converge. However, limited data is always a problem.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If prior information is reliable, a Bayesian estimate can be superior.</a:t>
            </a:r>
          </a:p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Bayesian estimates for uniform priors are similar to an ML solution.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If 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p(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</a:t>
            </a:r>
            <a:r>
              <a:rPr lang="en-US" altLang="en-US" sz="1800" kern="0" dirty="0" smtClean="0">
                <a:solidFill>
                  <a:schemeClr val="bg1"/>
                </a:solidFill>
                <a:sym typeface="Symbol" pitchFamily="18" charset="2"/>
              </a:rPr>
              <a:t>| D) </a:t>
            </a:r>
            <a:r>
              <a:rPr lang="en-US" altLang="en-US" sz="1800" b="1" kern="0" dirty="0" smtClean="0">
                <a:solidFill>
                  <a:schemeClr val="bg1"/>
                </a:solidFill>
                <a:sym typeface="Symbol" pitchFamily="18" charset="2"/>
              </a:rPr>
              <a:t>is broad or asymmetric around the true value, the approaches are likely to produce different solutions.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When designing a classifier using these techniques,  there are three sources of error: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Bayes Error: the error due to overlapping distributions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Model Error: the error due to an incorrect model or incorrect assumption about the parametric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form.</a:t>
            </a:r>
          </a:p>
          <a:p>
            <a:pPr marL="339725" lvl="1" indent="-1635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Estimation Error: the error arising from the fact that the parameters are estimated from a finite amount of data.</a:t>
            </a:r>
            <a:endParaRPr kumimoji="0" lang="en-US" altLang="en-US" sz="1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Noninformative Priors and Invariance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03242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marR="0" lvl="0" indent="-176213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The information about the prior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is based on the designer’s knowledge of the problem domain.</a:t>
            </a:r>
          </a:p>
          <a:p>
            <a:pPr marL="176213" lvl="0" indent="-176213" eaLnBrk="0" hangingPunct="0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We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expect the prior distributions to be “translation and scale invariance” </a:t>
            </a:r>
            <a:r>
              <a:rPr lang="en-US" sz="1800" b="1" dirty="0" smtClean="0">
                <a:solidFill>
                  <a:schemeClr val="bg1"/>
                </a:solidFill>
              </a:rPr>
              <a:t>–</a:t>
            </a:r>
            <a:r>
              <a:rPr lang="en-US" sz="1800" dirty="0" smtClean="0">
                <a:solidFill>
                  <a:schemeClr val="bg1"/>
                </a:solidFill>
              </a:rPr>
              <a:t> 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hey should not depend on the actual value of the parameter.</a:t>
            </a:r>
          </a:p>
          <a:p>
            <a:pPr marL="176213" marR="0" lvl="0" indent="-176213" algn="l" defTabSz="914400" rtl="0" eaLnBrk="0" fontAlgn="base" latinLnBrk="0" hangingPunct="0">
              <a:spcBef>
                <a:spcPts val="0"/>
              </a:spcBef>
              <a:spcAft>
                <a:spcPts val="18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A prior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that satisfies this property is referred to as a </a:t>
            </a:r>
            <a:b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</a:br>
            <a:r>
              <a:rPr lang="en-US" altLang="en-US" sz="1800" b="1" kern="0" dirty="0" smtClean="0">
                <a:solidFill>
                  <a:schemeClr val="bg1"/>
                </a:solidFill>
                <a:latin typeface="+mn-lt"/>
                <a:sym typeface="Symbol" pitchFamily="18" charset="2"/>
              </a:rPr>
              <a:t>“noninformative prior”: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Bayesian approach remains applicable even when little or no prior information is available.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Such situations can be handled by choosing a prior density giving equal weight to all possible values of θ.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Priors that seemingly impart no prior preference, the so-called noninformative priors, also arise when the prior is required to be invariant under certain transformations. </a:t>
            </a:r>
          </a:p>
          <a:p>
            <a:pPr marL="339725" lvl="1" indent="-163513" eaLnBrk="0" hangingPunct="0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Frequently, the desire to treat all possible values of θ equitably leads to priors with infinite mass. Such noninformative priors are called improper priors.</a:t>
            </a:r>
            <a:endParaRPr kumimoji="0" lang="en-US" altLang="en-US" sz="1800" b="1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  <a:sym typeface="Symbol" pitchFamily="18" charset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Example of Noninformative Priors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990" y="609599"/>
            <a:ext cx="8686799" cy="5997677"/>
          </a:xfrm>
          <a:prstGeom prst="rect">
            <a:avLst/>
          </a:prstGeom>
        </p:spPr>
        <p:txBody>
          <a:bodyPr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For example, if we assume the prior distribution of a mean of a continuous random variable is independent of the choice of the origin, the only prior that could satisfy this is a uniform distribution (which isn’t possible).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Consider  a parameter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, and a transformation of this variable:</a:t>
            </a:r>
            <a:br>
              <a:rPr lang="en-US" sz="1800" b="1" dirty="0" smtClean="0">
                <a:solidFill>
                  <a:schemeClr val="bg1"/>
                </a:solidFill>
                <a:sym typeface="Symbol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new variable,                 . Suppose we also scale by a positive constant:</a:t>
            </a:r>
            <a:b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                                   . A noninformative prior on  is the inverse distribution 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p() = 1/ 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, which is also improper. 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</p:txBody>
      </p:sp>
      <p:graphicFrame>
        <p:nvGraphicFramePr>
          <p:cNvPr id="159746" name="Object 2"/>
          <p:cNvGraphicFramePr>
            <a:graphicFrameLocks noChangeAspect="1"/>
          </p:cNvGraphicFramePr>
          <p:nvPr/>
        </p:nvGraphicFramePr>
        <p:xfrm>
          <a:off x="378347" y="3058099"/>
          <a:ext cx="2197100" cy="266700"/>
        </p:xfrm>
        <a:graphic>
          <a:graphicData uri="http://schemas.openxmlformats.org/presentationml/2006/ole">
            <p:oleObj spid="_x0000_s159746" name="Equation" r:id="rId3" imgW="2197080" imgH="26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897666" y="2623328"/>
          <a:ext cx="927100" cy="266700"/>
        </p:xfrm>
        <a:graphic>
          <a:graphicData uri="http://schemas.openxmlformats.org/presentationml/2006/ole">
            <p:oleObj spid="_x0000_s159747" name="Equation" r:id="rId4" imgW="927000" imgH="2664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191627" y="663677"/>
            <a:ext cx="8740775" cy="5287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Direct computation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D)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for large data sets is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challenging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 neural networks)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need a parametric form for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(e.g., Gaussian)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Gaussian case: computation of the sample mean and covariance, which was straightforward, contained all the information relevant to estimating the unknown population mean and covariance.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This property exists for other distributions.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sufficient statistic is a function s of the samples 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that contains all the information relevant to a parameter, .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said to be sufficient for  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p(D|s,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independent of :</a:t>
            </a:r>
          </a:p>
        </p:txBody>
      </p:sp>
      <p:graphicFrame>
        <p:nvGraphicFramePr>
          <p:cNvPr id="148558" name="Object 78"/>
          <p:cNvGraphicFramePr>
            <a:graphicFrameLocks noGrp="1" noChangeAspect="1"/>
          </p:cNvGraphicFramePr>
          <p:nvPr>
            <p:ph sz="half" idx="1"/>
          </p:nvPr>
        </p:nvGraphicFramePr>
        <p:xfrm>
          <a:off x="474663" y="4743450"/>
          <a:ext cx="3695700" cy="596900"/>
        </p:xfrm>
        <a:graphic>
          <a:graphicData uri="http://schemas.openxmlformats.org/presentationml/2006/ole">
            <p:oleObj spid="_x0000_s160770" name="Equation" r:id="rId3" imgW="3695400" imgH="596880" progId="Equation.3">
              <p:embed/>
            </p:oleObj>
          </a:graphicData>
        </a:graphic>
      </p:graphicFrame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Sufficient Statistics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40080"/>
            <a:ext cx="8693150" cy="3650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Theorem: A statistic,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s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sufficient for , if and only if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can be written as:                                   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There are many ways to formulate sufficient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statistics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define a vector of the samples themselves).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Useful only when the function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g()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the sufficient statistic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simple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(e.g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., sample mean calculation).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factoring of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i="1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is not unique:</a:t>
            </a:r>
          </a:p>
        </p:txBody>
      </p:sp>
      <p:graphicFrame>
        <p:nvGraphicFramePr>
          <p:cNvPr id="170002" name="Object 18"/>
          <p:cNvGraphicFramePr>
            <a:graphicFrameLocks noChangeAspect="1"/>
          </p:cNvGraphicFramePr>
          <p:nvPr/>
        </p:nvGraphicFramePr>
        <p:xfrm>
          <a:off x="767175" y="921877"/>
          <a:ext cx="2116137" cy="312738"/>
        </p:xfrm>
        <a:graphic>
          <a:graphicData uri="http://schemas.openxmlformats.org/presentationml/2006/ole">
            <p:oleObj spid="_x0000_s161794" name="Equation" r:id="rId3" imgW="2082600" imgH="266400" progId="Equation.3">
              <p:embed/>
            </p:oleObj>
          </a:graphicData>
        </a:graphic>
      </p:graphicFrame>
      <p:graphicFrame>
        <p:nvGraphicFramePr>
          <p:cNvPr id="170003" name="Object 19"/>
          <p:cNvGraphicFramePr>
            <a:graphicFrameLocks noChangeAspect="1"/>
          </p:cNvGraphicFramePr>
          <p:nvPr/>
        </p:nvGraphicFramePr>
        <p:xfrm>
          <a:off x="439738" y="3589338"/>
          <a:ext cx="4143375" cy="342900"/>
        </p:xfrm>
        <a:graphic>
          <a:graphicData uri="http://schemas.openxmlformats.org/presentationml/2006/ole">
            <p:oleObj spid="_x0000_s161795" name="Equation" r:id="rId4" imgW="4076640" imgH="291960" progId="Equation.3">
              <p:embed/>
            </p:oleObj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195263" y="4117941"/>
            <a:ext cx="8693150" cy="2179619"/>
            <a:chOff x="195263" y="4117941"/>
            <a:chExt cx="8693150" cy="2179619"/>
          </a:xfrm>
        </p:grpSpPr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195263" y="4117941"/>
              <a:ext cx="8693150" cy="2179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Define a kernel density invariant to scaling</a:t>
              </a: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:</a:t>
              </a: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endPara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  <a:p>
              <a:pPr marL="176213" indent="-176213">
                <a:spcAft>
                  <a:spcPts val="1800"/>
                </a:spcAft>
                <a:buFontTx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latin typeface="+mj-lt"/>
                  <a:sym typeface="Symbol" pitchFamily="18" charset="2"/>
                </a:rPr>
                <a:t>Significance: most practical applications of parameter estimation involve simple sufficient statistics and simple kernel densities.</a:t>
              </a:r>
              <a:endPara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endParaRPr>
            </a:p>
          </p:txBody>
        </p:sp>
        <p:graphicFrame>
          <p:nvGraphicFramePr>
            <p:cNvPr id="170006" name="Object 22"/>
            <p:cNvGraphicFramePr>
              <a:graphicFrameLocks noChangeAspect="1"/>
            </p:cNvGraphicFramePr>
            <p:nvPr/>
          </p:nvGraphicFramePr>
          <p:xfrm>
            <a:off x="439738" y="4672474"/>
            <a:ext cx="1884363" cy="717550"/>
          </p:xfrm>
          <a:graphic>
            <a:graphicData uri="http://schemas.openxmlformats.org/presentationml/2006/ole">
              <p:oleObj spid="_x0000_s161796" name="Equation" r:id="rId5" imgW="1854000" imgH="609480" progId="Equation.3">
                <p:embed/>
              </p:oleObj>
            </a:graphicData>
          </a:graphic>
        </p:graphicFrame>
      </p:grp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Factorization Theorem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61" name="Rectangle 5161"/>
          <p:cNvSpPr>
            <a:spLocks noChangeArrowheads="1"/>
          </p:cNvSpPr>
          <p:nvPr/>
        </p:nvSpPr>
        <p:spPr bwMode="auto">
          <a:xfrm>
            <a:off x="201613" y="3716595"/>
            <a:ext cx="8712200" cy="1032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isolates the  dependence in the first term, and hence, the sample mean is a sufficient 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statistic using the Factorization Theorem.</a:t>
            </a:r>
            <a:endParaRPr lang="en-US" sz="1800" b="1" dirty="0">
              <a:solidFill>
                <a:schemeClr val="bg1"/>
              </a:solidFill>
              <a:sym typeface="Symbol" pitchFamily="18" charset="2"/>
            </a:endParaRPr>
          </a:p>
          <a:p>
            <a:pPr marL="228600" indent="-228600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The kernel is:</a:t>
            </a:r>
          </a:p>
        </p:txBody>
      </p:sp>
      <p:graphicFrame>
        <p:nvGraphicFramePr>
          <p:cNvPr id="158763" name="Object 5163"/>
          <p:cNvGraphicFramePr>
            <a:graphicFrameLocks noChangeAspect="1"/>
          </p:cNvGraphicFramePr>
          <p:nvPr/>
        </p:nvGraphicFramePr>
        <p:xfrm>
          <a:off x="4660900" y="4511675"/>
          <a:ext cx="177800" cy="368300"/>
        </p:xfrm>
        <a:graphic>
          <a:graphicData uri="http://schemas.openxmlformats.org/presentationml/2006/ole">
            <p:oleObj spid="_x0000_s162819" name="Equation" r:id="rId3" imgW="177480" imgH="368280" progId="Equation.3">
              <p:embed/>
            </p:oleObj>
          </a:graphicData>
        </a:graphic>
      </p:graphicFrame>
      <p:graphicFrame>
        <p:nvGraphicFramePr>
          <p:cNvPr id="158764" name="Object 5164"/>
          <p:cNvGraphicFramePr>
            <a:graphicFrameLocks noChangeAspect="1"/>
          </p:cNvGraphicFramePr>
          <p:nvPr/>
        </p:nvGraphicFramePr>
        <p:xfrm>
          <a:off x="454025" y="5294825"/>
          <a:ext cx="4376738" cy="555625"/>
        </p:xfrm>
        <a:graphic>
          <a:graphicData uri="http://schemas.openxmlformats.org/presentationml/2006/ole">
            <p:oleObj spid="_x0000_s162820" name="Equation" r:id="rId4" imgW="5587920" imgH="71100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Gaussian Distributions</a:t>
            </a:r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454025" y="690563"/>
          <a:ext cx="5765800" cy="3009900"/>
        </p:xfrm>
        <a:graphic>
          <a:graphicData uri="http://schemas.openxmlformats.org/presentationml/2006/ole">
            <p:oleObj spid="_x0000_s162821" name="Equation" r:id="rId5" imgW="5765760" imgH="3009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185944" y="604389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This can be generalized:</a:t>
            </a:r>
          </a:p>
        </p:txBody>
      </p:sp>
      <p:graphicFrame>
        <p:nvGraphicFramePr>
          <p:cNvPr id="159779" name="Object 35"/>
          <p:cNvGraphicFramePr>
            <a:graphicFrameLocks noChangeAspect="1"/>
          </p:cNvGraphicFramePr>
          <p:nvPr/>
        </p:nvGraphicFramePr>
        <p:xfrm>
          <a:off x="3167216" y="540828"/>
          <a:ext cx="3455988" cy="342900"/>
        </p:xfrm>
        <a:graphic>
          <a:graphicData uri="http://schemas.openxmlformats.org/presentationml/2006/ole">
            <p:oleObj spid="_x0000_s163842" name="Equation" r:id="rId3" imgW="3441600" imgH="342720" progId="Equation.3">
              <p:embed/>
            </p:oleObj>
          </a:graphicData>
        </a:graphic>
      </p:graphicFrame>
      <p:sp>
        <p:nvSpPr>
          <p:cNvPr id="159780" name="Rectangle 36"/>
          <p:cNvSpPr>
            <a:spLocks noChangeArrowheads="1"/>
          </p:cNvSpPr>
          <p:nvPr/>
        </p:nvSpPr>
        <p:spPr bwMode="auto">
          <a:xfrm>
            <a:off x="195008" y="1084335"/>
            <a:ext cx="8664575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and:</a:t>
            </a:r>
          </a:p>
        </p:txBody>
      </p:sp>
      <p:graphicFrame>
        <p:nvGraphicFramePr>
          <p:cNvPr id="159781" name="Object 37"/>
          <p:cNvGraphicFramePr>
            <a:graphicFrameLocks noChangeAspect="1"/>
          </p:cNvGraphicFramePr>
          <p:nvPr/>
        </p:nvGraphicFramePr>
        <p:xfrm>
          <a:off x="972526" y="928082"/>
          <a:ext cx="5661025" cy="622300"/>
        </p:xfrm>
        <a:graphic>
          <a:graphicData uri="http://schemas.openxmlformats.org/presentationml/2006/ole">
            <p:oleObj spid="_x0000_s163843" name="Equation" r:id="rId4" imgW="5638680" imgH="622080" progId="Equation.3">
              <p:embed/>
            </p:oleObj>
          </a:graphicData>
        </a:graphic>
      </p:graphicFrame>
      <p:sp>
        <p:nvSpPr>
          <p:cNvPr id="159783" name="Rectangle 39"/>
          <p:cNvSpPr>
            <a:spLocks noChangeArrowheads="1"/>
          </p:cNvSpPr>
          <p:nvPr/>
        </p:nvSpPr>
        <p:spPr bwMode="auto">
          <a:xfrm>
            <a:off x="195009" y="1539402"/>
            <a:ext cx="8123886" cy="458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Examples:</a:t>
            </a:r>
          </a:p>
        </p:txBody>
      </p:sp>
      <p:pic>
        <p:nvPicPr>
          <p:cNvPr id="159784" name="Picture 40"/>
          <p:cNvPicPr>
            <a:picLocks noChangeAspect="1" noChangeArrowheads="1"/>
          </p:cNvPicPr>
          <p:nvPr/>
        </p:nvPicPr>
        <p:blipFill>
          <a:blip r:embed="rId5"/>
          <a:srcRect l="11852" t="20860" r="4219" b="4666"/>
          <a:stretch>
            <a:fillRect/>
          </a:stretch>
        </p:blipFill>
        <p:spPr bwMode="auto">
          <a:xfrm>
            <a:off x="1209368" y="1899030"/>
            <a:ext cx="7696507" cy="4493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bg1"/>
                </a:solidFill>
              </a:rPr>
              <a:t>The Exponential Family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79" name="Rectangle 83"/>
          <p:cNvSpPr>
            <a:spLocks noChangeArrowheads="1"/>
          </p:cNvSpPr>
          <p:nvPr/>
        </p:nvSpPr>
        <p:spPr bwMode="auto">
          <a:xfrm>
            <a:off x="188452" y="663677"/>
            <a:ext cx="8645525" cy="4734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In Chapter 2, we learned how to design an optimal classifier if we knew the prior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and class-conditional densities,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Bayes: treat the parameters as random variables having some known prior distribution. Observations of samples converts this to a posterior.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learning: sharpen the </a:t>
            </a:r>
            <a:r>
              <a:rPr lang="en-US" sz="1800" b="1" i="1" dirty="0">
                <a:solidFill>
                  <a:schemeClr val="bg1"/>
                </a:solidFill>
                <a:latin typeface="+mj-lt"/>
              </a:rPr>
              <a:t>a posteriori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 density causing it to peak near the true value.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Supervised vs. unsupervised: do we know the class assignments of the training data.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Bayesian estimation and ML estimation produce very similar results in many cases.</a:t>
            </a:r>
          </a:p>
          <a:p>
            <a:pPr marL="176213" indent="-176213"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Reduces statistical inference (prior knowledge or beliefs about the world) to probabilities.</a:t>
            </a: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1588" y="-206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Bayesian Parameter Estimation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82625"/>
            <a:ext cx="8688388" cy="2769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Bayesian estimates of the mean for the multivariate Gaussian case.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General theory for Bayesian estimation.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Comparison to maximum likelihood estimates.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Recursive Bayesian incremental learning.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Noninformative priors.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Sufficient statistics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Kernel density.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51" name="Rectangle 23"/>
          <p:cNvSpPr>
            <a:spLocks noChangeArrowheads="1"/>
          </p:cNvSpPr>
          <p:nvPr/>
        </p:nvSpPr>
        <p:spPr bwMode="auto">
          <a:xfrm>
            <a:off x="185277" y="619433"/>
            <a:ext cx="8724900" cy="2241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Posterior probabilities,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),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are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central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to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Bayesian classification.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Bayes formula allows us to compute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from the priors,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, and the likelihood, 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|</a:t>
            </a:r>
            <a:r>
              <a:rPr lang="en-US" sz="1800" baseline="-25000" dirty="0" err="1" smtClean="0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But what If the priors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and class-conditional densities are unknown?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The answer is that we can compute the posterior, </a:t>
            </a:r>
            <a:r>
              <a:rPr lang="en-US" sz="1800" dirty="0" smtClean="0">
                <a:solidFill>
                  <a:schemeClr val="bg1"/>
                </a:solidFill>
              </a:rPr>
              <a:t>P(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</a:t>
            </a:r>
            <a:r>
              <a:rPr lang="en-US" sz="1800" baseline="-25000" dirty="0" err="1" smtClean="0">
                <a:solidFill>
                  <a:schemeClr val="bg1"/>
                </a:solidFill>
                <a:sym typeface="Symbol" pitchFamily="18" charset="2"/>
              </a:rPr>
              <a:t>i</a:t>
            </a:r>
            <a:r>
              <a:rPr lang="en-US" sz="1800" dirty="0" err="1" smtClean="0">
                <a:solidFill>
                  <a:schemeClr val="bg1"/>
                </a:solidFill>
              </a:rPr>
              <a:t>|</a:t>
            </a:r>
            <a:r>
              <a:rPr 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sz="1800" dirty="0" smtClean="0">
                <a:solidFill>
                  <a:schemeClr val="bg1"/>
                </a:solidFill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</a:rPr>
              <a:t>, using all of the information at our disposal (e.g., training data).</a:t>
            </a:r>
          </a:p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For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a training set, </a:t>
            </a:r>
            <a:r>
              <a:rPr lang="en-US" sz="1800" i="1" dirty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, Bayes formula becomes:</a:t>
            </a:r>
            <a:endParaRPr lang="en-US" sz="1800" b="1" dirty="0">
              <a:solidFill>
                <a:schemeClr val="bg1"/>
              </a:solidFill>
              <a:latin typeface="+mj-lt"/>
              <a:sym typeface="Symbol" pitchFamily="18" charset="2"/>
            </a:endParaRPr>
          </a:p>
        </p:txBody>
      </p:sp>
      <p:graphicFrame>
        <p:nvGraphicFramePr>
          <p:cNvPr id="150574" name="Object 46"/>
          <p:cNvGraphicFramePr>
            <a:graphicFrameLocks noChangeAspect="1"/>
          </p:cNvGraphicFramePr>
          <p:nvPr/>
        </p:nvGraphicFramePr>
        <p:xfrm>
          <a:off x="457200" y="2949272"/>
          <a:ext cx="6362700" cy="1127125"/>
        </p:xfrm>
        <a:graphic>
          <a:graphicData uri="http://schemas.openxmlformats.org/presentationml/2006/ole">
            <p:oleObj spid="_x0000_s168962" name="Equation" r:id="rId3" imgW="5219640" imgH="952200" progId="Equation.3">
              <p:embed/>
            </p:oleObj>
          </a:graphicData>
        </a:graphic>
      </p:graphicFrame>
      <p:sp>
        <p:nvSpPr>
          <p:cNvPr id="150575" name="Rectangle 47"/>
          <p:cNvSpPr>
            <a:spLocks noChangeArrowheads="1"/>
          </p:cNvSpPr>
          <p:nvPr/>
        </p:nvSpPr>
        <p:spPr bwMode="auto">
          <a:xfrm>
            <a:off x="197874" y="4126110"/>
            <a:ext cx="8724900" cy="252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We assume priors are known: 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= P(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</a:t>
            </a:r>
            <a:r>
              <a:rPr lang="en-US" sz="1800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i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</a:rPr>
              <a:t>Also, assume functional 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independence:</a:t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n-US" sz="1800" b="1" baseline="-25000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 have no influence on</a:t>
            </a:r>
          </a:p>
          <a:p>
            <a:pPr marL="176213" indent="-176213">
              <a:lnSpc>
                <a:spcPct val="150000"/>
              </a:lnSpc>
              <a:spcAft>
                <a:spcPts val="2400"/>
              </a:spcAft>
            </a:pP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>	This gives:</a:t>
            </a:r>
            <a:endParaRPr lang="en-US" sz="1800" b="1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50577" name="Object 49"/>
          <p:cNvGraphicFramePr>
            <a:graphicFrameLocks noChangeAspect="1"/>
          </p:cNvGraphicFramePr>
          <p:nvPr/>
        </p:nvGraphicFramePr>
        <p:xfrm>
          <a:off x="1803680" y="5478572"/>
          <a:ext cx="3314700" cy="1128712"/>
        </p:xfrm>
        <a:graphic>
          <a:graphicData uri="http://schemas.openxmlformats.org/presentationml/2006/ole">
            <p:oleObj spid="_x0000_s168963" name="Equation" r:id="rId4" imgW="3314520" imgH="952200" progId="Equation.3">
              <p:embed/>
            </p:oleObj>
          </a:graphicData>
        </a:graphic>
      </p:graphicFrame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Densities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487402" y="3282950"/>
          <a:ext cx="139700" cy="292100"/>
        </p:xfrm>
        <a:graphic>
          <a:graphicData uri="http://schemas.openxmlformats.org/presentationml/2006/ole">
            <p:oleObj spid="_x0000_s168964" name="Equation" r:id="rId5" imgW="139680" imgH="291960" progId="Equation.3">
              <p:embed/>
            </p:oleObj>
          </a:graphicData>
        </a:graphic>
      </p:graphicFrame>
      <p:graphicFrame>
        <p:nvGraphicFramePr>
          <p:cNvPr id="133126" name="Object 46"/>
          <p:cNvGraphicFramePr>
            <a:graphicFrameLocks noChangeAspect="1"/>
          </p:cNvGraphicFramePr>
          <p:nvPr/>
        </p:nvGraphicFramePr>
        <p:xfrm>
          <a:off x="3119490" y="4922792"/>
          <a:ext cx="2324100" cy="406400"/>
        </p:xfrm>
        <a:graphic>
          <a:graphicData uri="http://schemas.openxmlformats.org/presentationml/2006/ole">
            <p:oleObj spid="_x0000_s168965" name="Equation" r:id="rId6" imgW="190476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206375" y="589435"/>
            <a:ext cx="8740775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is an exponential of a quadratic function, which makes it a normal distribution. Because this is true for any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it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reproducing density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is referred to as a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conjugate prior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Write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 ~ N(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,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 smtClean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:</a:t>
            </a:r>
          </a:p>
          <a:p>
            <a:pPr marL="176213" indent="-176213">
              <a:lnSpc>
                <a:spcPct val="150000"/>
              </a:lnSpc>
              <a:spcAft>
                <a:spcPts val="18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equate coefficients:</a:t>
            </a:r>
            <a:endParaRPr lang="en-US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148542" name="Object 62"/>
          <p:cNvGraphicFramePr>
            <a:graphicFrameLocks noChangeAspect="1"/>
          </p:cNvGraphicFramePr>
          <p:nvPr/>
        </p:nvGraphicFramePr>
        <p:xfrm>
          <a:off x="458788" y="3877844"/>
          <a:ext cx="3378200" cy="635000"/>
        </p:xfrm>
        <a:graphic>
          <a:graphicData uri="http://schemas.openxmlformats.org/presentationml/2006/ole">
            <p:oleObj spid="_x0000_s169986" name="Equation" r:id="rId3" imgW="3377880" imgH="634680" progId="Equation.3">
              <p:embed/>
            </p:oleObj>
          </a:graphicData>
        </a:graphic>
      </p:graphicFrame>
      <p:sp>
        <p:nvSpPr>
          <p:cNvPr id="148543" name="Rectangle 63"/>
          <p:cNvSpPr>
            <a:spLocks noChangeArrowheads="1"/>
          </p:cNvSpPr>
          <p:nvPr/>
        </p:nvSpPr>
        <p:spPr bwMode="auto">
          <a:xfrm>
            <a:off x="196850" y="4596673"/>
            <a:ext cx="8740775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Two equations and two unknowns. Solve for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 and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:</a:t>
            </a:r>
          </a:p>
        </p:txBody>
      </p:sp>
      <p:graphicFrame>
        <p:nvGraphicFramePr>
          <p:cNvPr id="148544" name="Object 64"/>
          <p:cNvGraphicFramePr>
            <a:graphicFrameLocks noChangeAspect="1"/>
          </p:cNvGraphicFramePr>
          <p:nvPr/>
        </p:nvGraphicFramePr>
        <p:xfrm>
          <a:off x="458788" y="4995863"/>
          <a:ext cx="3479800" cy="1485900"/>
        </p:xfrm>
        <a:graphic>
          <a:graphicData uri="http://schemas.openxmlformats.org/presentationml/2006/ole">
            <p:oleObj spid="_x0000_s169987" name="Equation" r:id="rId4" imgW="3479760" imgH="1485720" progId="Equation.3">
              <p:embed/>
            </p:oleObj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Univariate Gaussian Case (Review)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112524" y="2608007"/>
          <a:ext cx="3390900" cy="609600"/>
        </p:xfrm>
        <a:graphic>
          <a:graphicData uri="http://schemas.openxmlformats.org/presentationml/2006/ole">
            <p:oleObj spid="_x0000_s169988" name="Equation" r:id="rId5" imgW="3390840" imgH="60948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94" name="Rectangle 10"/>
          <p:cNvSpPr>
            <a:spLocks noChangeArrowheads="1"/>
          </p:cNvSpPr>
          <p:nvPr/>
        </p:nvSpPr>
        <p:spPr bwMode="auto">
          <a:xfrm>
            <a:off x="192088" y="678426"/>
            <a:ext cx="8693150" cy="34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best guess after n samples.</a:t>
            </a:r>
          </a:p>
          <a:p>
            <a:pPr marL="176213" indent="-176213">
              <a:lnSpc>
                <a:spcPts val="18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represents our uncertainty about this guess.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-25000" dirty="0">
                <a:solidFill>
                  <a:schemeClr val="bg1"/>
                </a:solidFill>
                <a:sym typeface="Symbol" pitchFamily="18" charset="2"/>
              </a:rPr>
              <a:t>n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 </a:t>
            </a:r>
            <a:r>
              <a:rPr lang="en-US" sz="1800" b="1" dirty="0">
                <a:solidFill>
                  <a:schemeClr val="bg1"/>
                </a:solidFill>
              </a:rPr>
              <a:t>approaches 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</a:t>
            </a:r>
            <a:r>
              <a:rPr lang="en-US" sz="1800" baseline="30000" dirty="0">
                <a:solidFill>
                  <a:schemeClr val="bg1"/>
                </a:solidFill>
                <a:sym typeface="Symbol" pitchFamily="18" charset="2"/>
              </a:rPr>
              <a:t>2</a:t>
            </a:r>
            <a:r>
              <a:rPr lang="en-US" sz="1800" dirty="0">
                <a:solidFill>
                  <a:schemeClr val="bg1"/>
                </a:solidFill>
              </a:rPr>
              <a:t>/n </a:t>
            </a:r>
            <a:r>
              <a:rPr lang="en-US" sz="1800" b="1" dirty="0">
                <a:solidFill>
                  <a:schemeClr val="bg1"/>
                </a:solidFill>
              </a:rPr>
              <a:t>for large </a:t>
            </a:r>
            <a:r>
              <a:rPr lang="en-US" sz="1800" dirty="0">
                <a:solidFill>
                  <a:schemeClr val="bg1"/>
                </a:solidFill>
              </a:rPr>
              <a:t>n</a:t>
            </a:r>
            <a:r>
              <a:rPr lang="en-US" sz="1800" b="1" dirty="0">
                <a:solidFill>
                  <a:schemeClr val="bg1"/>
                </a:solidFill>
              </a:rPr>
              <a:t> – each additional observation decreases our uncertainty.</a:t>
            </a:r>
          </a:p>
          <a:p>
            <a:pPr marL="176213" indent="-176213">
              <a:lnSpc>
                <a:spcPts val="2400"/>
              </a:lnSpc>
              <a:spcAft>
                <a:spcPts val="18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</a:rPr>
              <a:t>The posterior, </a:t>
            </a:r>
            <a:r>
              <a:rPr lang="en-US" sz="1800" dirty="0">
                <a:solidFill>
                  <a:schemeClr val="bg1"/>
                </a:solidFill>
              </a:rPr>
              <a:t>p(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|</a:t>
            </a:r>
            <a:r>
              <a:rPr lang="en-US" sz="1800" i="1" dirty="0">
                <a:solidFill>
                  <a:schemeClr val="bg1"/>
                </a:solidFill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sym typeface="Symbol" pitchFamily="18" charset="2"/>
              </a:rPr>
              <a:t>)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, becomes more sharply peaked as n grows large. This is known as </a:t>
            </a:r>
            <a:r>
              <a:rPr lang="en-US" sz="1800" b="1" i="1" dirty="0">
                <a:solidFill>
                  <a:schemeClr val="bg1"/>
                </a:solidFill>
                <a:sym typeface="Symbol" pitchFamily="18" charset="2"/>
              </a:rPr>
              <a:t>Bayesian learning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.</a:t>
            </a:r>
            <a:endParaRPr lang="en-US" sz="1800" b="1" dirty="0">
              <a:solidFill>
                <a:schemeClr val="bg1"/>
              </a:solidFill>
            </a:endParaRPr>
          </a:p>
        </p:txBody>
      </p:sp>
      <p:pic>
        <p:nvPicPr>
          <p:cNvPr id="169997" name="Picture 13"/>
          <p:cNvPicPr>
            <a:picLocks noChangeAspect="1" noChangeArrowheads="1"/>
          </p:cNvPicPr>
          <p:nvPr/>
        </p:nvPicPr>
        <p:blipFill>
          <a:blip r:embed="rId2"/>
          <a:srcRect b="17935"/>
          <a:stretch>
            <a:fillRect/>
          </a:stretch>
        </p:blipFill>
        <p:spPr bwMode="auto">
          <a:xfrm>
            <a:off x="1253607" y="3162351"/>
            <a:ext cx="6675848" cy="340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Bayesian Learning (Review)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51" name="Rectangle 5151"/>
          <p:cNvSpPr>
            <a:spLocks noChangeArrowheads="1"/>
          </p:cNvSpPr>
          <p:nvPr/>
        </p:nvSpPr>
        <p:spPr bwMode="auto">
          <a:xfrm>
            <a:off x="177340" y="646173"/>
            <a:ext cx="86931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How do we obtain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b="1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b="1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) (derivation is tedious):</a:t>
            </a:r>
          </a:p>
        </p:txBody>
      </p:sp>
      <p:graphicFrame>
        <p:nvGraphicFramePr>
          <p:cNvPr id="158752" name="Object 5152"/>
          <p:cNvGraphicFramePr>
            <a:graphicFrameLocks noChangeAspect="1"/>
          </p:cNvGraphicFramePr>
          <p:nvPr/>
        </p:nvGraphicFramePr>
        <p:xfrm>
          <a:off x="454025" y="1076887"/>
          <a:ext cx="6019800" cy="1714500"/>
        </p:xfrm>
        <a:graphic>
          <a:graphicData uri="http://schemas.openxmlformats.org/presentationml/2006/ole">
            <p:oleObj spid="_x0000_s140290" name="Equation" r:id="rId3" imgW="6019560" imgH="1714320" progId="Equation.3">
              <p:embed/>
            </p:oleObj>
          </a:graphicData>
        </a:graphic>
      </p:graphicFrame>
      <p:sp>
        <p:nvSpPr>
          <p:cNvPr id="158753" name="Rectangle 5153"/>
          <p:cNvSpPr>
            <a:spLocks noChangeArrowheads="1"/>
          </p:cNvSpPr>
          <p:nvPr/>
        </p:nvSpPr>
        <p:spPr bwMode="auto">
          <a:xfrm>
            <a:off x="220663" y="3012372"/>
            <a:ext cx="12731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	where:</a:t>
            </a:r>
          </a:p>
        </p:txBody>
      </p:sp>
      <p:graphicFrame>
        <p:nvGraphicFramePr>
          <p:cNvPr id="158754" name="Object 5154"/>
          <p:cNvGraphicFramePr>
            <a:graphicFrameLocks noChangeAspect="1"/>
          </p:cNvGraphicFramePr>
          <p:nvPr/>
        </p:nvGraphicFramePr>
        <p:xfrm>
          <a:off x="454025" y="3409554"/>
          <a:ext cx="4978400" cy="800100"/>
        </p:xfrm>
        <a:graphic>
          <a:graphicData uri="http://schemas.openxmlformats.org/presentationml/2006/ole">
            <p:oleObj spid="_x0000_s140292" name="Equation" r:id="rId4" imgW="4978080" imgH="799920" progId="Equation.3">
              <p:embed/>
            </p:oleObj>
          </a:graphicData>
        </a:graphic>
      </p:graphicFrame>
      <p:sp>
        <p:nvSpPr>
          <p:cNvPr id="158755" name="Rectangle 5155"/>
          <p:cNvSpPr>
            <a:spLocks noChangeArrowheads="1"/>
          </p:cNvSpPr>
          <p:nvPr/>
        </p:nvSpPr>
        <p:spPr bwMode="auto">
          <a:xfrm>
            <a:off x="176419" y="4332664"/>
            <a:ext cx="16637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Note that:</a:t>
            </a:r>
          </a:p>
        </p:txBody>
      </p:sp>
      <p:graphicFrame>
        <p:nvGraphicFramePr>
          <p:cNvPr id="158756" name="Object 5156"/>
          <p:cNvGraphicFramePr>
            <a:graphicFrameLocks noChangeAspect="1"/>
          </p:cNvGraphicFramePr>
          <p:nvPr/>
        </p:nvGraphicFramePr>
        <p:xfrm>
          <a:off x="1520776" y="4259838"/>
          <a:ext cx="2476500" cy="355600"/>
        </p:xfrm>
        <a:graphic>
          <a:graphicData uri="http://schemas.openxmlformats.org/presentationml/2006/ole">
            <p:oleObj spid="_x0000_s140291" name="Equation" r:id="rId5" imgW="2476440" imgH="355320" progId="Equation.3">
              <p:embed/>
            </p:oleObj>
          </a:graphicData>
        </a:graphic>
      </p:graphicFrame>
      <p:sp>
        <p:nvSpPr>
          <p:cNvPr id="158759" name="Rectangle 5159"/>
          <p:cNvSpPr>
            <a:spLocks noChangeArrowheads="1"/>
          </p:cNvSpPr>
          <p:nvPr/>
        </p:nvSpPr>
        <p:spPr bwMode="auto">
          <a:xfrm>
            <a:off x="176419" y="4795704"/>
            <a:ext cx="8693150" cy="90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The conditional mean,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</a:t>
            </a:r>
            <a:r>
              <a:rPr lang="en-US" sz="1800" b="1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is treated as the true mean.</a:t>
            </a:r>
          </a:p>
          <a:p>
            <a:pPr marL="228600" indent="-228600">
              <a:spcAft>
                <a:spcPct val="25000"/>
              </a:spcAft>
              <a:buFontTx/>
              <a:buChar char="•"/>
            </a:pPr>
            <a:r>
              <a:rPr lang="en-US" sz="1800" dirty="0">
                <a:solidFill>
                  <a:schemeClr val="bg1"/>
                </a:solidFill>
                <a:latin typeface="+mj-lt"/>
              </a:rPr>
              <a:t>p(</a:t>
            </a:r>
            <a:r>
              <a:rPr lang="en-US" sz="1800" dirty="0" err="1">
                <a:solidFill>
                  <a:schemeClr val="bg1"/>
                </a:solidFill>
                <a:latin typeface="+mj-lt"/>
              </a:rPr>
              <a:t>x</a:t>
            </a:r>
            <a:r>
              <a:rPr lang="en-US" sz="18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|</a:t>
            </a:r>
            <a:r>
              <a:rPr lang="en-US" sz="1800" i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and </a:t>
            </a:r>
            <a:r>
              <a:rPr lang="en-US" sz="1800" dirty="0">
                <a:solidFill>
                  <a:schemeClr val="bg1"/>
                </a:solidFill>
                <a:latin typeface="+mj-lt"/>
                <a:sym typeface="Symbol" pitchFamily="18" charset="2"/>
              </a:rPr>
              <a:t>P(</a:t>
            </a:r>
            <a:r>
              <a:rPr lang="en-US" sz="1800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j</a:t>
            </a:r>
            <a:r>
              <a:rPr lang="en-US" sz="1800" dirty="0">
                <a:solidFill>
                  <a:schemeClr val="bg1"/>
                </a:solidFill>
                <a:latin typeface="+mj-lt"/>
              </a:rPr>
              <a:t>) </a:t>
            </a:r>
            <a:r>
              <a:rPr lang="en-US" sz="1800" b="1" dirty="0">
                <a:solidFill>
                  <a:schemeClr val="bg1"/>
                </a:solidFill>
                <a:latin typeface="+mj-lt"/>
              </a:rPr>
              <a:t>can be used to design the classifier.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Class-Conditional Density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196390" y="1687767"/>
            <a:ext cx="38735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Applying Bayes formula:</a:t>
            </a:r>
          </a:p>
        </p:txBody>
      </p:sp>
      <p:graphicFrame>
        <p:nvGraphicFramePr>
          <p:cNvPr id="176135" name="Object 7"/>
          <p:cNvGraphicFramePr>
            <a:graphicFrameLocks noChangeAspect="1"/>
          </p:cNvGraphicFramePr>
          <p:nvPr/>
        </p:nvGraphicFramePr>
        <p:xfrm>
          <a:off x="454025" y="2111775"/>
          <a:ext cx="6210300" cy="1308100"/>
        </p:xfrm>
        <a:graphic>
          <a:graphicData uri="http://schemas.openxmlformats.org/presentationml/2006/ole">
            <p:oleObj spid="_x0000_s141316" name="Equation" r:id="rId3" imgW="6210000" imgH="1307880" progId="Equation.3">
              <p:embed/>
            </p:oleObj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202279" y="3554044"/>
            <a:ext cx="31686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</a:pP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	which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has the form:</a:t>
            </a:r>
          </a:p>
        </p:txBody>
      </p:sp>
      <p:graphicFrame>
        <p:nvGraphicFramePr>
          <p:cNvPr id="176137" name="Object 9"/>
          <p:cNvGraphicFramePr>
            <a:graphicFrameLocks noChangeAspect="1"/>
          </p:cNvGraphicFramePr>
          <p:nvPr/>
        </p:nvGraphicFramePr>
        <p:xfrm>
          <a:off x="231775" y="3901655"/>
          <a:ext cx="4114800" cy="596900"/>
        </p:xfrm>
        <a:graphic>
          <a:graphicData uri="http://schemas.openxmlformats.org/presentationml/2006/ole">
            <p:oleObj spid="_x0000_s141315" name="Equation" r:id="rId4" imgW="4114800" imgH="596880" progId="Equation.3">
              <p:embed/>
            </p:oleObj>
          </a:graphicData>
        </a:graphic>
      </p:graphicFrame>
      <p:sp>
        <p:nvSpPr>
          <p:cNvPr id="176138" name="Rectangle 10"/>
          <p:cNvSpPr>
            <a:spLocks noChangeArrowheads="1"/>
          </p:cNvSpPr>
          <p:nvPr/>
        </p:nvSpPr>
        <p:spPr bwMode="auto">
          <a:xfrm>
            <a:off x="211756" y="4562487"/>
            <a:ext cx="213995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76213" indent="-176213">
              <a:spcAft>
                <a:spcPct val="25000"/>
              </a:spcAft>
              <a:buFontTx/>
              <a:buChar char="•"/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Once again:</a:t>
            </a:r>
          </a:p>
        </p:txBody>
      </p:sp>
      <p:graphicFrame>
        <p:nvGraphicFramePr>
          <p:cNvPr id="176139" name="Object 11"/>
          <p:cNvGraphicFramePr>
            <a:graphicFrameLocks noChangeAspect="1"/>
          </p:cNvGraphicFramePr>
          <p:nvPr/>
        </p:nvGraphicFramePr>
        <p:xfrm>
          <a:off x="1776567" y="4573679"/>
          <a:ext cx="2120900" cy="292100"/>
        </p:xfrm>
        <a:graphic>
          <a:graphicData uri="http://schemas.openxmlformats.org/presentationml/2006/ole">
            <p:oleObj spid="_x0000_s141314" name="Equation" r:id="rId5" imgW="2120760" imgH="291960" progId="Equation.3">
              <p:embed/>
            </p:oleObj>
          </a:graphicData>
        </a:graphic>
      </p:graphicFrame>
      <p:sp>
        <p:nvSpPr>
          <p:cNvPr id="176140" name="Rectangle 12"/>
          <p:cNvSpPr>
            <a:spLocks noChangeArrowheads="1"/>
          </p:cNvSpPr>
          <p:nvPr/>
        </p:nvSpPr>
        <p:spPr bwMode="auto">
          <a:xfrm>
            <a:off x="197008" y="5024607"/>
            <a:ext cx="790257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228600" indent="-228600">
              <a:spcAft>
                <a:spcPct val="25000"/>
              </a:spcAft>
            </a:pP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	</a:t>
            </a:r>
            <a:r>
              <a:rPr lang="en-US" sz="1800" b="1" dirty="0" smtClean="0">
                <a:solidFill>
                  <a:schemeClr val="bg1"/>
                </a:solidFill>
                <a:sym typeface="Symbol" pitchFamily="18" charset="2"/>
              </a:rPr>
              <a:t>and </a:t>
            </a:r>
            <a:r>
              <a:rPr lang="en-US" sz="1800" b="1" dirty="0">
                <a:solidFill>
                  <a:schemeClr val="bg1"/>
                </a:solidFill>
                <a:sym typeface="Symbol" pitchFamily="18" charset="2"/>
              </a:rPr>
              <a:t>we have a reproducing density.</a:t>
            </a:r>
          </a:p>
        </p:txBody>
      </p:sp>
      <p:sp>
        <p:nvSpPr>
          <p:cNvPr id="18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Multivariate Case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8914" y="770713"/>
            <a:ext cx="8140700" cy="1131889"/>
            <a:chOff x="93" y="662"/>
            <a:chExt cx="5128" cy="713"/>
          </a:xfrm>
        </p:grpSpPr>
        <p:sp>
          <p:nvSpPr>
            <p:cNvPr id="176132" name="Rectangle 4"/>
            <p:cNvSpPr>
              <a:spLocks noChangeArrowheads="1"/>
            </p:cNvSpPr>
            <p:nvPr/>
          </p:nvSpPr>
          <p:spPr bwMode="auto">
            <a:xfrm>
              <a:off x="93" y="666"/>
              <a:ext cx="5128" cy="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Assume:</a:t>
              </a:r>
            </a:p>
            <a:p>
              <a:pPr marL="176213" indent="-176213">
                <a:lnSpc>
                  <a:spcPct val="150000"/>
                </a:lnSpc>
                <a:spcAft>
                  <a:spcPct val="25000"/>
                </a:spcAft>
              </a:pPr>
              <a:r>
                <a:rPr lang="en-US" sz="1800" b="1" dirty="0" smtClean="0">
                  <a:solidFill>
                    <a:schemeClr val="bg1"/>
                  </a:solidFill>
                  <a:sym typeface="Symbol" pitchFamily="18" charset="2"/>
                </a:rPr>
                <a:t>	where                         are assumed to be known.                           </a:t>
              </a:r>
              <a:endParaRPr lang="en-US" sz="1800" b="1" dirty="0">
                <a:solidFill>
                  <a:schemeClr val="bg1"/>
                </a:solidFill>
                <a:sym typeface="Symbol" pitchFamily="18" charset="2"/>
              </a:endParaRPr>
            </a:p>
          </p:txBody>
        </p:sp>
        <p:graphicFrame>
          <p:nvGraphicFramePr>
            <p:cNvPr id="176133" name="Object 5"/>
            <p:cNvGraphicFramePr>
              <a:graphicFrameLocks noChangeAspect="1"/>
            </p:cNvGraphicFramePr>
            <p:nvPr/>
          </p:nvGraphicFramePr>
          <p:xfrm>
            <a:off x="894" y="662"/>
            <a:ext cx="2368" cy="200"/>
          </p:xfrm>
          <a:graphic>
            <a:graphicData uri="http://schemas.openxmlformats.org/presentationml/2006/ole">
              <p:oleObj spid="_x0000_s141317" name="Equation" r:id="rId6" imgW="3759120" imgH="317160" progId="Equation.3">
                <p:embed/>
              </p:oleObj>
            </a:graphicData>
          </a:graphic>
        </p:graphicFrame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104185" y="1193909"/>
          <a:ext cx="1447800" cy="292100"/>
        </p:xfrm>
        <a:graphic>
          <a:graphicData uri="http://schemas.openxmlformats.org/presentationml/2006/ole">
            <p:oleObj spid="_x0000_s141318" name="Equation" r:id="rId7" imgW="144756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185944" y="619137"/>
            <a:ext cx="8664575" cy="1914526"/>
            <a:chOff x="145" y="678"/>
            <a:chExt cx="5458" cy="1206"/>
          </a:xfrm>
        </p:grpSpPr>
        <p:sp>
          <p:nvSpPr>
            <p:cNvPr id="159768" name="Rectangle 24"/>
            <p:cNvSpPr>
              <a:spLocks noChangeArrowheads="1"/>
            </p:cNvSpPr>
            <p:nvPr/>
          </p:nvSpPr>
          <p:spPr bwMode="auto">
            <a:xfrm>
              <a:off x="145" y="678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Equating coefficients between the two Gaussians:</a:t>
              </a:r>
            </a:p>
          </p:txBody>
        </p:sp>
        <p:graphicFrame>
          <p:nvGraphicFramePr>
            <p:cNvPr id="159769" name="Object 25"/>
            <p:cNvGraphicFramePr>
              <a:graphicFrameLocks noChangeAspect="1"/>
            </p:cNvGraphicFramePr>
            <p:nvPr/>
          </p:nvGraphicFramePr>
          <p:xfrm>
            <a:off x="314" y="972"/>
            <a:ext cx="1600" cy="912"/>
          </p:xfrm>
          <a:graphic>
            <a:graphicData uri="http://schemas.openxmlformats.org/presentationml/2006/ole">
              <p:oleObj spid="_x0000_s142340" name="Equation" r:id="rId3" imgW="2539800" imgH="1447560" progId="Equation.3">
                <p:embed/>
              </p:oleObj>
            </a:graphicData>
          </a:graphic>
        </p:graphicFrame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190706" y="2677470"/>
            <a:ext cx="8664575" cy="1552575"/>
            <a:chOff x="148" y="2244"/>
            <a:chExt cx="5458" cy="978"/>
          </a:xfrm>
        </p:grpSpPr>
        <p:sp>
          <p:nvSpPr>
            <p:cNvPr id="159772" name="Rectangle 28"/>
            <p:cNvSpPr>
              <a:spLocks noChangeArrowheads="1"/>
            </p:cNvSpPr>
            <p:nvPr/>
          </p:nvSpPr>
          <p:spPr bwMode="auto">
            <a:xfrm>
              <a:off x="148" y="2244"/>
              <a:ext cx="545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The solution to these equations is:</a:t>
              </a:r>
            </a:p>
          </p:txBody>
        </p:sp>
        <p:graphicFrame>
          <p:nvGraphicFramePr>
            <p:cNvPr id="159773" name="Object 29"/>
            <p:cNvGraphicFramePr>
              <a:graphicFrameLocks noChangeAspect="1"/>
            </p:cNvGraphicFramePr>
            <p:nvPr/>
          </p:nvGraphicFramePr>
          <p:xfrm>
            <a:off x="314" y="2478"/>
            <a:ext cx="2648" cy="744"/>
          </p:xfrm>
          <a:graphic>
            <a:graphicData uri="http://schemas.openxmlformats.org/presentationml/2006/ole">
              <p:oleObj spid="_x0000_s142339" name="Equation" r:id="rId4" imgW="4203360" imgH="1180800" progId="Equation.3">
                <p:embed/>
              </p:oleObj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190706" y="4381742"/>
            <a:ext cx="4818063" cy="446088"/>
            <a:chOff x="148" y="3652"/>
            <a:chExt cx="3035" cy="281"/>
          </a:xfrm>
        </p:grpSpPr>
        <p:sp>
          <p:nvSpPr>
            <p:cNvPr id="159774" name="Rectangle 30"/>
            <p:cNvSpPr>
              <a:spLocks noChangeArrowheads="1"/>
            </p:cNvSpPr>
            <p:nvPr/>
          </p:nvSpPr>
          <p:spPr bwMode="auto">
            <a:xfrm>
              <a:off x="148" y="3660"/>
              <a:ext cx="194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76213" indent="-176213">
                <a:spcAft>
                  <a:spcPct val="25000"/>
                </a:spcAft>
                <a:buFontTx/>
                <a:buChar char="•"/>
              </a:pPr>
              <a:r>
                <a:rPr lang="en-US" sz="1800" b="1" dirty="0">
                  <a:solidFill>
                    <a:schemeClr val="bg1"/>
                  </a:solidFill>
                  <a:sym typeface="Symbol" pitchFamily="18" charset="2"/>
                </a:rPr>
                <a:t>It also follows that:</a:t>
              </a:r>
            </a:p>
          </p:txBody>
        </p:sp>
        <p:graphicFrame>
          <p:nvGraphicFramePr>
            <p:cNvPr id="159775" name="Object 31"/>
            <p:cNvGraphicFramePr>
              <a:graphicFrameLocks noChangeAspect="1"/>
            </p:cNvGraphicFramePr>
            <p:nvPr/>
          </p:nvGraphicFramePr>
          <p:xfrm>
            <a:off x="1615" y="3652"/>
            <a:ext cx="1568" cy="184"/>
          </p:xfrm>
          <a:graphic>
            <a:graphicData uri="http://schemas.openxmlformats.org/presentationml/2006/ole">
              <p:oleObj spid="_x0000_s142338" name="Equation" r:id="rId5" imgW="2489040" imgH="291960" progId="Equation.3">
                <p:embed/>
              </p:oleObj>
            </a:graphicData>
          </a:graphic>
        </p:graphicFrame>
      </p:grp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Estimation Equations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03243" y="609600"/>
            <a:ext cx="8657302" cy="4301613"/>
          </a:xfrm>
        </p:spPr>
        <p:txBody>
          <a:bodyPr/>
          <a:lstStyle/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D)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computation can be applied to any situation in which the unknown density can be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parameterized.</a:t>
            </a:r>
          </a:p>
          <a:p>
            <a:pPr marL="176213" indent="-176213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basic assumptions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are: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</a:rPr>
              <a:t>form of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altLang="en-US" dirty="0">
                <a:solidFill>
                  <a:schemeClr val="bg1"/>
                </a:solidFill>
                <a:latin typeface="+mj-lt"/>
              </a:rPr>
              <a:t>|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)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is assumed known, but the value of  is not known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exactly.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Our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knowledge about  is assumed to be contained in a known prior density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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  <a:p>
            <a:pPr marL="398463" lvl="1" indent="-161925">
              <a:lnSpc>
                <a:spcPts val="2400"/>
              </a:lnSpc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</a:pP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The 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rest of our knowledge  is contained in a set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D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of </a:t>
            </a:r>
            <a:r>
              <a:rPr lang="en-US" altLang="en-US" dirty="0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random variables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1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x</a:t>
            </a:r>
            <a:r>
              <a:rPr lang="en-US" altLang="en-US" baseline="-25000" dirty="0">
                <a:solidFill>
                  <a:schemeClr val="bg1"/>
                </a:solidFill>
                <a:latin typeface="+mj-lt"/>
                <a:sym typeface="Symbol" pitchFamily="18" charset="2"/>
              </a:rPr>
              <a:t>2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, …, </a:t>
            </a:r>
            <a:r>
              <a:rPr lang="en-US" altLang="en-US" b="1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baseline="-25000" dirty="0" err="1">
                <a:solidFill>
                  <a:schemeClr val="bg1"/>
                </a:solidFill>
                <a:latin typeface="+mj-lt"/>
                <a:sym typeface="Symbol" pitchFamily="18" charset="2"/>
              </a:rPr>
              <a:t>n</a:t>
            </a:r>
            <a:r>
              <a:rPr lang="en-US" altLang="en-US" b="1" dirty="0">
                <a:solidFill>
                  <a:schemeClr val="bg1"/>
                </a:solidFill>
                <a:latin typeface="+mj-lt"/>
                <a:sym typeface="Symbol" pitchFamily="18" charset="2"/>
              </a:rPr>
              <a:t> 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drawn independently according to the unknown probability density function 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p(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x</a:t>
            </a:r>
            <a:r>
              <a:rPr lang="en-US" altLang="en-US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)</a:t>
            </a:r>
            <a:r>
              <a:rPr lang="en-US" altLang="en-US" b="1" dirty="0" smtClean="0">
                <a:solidFill>
                  <a:schemeClr val="bg1"/>
                </a:solidFill>
                <a:latin typeface="+mj-lt"/>
                <a:sym typeface="Symbol" pitchFamily="18" charset="2"/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General Theory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7696</TotalTime>
  <Words>1215</Words>
  <Application>Microsoft PowerPoint</Application>
  <PresentationFormat>Letter Paper (8.5x11 in)</PresentationFormat>
  <Paragraphs>138</Paragraphs>
  <Slides>20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475</cp:revision>
  <dcterms:created xsi:type="dcterms:W3CDTF">2002-09-12T17:13:32Z</dcterms:created>
  <dcterms:modified xsi:type="dcterms:W3CDTF">2008-02-26T02:50:45Z</dcterms:modified>
</cp:coreProperties>
</file>