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</p:sldMasterIdLst>
  <p:notesMasterIdLst>
    <p:notesMasterId r:id="rId28"/>
  </p:notesMasterIdLst>
  <p:handoutMasterIdLst>
    <p:handoutMasterId r:id="rId29"/>
  </p:handoutMasterIdLst>
  <p:sldIdLst>
    <p:sldId id="338" r:id="rId5"/>
    <p:sldId id="314" r:id="rId6"/>
    <p:sldId id="315" r:id="rId7"/>
    <p:sldId id="316" r:id="rId8"/>
    <p:sldId id="317" r:id="rId9"/>
    <p:sldId id="318" r:id="rId10"/>
    <p:sldId id="319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3" r:id="rId23"/>
    <p:sldId id="334" r:id="rId24"/>
    <p:sldId id="335" r:id="rId25"/>
    <p:sldId id="336" r:id="rId26"/>
    <p:sldId id="310" r:id="rId2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713" autoAdjust="0"/>
    <p:restoredTop sz="96226" autoAdjust="0"/>
  </p:normalViewPr>
  <p:slideViewPr>
    <p:cSldViewPr snapToGrid="0">
      <p:cViewPr varScale="1">
        <p:scale>
          <a:sx n="65" d="100"/>
          <a:sy n="65" d="100"/>
        </p:scale>
        <p:origin x="-762" y="-96"/>
      </p:cViewPr>
      <p:guideLst>
        <p:guide orient="horz" pos="2180"/>
        <p:guide pos="2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9.xml"/><Relationship Id="rId2" Type="http://schemas.openxmlformats.org/officeDocument/2006/relationships/slide" Target="slides/slide8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755E-F106-4DAC-886C-FC7CDB8F96C1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/>
              <a:pPr/>
              <a:t>7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18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03,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rii.ricoh.com/~stork/DHSch2part3.ppt" TargetMode="External"/><Relationship Id="rId7" Type="http://schemas.openxmlformats.org/officeDocument/2006/relationships/hyperlink" Target="http://www.cs.mcgill.ca/~mcleish/644/case1.html" TargetMode="External"/><Relationship Id="rId2" Type="http://schemas.openxmlformats.org/officeDocument/2006/relationships/hyperlink" Target="http://www.ece.msstate.edu/research/isip/publications/courses/ece_8443/lectures/current/lecture_03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colorado.edu/~mburl/courses/CSCI5622/Fall2003/lecture4.pdf" TargetMode="External"/><Relationship Id="rId5" Type="http://schemas.openxmlformats.org/officeDocument/2006/relationships/hyperlink" Target="http://meru.cecs.missouri.edu/courses/cecs476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amazon.com/exec/obidos/ASIN/0122698517/p11-20/ref=nosim/103-0027154-0169445" TargetMode="External"/><Relationship Id="rId9" Type="http://schemas.openxmlformats.org/officeDocument/2006/relationships/hyperlink" Target="http://www.engr.sjsu.edu/~knapp/HCIRODPR/PR_simp/bndrys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hyperlink" Target="http://www.ece.msstate.edu/research/isip/projects/speech/software/demonstrations/applets/util/pattern_recognition/current/index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ngr.sjsu.edu/~knapp/HCIRODPR/PR_simp/bndrys.ht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9425" y="6018213"/>
            <a:ext cx="8243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</a:t>
            </a:r>
            <a:r>
              <a:rPr lang="en-US" sz="1800" b="1">
                <a:solidFill>
                  <a:schemeClr val="accent1"/>
                </a:solidFill>
              </a:rPr>
              <a:t>: </a:t>
            </a:r>
            <a:r>
              <a:rPr lang="en-US" sz="1800" b="1" smtClean="0">
                <a:solidFill>
                  <a:schemeClr val="accent2"/>
                </a:solidFill>
                <a:hlinkClick r:id="rId2"/>
              </a:rPr>
              <a:t>.../publications/courses/ece_8443/lectures/current/lecture_03.ppt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03: </a:t>
            </a:r>
            <a:r>
              <a:rPr lang="en-US" b="1" dirty="0" smtClean="0">
                <a:solidFill>
                  <a:srgbClr val="004000"/>
                </a:solidFill>
              </a:rPr>
              <a:t>GAUSSIAN CLASSIFIERS</a:t>
            </a:r>
            <a:endParaRPr lang="en-US" b="1" dirty="0">
              <a:solidFill>
                <a:srgbClr val="004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401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0"/>
              </a:spcAf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Normal Distributions</a:t>
            </a:r>
            <a:br>
              <a:rPr lang="en-US" sz="1800" b="1" kern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Whitening Transformations</a:t>
            </a:r>
            <a:br>
              <a:rPr lang="en-US" sz="1800" b="1" kern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Linear Discriminants</a:t>
            </a:r>
          </a:p>
          <a:p>
            <a:pPr marL="176213" indent="-176213" eaLnBrk="0" hangingPunct="0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1"/>
                </a:solidFill>
                <a:latin typeface="+mn-lt"/>
              </a:rPr>
              <a:t>Resources</a:t>
            </a: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:</a:t>
            </a:r>
            <a:r>
              <a:rPr lang="en-US" sz="1800" b="1" kern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kern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smtClean="0">
                <a:solidFill>
                  <a:schemeClr val="accent1"/>
                </a:solidFill>
                <a:latin typeface="+mn-lt"/>
                <a:hlinkClick r:id="rId3"/>
              </a:rPr>
              <a:t>D.H.S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3"/>
              </a:rPr>
              <a:t>: Chapter 2 (Part 3)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4"/>
              </a:rPr>
              <a:t>K.F.: Intro to PR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5"/>
              </a:rPr>
              <a:t>X. Z.: PR Course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6"/>
              </a:rPr>
              <a:t>M.B. : Gaussian Discriminants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7"/>
              </a:rPr>
              <a:t>E.M. : Linear Discriminants</a:t>
            </a:r>
            <a:endParaRPr lang="en-US" sz="1800" b="1" dirty="0" smtClean="0">
              <a:solidFill>
                <a:schemeClr val="accent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lang="en-US" sz="1800" b="1" dirty="0" smtClean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4922" y="1356360"/>
            <a:ext cx="3657600" cy="4303552"/>
            <a:chOff x="5379721" y="1676400"/>
            <a:chExt cx="2575560" cy="4303552"/>
          </a:xfrm>
        </p:grpSpPr>
        <p:pic>
          <p:nvPicPr>
            <p:cNvPr id="9" name="Picture 38"/>
            <p:cNvPicPr>
              <a:picLocks noChangeAspect="1" noChangeArrowheads="1"/>
            </p:cNvPicPr>
            <p:nvPr/>
          </p:nvPicPr>
          <p:blipFill>
            <a:blip r:embed="rId8"/>
            <a:srcRect l="20232" t="18230" r="22998" b="26237"/>
            <a:stretch>
              <a:fillRect/>
            </a:stretch>
          </p:blipFill>
          <p:spPr bwMode="auto">
            <a:xfrm>
              <a:off x="5379720" y="3215639"/>
              <a:ext cx="2575560" cy="276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5" descr="http://www.engr.sjsu.edu/~knapp/HCIRODPR/PR_Figs/regions1.gif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421948" y="1676400"/>
              <a:ext cx="2527020" cy="15709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01613" y="620070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multivariate distribution is defined as:</a:t>
            </a:r>
          </a:p>
        </p:txBody>
      </p:sp>
      <p:graphicFrame>
        <p:nvGraphicFramePr>
          <p:cNvPr id="144403" name="Object 19"/>
          <p:cNvGraphicFramePr>
            <a:graphicFrameLocks noChangeAspect="1"/>
          </p:cNvGraphicFramePr>
          <p:nvPr/>
        </p:nvGraphicFramePr>
        <p:xfrm>
          <a:off x="441325" y="1051212"/>
          <a:ext cx="4533900" cy="673908"/>
        </p:xfrm>
        <a:graphic>
          <a:graphicData uri="http://schemas.openxmlformats.org/presentationml/2006/ole">
            <p:oleObj spid="_x0000_s52226" name="Equation" r:id="rId3" imgW="4533840" imgH="672840" progId="Equation.3">
              <p:embed/>
            </p:oleObj>
          </a:graphicData>
        </a:graphic>
      </p:graphicFrame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</a:rPr>
              <a:t>	where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 represents the mean (vector) and  represents the covariance (matrix).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Note the exponent term is really a dot product or 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</a:b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weighted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Euclidean distance.</a:t>
            </a: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4"/>
          <a:srcRect l="57341" t="56165" r="9221" b="24446"/>
          <a:stretch>
            <a:fillRect/>
          </a:stretch>
        </p:blipFill>
        <p:spPr bwMode="auto">
          <a:xfrm>
            <a:off x="4748213" y="3509876"/>
            <a:ext cx="40005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28600" y="3595601"/>
            <a:ext cx="4338638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The covariance is always  symmetric and positive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semidefinite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How does the shape vary as a function of the covariance?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Multivariate Normal Distributions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 l="10728" t="24554" r="43750" b="15775"/>
          <a:stretch>
            <a:fillRect/>
          </a:stretch>
        </p:blipFill>
        <p:spPr bwMode="auto">
          <a:xfrm>
            <a:off x="5240338" y="3184980"/>
            <a:ext cx="30511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/>
          <a:srcRect l="35606" t="35933" r="20462" b="35722"/>
          <a:stretch>
            <a:fillRect/>
          </a:stretch>
        </p:blipFill>
        <p:spPr bwMode="auto">
          <a:xfrm>
            <a:off x="4891088" y="567192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1613" y="703386"/>
            <a:ext cx="4365625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support region is the obtained by the intersection of a Gaussian distribution with a plane.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horizontal plane, this generates an ellipse whose points are of equal probability density.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Support Regions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76" name="Picture 20"/>
          <p:cNvPicPr>
            <a:picLocks noChangeAspect="1" noChangeArrowheads="1"/>
          </p:cNvPicPr>
          <p:nvPr/>
        </p:nvPicPr>
        <p:blipFill>
          <a:blip r:embed="rId2"/>
          <a:srcRect l="20000" t="19072" r="4047" b="29504"/>
          <a:stretch>
            <a:fillRect/>
          </a:stretch>
        </p:blipFill>
        <p:spPr bwMode="auto">
          <a:xfrm>
            <a:off x="91060" y="544477"/>
            <a:ext cx="76581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Derivation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8511" name="Picture 31"/>
          <p:cNvPicPr>
            <a:picLocks noChangeAspect="1" noChangeArrowheads="1"/>
          </p:cNvPicPr>
          <p:nvPr/>
        </p:nvPicPr>
        <p:blipFill>
          <a:blip r:embed="rId2"/>
          <a:srcRect l="20116" t="20302" r="5548" b="32509"/>
          <a:stretch>
            <a:fillRect/>
          </a:stretch>
        </p:blipFill>
        <p:spPr bwMode="auto">
          <a:xfrm>
            <a:off x="552450" y="586681"/>
            <a:ext cx="802957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Identity Covariance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/>
          <a:srcRect l="18034" t="19705" r="5202" b="34984"/>
          <a:stretch>
            <a:fillRect/>
          </a:stretch>
        </p:blipFill>
        <p:spPr bwMode="auto">
          <a:xfrm>
            <a:off x="233363" y="600749"/>
            <a:ext cx="866775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Unequal Variances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/>
          <a:srcRect l="17804" t="23183" r="5202" b="31401"/>
          <a:stretch>
            <a:fillRect/>
          </a:stretch>
        </p:blipFill>
        <p:spPr bwMode="auto">
          <a:xfrm>
            <a:off x="252413" y="586681"/>
            <a:ext cx="86391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Nonzero Off-Diagonal Elements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/>
          <a:srcRect l="18034" t="19284" r="5087" b="34457"/>
          <a:stretch>
            <a:fillRect/>
          </a:stretch>
        </p:blipFill>
        <p:spPr bwMode="auto">
          <a:xfrm>
            <a:off x="319088" y="530409"/>
            <a:ext cx="8486775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Unconstrained or “Full” Covariance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31775" y="593251"/>
            <a:ext cx="8645525" cy="499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Why is it convenient to convert an arbitrary distribution into a spherical one? (Hint: Euclidean distance)</a:t>
            </a:r>
          </a:p>
          <a:p>
            <a:pPr marL="176213" indent="-176213">
              <a:spcAft>
                <a:spcPts val="12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transformation: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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</a:t>
            </a:r>
            <a:endParaRPr lang="en-US" sz="1800" b="1" baseline="30000" dirty="0">
              <a:solidFill>
                <a:schemeClr val="bg1"/>
              </a:solidFill>
              <a:latin typeface="+mj-lt"/>
            </a:endParaRPr>
          </a:p>
          <a:p>
            <a:pPr marL="176213" indent="-176213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where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 is the matrix whose columns are the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orthonormal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eigenvectors of  and  is a diagonal matrix of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eigenvalues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(=   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). Note that  is unitary.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What is the covariance of y=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?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E[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yy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]	= (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 smtClean="0">
                <a:solidFill>
                  <a:schemeClr val="bg1"/>
                </a:solidFill>
                <a:sym typeface="Symbol" pitchFamily="18" charset="2"/>
              </a:rPr>
              <a:t>w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=(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(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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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= 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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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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  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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 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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(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I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Coordinate Transformations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6" name="Object 0"/>
          <p:cNvGraphicFramePr>
            <a:graphicFrameLocks noChangeAspect="1"/>
          </p:cNvGraphicFramePr>
          <p:nvPr/>
        </p:nvGraphicFramePr>
        <p:xfrm>
          <a:off x="441325" y="1074738"/>
          <a:ext cx="1790700" cy="342900"/>
        </p:xfrm>
        <a:graphic>
          <a:graphicData uri="http://schemas.openxmlformats.org/presentationml/2006/ole">
            <p:oleObj spid="_x0000_s53250" name="Equation" r:id="rId3" imgW="1790640" imgH="342720" progId="Equation.3">
              <p:embed/>
            </p:oleObj>
          </a:graphicData>
        </a:graphic>
      </p:graphicFrame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231775" y="607319"/>
            <a:ext cx="864552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The weighted Euclidean distance: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244475" y="1641440"/>
            <a:ext cx="86455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	is known as the </a:t>
            </a:r>
            <a:r>
              <a:rPr lang="en-US" sz="1800" b="1" dirty="0" err="1">
                <a:solidFill>
                  <a:schemeClr val="bg1"/>
                </a:solidFill>
              </a:rPr>
              <a:t>Mahalanobis</a:t>
            </a:r>
            <a:r>
              <a:rPr lang="en-US" sz="1800" b="1" dirty="0">
                <a:solidFill>
                  <a:schemeClr val="bg1"/>
                </a:solidFill>
              </a:rPr>
              <a:t> distance, and represents a statistically normalized distance calculation that results from our whitening transformation.</a:t>
            </a:r>
          </a:p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Consider an example using our </a:t>
            </a:r>
            <a:r>
              <a:rPr lang="en-US" sz="1800" b="1" dirty="0">
                <a:solidFill>
                  <a:schemeClr val="bg1"/>
                </a:solidFill>
                <a:hlinkClick r:id="rId4"/>
              </a:rPr>
              <a:t>Java Applet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Mahalanobis</a:t>
            </a:r>
            <a:r>
              <a:rPr lang="en-US" b="1" dirty="0" smtClean="0">
                <a:solidFill>
                  <a:schemeClr val="accent2"/>
                </a:solidFill>
              </a:rPr>
              <a:t> Distance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593251"/>
            <a:ext cx="8645525" cy="3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Recall our discriminant function for minimum error rate classification: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089025"/>
          <a:ext cx="2730500" cy="292100"/>
        </p:xfrm>
        <a:graphic>
          <a:graphicData uri="http://schemas.openxmlformats.org/presentationml/2006/ole">
            <p:oleObj spid="_x0000_s54274" name="Equation" r:id="rId4" imgW="2730240" imgH="291960" progId="Equation.3">
              <p:embed/>
            </p:oleObj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1974133"/>
          <a:ext cx="5880100" cy="546100"/>
        </p:xfrm>
        <a:graphic>
          <a:graphicData uri="http://schemas.openxmlformats.org/presentationml/2006/ole">
            <p:oleObj spid="_x0000_s54275" name="Equation" r:id="rId5" imgW="5879880" imgH="545760" progId="Equation.3">
              <p:embed/>
            </p:oleObj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multivariate normal distribution: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2645961"/>
            <a:ext cx="8645525" cy="6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case: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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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28600" indent="-228600">
              <a:spcAft>
                <a:spcPct val="250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(statistical independence, equal variance, class-independent variance)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3460750"/>
          <a:ext cx="3911600" cy="2286000"/>
        </p:xfrm>
        <a:graphic>
          <a:graphicData uri="http://schemas.openxmlformats.org/presentationml/2006/ole">
            <p:oleObj spid="_x0000_s54276" name="Equation" r:id="rId6" imgW="3911400" imgH="2286000" progId="Equation.3">
              <p:embed/>
            </p:oleObj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624841"/>
            <a:ext cx="8645525" cy="602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Define a set of discriminant functions: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),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= 1,…, c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Define a decision rule:</a:t>
            </a:r>
          </a:p>
          <a:p>
            <a:pPr marL="457200" lvl="2">
              <a:spcAft>
                <a:spcPts val="1200"/>
              </a:spcAft>
            </a:pPr>
            <a:r>
              <a:rPr lang="en-US" sz="1800" b="1" dirty="0">
                <a:solidFill>
                  <a:schemeClr val="accent1"/>
                </a:solidFill>
                <a:latin typeface="+mj-lt"/>
              </a:rPr>
              <a:t>choose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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if: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) &gt;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j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) j 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endParaRPr lang="en-US" sz="1800" dirty="0">
              <a:solidFill>
                <a:schemeClr val="accent1"/>
              </a:solidFill>
              <a:latin typeface="+mj-lt"/>
              <a:sym typeface="Symbol" pitchFamily="18" charset="2"/>
            </a:endParaRP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Bayes classifier, let 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(x) = -R(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because the maximum discriminant function will correspond to the minimum conditional risk.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For the minimum error rate case, let 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= P(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,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so that the maximum discriminant function corresponds to the maximum posterior probability.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Choice of discriminant function is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not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unique:</a:t>
            </a:r>
          </a:p>
          <a:p>
            <a:pPr marL="685800" lvl="2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multiply or add by same positive constant</a:t>
            </a:r>
          </a:p>
          <a:p>
            <a:pPr marL="685800" lvl="2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Replace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with a monotonically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increasing function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,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f(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)).</a:t>
            </a:r>
            <a:endParaRPr lang="en-US" sz="18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Multicategory</a:t>
            </a:r>
            <a:r>
              <a:rPr lang="en-US" b="1" dirty="0" smtClean="0">
                <a:solidFill>
                  <a:schemeClr val="accent2"/>
                </a:solidFill>
              </a:rPr>
              <a:t> Decision Surfaces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4475" y="614817"/>
            <a:ext cx="8645525" cy="994858"/>
            <a:chOff x="244475" y="614817"/>
            <a:chExt cx="8645525" cy="994858"/>
          </a:xfrm>
        </p:grpSpPr>
        <p:graphicFrame>
          <p:nvGraphicFramePr>
            <p:cNvPr id="150550" name="Object 22"/>
            <p:cNvGraphicFramePr>
              <a:graphicFrameLocks noChangeAspect="1"/>
            </p:cNvGraphicFramePr>
            <p:nvPr/>
          </p:nvGraphicFramePr>
          <p:xfrm>
            <a:off x="441325" y="1063575"/>
            <a:ext cx="5867400" cy="546100"/>
          </p:xfrm>
          <a:graphic>
            <a:graphicData uri="http://schemas.openxmlformats.org/presentationml/2006/ole">
              <p:oleObj spid="_x0000_s55298" name="Equation" r:id="rId3" imgW="5867280" imgH="545760" progId="Equation.3">
                <p:embed/>
              </p:oleObj>
            </a:graphicData>
          </a:graphic>
        </p:graphicFrame>
        <p:sp>
          <p:nvSpPr>
            <p:cNvPr id="150551" name="Rectangle 23"/>
            <p:cNvSpPr>
              <a:spLocks noChangeArrowheads="1"/>
            </p:cNvSpPr>
            <p:nvPr/>
          </p:nvSpPr>
          <p:spPr bwMode="auto">
            <a:xfrm>
              <a:off x="244475" y="614817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The discriminant function can be reduced to: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4475" y="1014832"/>
            <a:ext cx="8645525" cy="1276605"/>
            <a:chOff x="244475" y="1014832"/>
            <a:chExt cx="8645525" cy="1276605"/>
          </a:xfrm>
        </p:grpSpPr>
        <p:sp>
          <p:nvSpPr>
            <p:cNvPr id="150552" name="Line 24"/>
            <p:cNvSpPr>
              <a:spLocks noChangeShapeType="1"/>
            </p:cNvSpPr>
            <p:nvPr/>
          </p:nvSpPr>
          <p:spPr bwMode="auto">
            <a:xfrm flipV="1">
              <a:off x="3682527" y="1014832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3" name="Line 25"/>
            <p:cNvSpPr>
              <a:spLocks noChangeShapeType="1"/>
            </p:cNvSpPr>
            <p:nvPr/>
          </p:nvSpPr>
          <p:spPr bwMode="auto">
            <a:xfrm flipV="1">
              <a:off x="4634349" y="1039104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4" name="Rectangle 26"/>
            <p:cNvSpPr>
              <a:spLocks noChangeArrowheads="1"/>
            </p:cNvSpPr>
            <p:nvPr/>
          </p:nvSpPr>
          <p:spPr bwMode="auto">
            <a:xfrm>
              <a:off x="244475" y="1886624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Since these terms are constant </a:t>
              </a:r>
              <a:r>
                <a:rPr lang="en-US" sz="1800" b="1" dirty="0" err="1">
                  <a:solidFill>
                    <a:schemeClr val="bg1"/>
                  </a:solidFill>
                  <a:latin typeface="+mj-lt"/>
                </a:rPr>
                <a:t>w.r.t</a:t>
              </a: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. the maximization: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aphicFrame>
        <p:nvGraphicFramePr>
          <p:cNvPr id="150557" name="Object 29"/>
          <p:cNvGraphicFramePr>
            <a:graphicFrameLocks noChangeAspect="1"/>
          </p:cNvGraphicFramePr>
          <p:nvPr/>
        </p:nvGraphicFramePr>
        <p:xfrm>
          <a:off x="441325" y="2388715"/>
          <a:ext cx="4000500" cy="1282700"/>
        </p:xfrm>
        <a:graphic>
          <a:graphicData uri="http://schemas.openxmlformats.org/presentationml/2006/ole">
            <p:oleObj spid="_x0000_s55299" name="Equation" r:id="rId4" imgW="4000320" imgH="1282680" progId="Equation.3">
              <p:embed/>
            </p:oleObj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0825" y="3939481"/>
            <a:ext cx="8645525" cy="1071591"/>
            <a:chOff x="250825" y="3939481"/>
            <a:chExt cx="8645525" cy="1071591"/>
          </a:xfrm>
        </p:grpSpPr>
        <p:sp>
          <p:nvSpPr>
            <p:cNvPr id="150558" name="Rectangle 30"/>
            <p:cNvSpPr>
              <a:spLocks noChangeArrowheads="1"/>
            </p:cNvSpPr>
            <p:nvPr/>
          </p:nvSpPr>
          <p:spPr bwMode="auto">
            <a:xfrm>
              <a:off x="250825" y="3939481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We can expand this: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  <p:graphicFrame>
          <p:nvGraphicFramePr>
            <p:cNvPr id="150561" name="Object 33"/>
            <p:cNvGraphicFramePr>
              <a:graphicFrameLocks noChangeAspect="1"/>
            </p:cNvGraphicFramePr>
            <p:nvPr/>
          </p:nvGraphicFramePr>
          <p:xfrm>
            <a:off x="441325" y="4426872"/>
            <a:ext cx="4114800" cy="584200"/>
          </p:xfrm>
          <a:graphic>
            <a:graphicData uri="http://schemas.openxmlformats.org/presentationml/2006/ole">
              <p:oleObj spid="_x0000_s55300" name="Equation" r:id="rId5" imgW="4114800" imgH="583920" progId="Equation.3">
                <p:embed/>
              </p:oleObj>
            </a:graphicData>
          </a:graphic>
        </p:graphicFrame>
      </p:grp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244475" y="5244406"/>
            <a:ext cx="86455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term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aseline="30000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is a constant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w.r.t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800" i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</a:t>
            </a:r>
            <a:r>
              <a:rPr lang="en-US" sz="1800" b="1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</a:t>
            </a:r>
            <a:r>
              <a:rPr lang="en-US" sz="1800" b="1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constant that can be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precomputed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Gaussian Classifiers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5505" y="563798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can use an equivalent linear discriminant function: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190706" y="1633229"/>
            <a:ext cx="8645525" cy="13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</a:t>
            </a:r>
            <a:r>
              <a:rPr lang="en-US" sz="1800" b="1" baseline="-25000" dirty="0">
                <a:solidFill>
                  <a:schemeClr val="bg1"/>
                </a:solidFill>
              </a:rPr>
              <a:t>i0</a:t>
            </a:r>
            <a:r>
              <a:rPr lang="en-US" sz="1800" b="1" dirty="0">
                <a:solidFill>
                  <a:schemeClr val="bg1"/>
                </a:solidFill>
              </a:rPr>
              <a:t> is called the threshold or bias for the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b="1" baseline="30000" dirty="0" err="1">
                <a:solidFill>
                  <a:schemeClr val="bg1"/>
                </a:solidFill>
              </a:rPr>
              <a:t>th</a:t>
            </a:r>
            <a:r>
              <a:rPr lang="en-US" sz="1800" b="1" dirty="0">
                <a:solidFill>
                  <a:schemeClr val="bg1"/>
                </a:solidFill>
              </a:rPr>
              <a:t> category.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that uses linear discriminant functions is called a linear machine.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surfaces defined by the equation: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68960" name="Object 1024"/>
          <p:cNvGraphicFramePr>
            <a:graphicFrameLocks noChangeAspect="1"/>
          </p:cNvGraphicFramePr>
          <p:nvPr/>
        </p:nvGraphicFramePr>
        <p:xfrm>
          <a:off x="455613" y="956198"/>
          <a:ext cx="5562601" cy="584200"/>
        </p:xfrm>
        <a:graphic>
          <a:graphicData uri="http://schemas.openxmlformats.org/presentationml/2006/ole">
            <p:oleObj spid="_x0000_s56322" name="Equation" r:id="rId3" imgW="5562360" imgH="583920" progId="Equation.3">
              <p:embed/>
            </p:oleObj>
          </a:graphicData>
        </a:graphic>
      </p:graphicFrame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p:oleObj spid="_x0000_s56324" name="Equation" r:id="rId4" imgW="139680" imgH="291960" progId="Equation.3">
              <p:embed/>
            </p:oleObj>
          </a:graphicData>
        </a:graphic>
      </p:graphicFrame>
      <p:graphicFrame>
        <p:nvGraphicFramePr>
          <p:cNvPr id="168963" name="Object 1027"/>
          <p:cNvGraphicFramePr>
            <a:graphicFrameLocks noChangeAspect="1"/>
          </p:cNvGraphicFramePr>
          <p:nvPr/>
        </p:nvGraphicFramePr>
        <p:xfrm>
          <a:off x="455613" y="3076893"/>
          <a:ext cx="5321301" cy="1841500"/>
        </p:xfrm>
        <a:graphic>
          <a:graphicData uri="http://schemas.openxmlformats.org/presentationml/2006/ole">
            <p:oleObj spid="_x0000_s56325" name="Equation" r:id="rId5" imgW="5321160" imgH="1841400" progId="Equation.3">
              <p:embed/>
            </p:oleObj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Machines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185483" y="680175"/>
            <a:ext cx="86455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has a simple geometric interpretation: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57717" name="Object 21"/>
          <p:cNvGraphicFramePr>
            <a:graphicFrameLocks noChangeAspect="1"/>
          </p:cNvGraphicFramePr>
          <p:nvPr/>
        </p:nvGraphicFramePr>
        <p:xfrm>
          <a:off x="455613" y="1145663"/>
          <a:ext cx="3314700" cy="647700"/>
        </p:xfrm>
        <a:graphic>
          <a:graphicData uri="http://schemas.openxmlformats.org/presentationml/2006/ole">
            <p:oleObj spid="_x0000_s57346" name="Equation" r:id="rId3" imgW="3314520" imgH="647640" progId="Equation.3">
              <p:embed/>
            </p:oleObj>
          </a:graphicData>
        </a:graphic>
      </p:graphicFrame>
      <p:pic>
        <p:nvPicPr>
          <p:cNvPr id="157718" name="Picture 22"/>
          <p:cNvPicPr>
            <a:picLocks noChangeAspect="1" noChangeArrowheads="1"/>
          </p:cNvPicPr>
          <p:nvPr/>
        </p:nvPicPr>
        <p:blipFill>
          <a:blip r:embed="rId4"/>
          <a:srcRect l="8153" t="33607" r="7761" b="30316"/>
          <a:stretch>
            <a:fillRect/>
          </a:stretch>
        </p:blipFill>
        <p:spPr bwMode="auto">
          <a:xfrm>
            <a:off x="319088" y="1940936"/>
            <a:ext cx="84947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region when the priors are equal and the support regions are spherical is simply halfway between the means (Euclidean distance).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Threshold Decoding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Decision Surfaces: geometric interpretation of a Bayesian classifier.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Gaussian Distributions: how is the shape of the distribution influenced by the mean and covariance?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Bayesian classifiers for Gaussian distributions: how does the decision surface change as a function of the mean and covariance?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715645"/>
            <a:ext cx="8734425" cy="36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can be visualized as a connected graph with arcs and weights: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9550" y="5003800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are the advantages of this type of visualization?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Network Representation of a Classifier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/>
          <a:srcRect l="10791" t="3809" r="11217" b="35275"/>
          <a:stretch>
            <a:fillRect/>
          </a:stretch>
        </p:blipFill>
        <p:spPr bwMode="auto">
          <a:xfrm>
            <a:off x="1530350" y="1293495"/>
            <a:ext cx="60928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190040" y="55854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5425" indent="-225425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Some monotonically increasing functions can simplify calculations considerably:</a:t>
            </a:r>
          </a:p>
        </p:txBody>
      </p:sp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469331" y="1216537"/>
          <a:ext cx="4597400" cy="1714500"/>
        </p:xfrm>
        <a:graphic>
          <a:graphicData uri="http://schemas.openxmlformats.org/presentationml/2006/ole">
            <p:oleObj spid="_x0000_s47106" name="Equation" r:id="rId3" imgW="4597200" imgH="1714320" progId="Equation.3">
              <p:embed/>
            </p:oleObj>
          </a:graphicData>
        </a:graphic>
      </p:graphicFrame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194802" y="3030149"/>
            <a:ext cx="8734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What are some of the reasons (3) is particularly useful?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Computational complexity (e.g., Gaussian)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Numerical accuracy (e.g., probabilities tend to zero)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Decomposition (e.g., likelihood and prior are separated and can be weighted differently)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Normalization (e.g., likelihoods are channel dependent).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Log Probabilities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04788" y="558545"/>
            <a:ext cx="87344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We can visualize our decision rule several ways: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chemeClr val="accent1"/>
                </a:solidFill>
                <a:latin typeface="+mj-lt"/>
              </a:rPr>
              <a:t>choose 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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accent1"/>
                </a:solidFill>
                <a:latin typeface="+mj-lt"/>
              </a:rPr>
              <a:t> if: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&gt;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j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j 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endParaRPr lang="en-US" sz="1800" b="1" dirty="0">
              <a:solidFill>
                <a:schemeClr val="accent1"/>
              </a:solidFill>
              <a:latin typeface="+mj-lt"/>
              <a:sym typeface="Symbol" pitchFamily="18" charset="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5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Decision Surfaces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209550" y="586681"/>
            <a:ext cx="87344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A classifier that places a pattern in one of two classes is often referred to as a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</a:rPr>
              <a:t>dichotomizer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We can reshape the decision rule:</a:t>
            </a:r>
          </a:p>
        </p:txBody>
      </p:sp>
      <p:graphicFrame>
        <p:nvGraphicFramePr>
          <p:cNvPr id="157696" name="Object 0"/>
          <p:cNvGraphicFramePr>
            <a:graphicFrameLocks noChangeAspect="1"/>
          </p:cNvGraphicFramePr>
          <p:nvPr/>
        </p:nvGraphicFramePr>
        <p:xfrm>
          <a:off x="484188" y="1764123"/>
          <a:ext cx="4165600" cy="292100"/>
        </p:xfrm>
        <a:graphic>
          <a:graphicData uri="http://schemas.openxmlformats.org/presentationml/2006/ole">
            <p:oleObj spid="_x0000_s48130" name="Equation" r:id="rId3" imgW="4165560" imgH="291960" progId="Equation.3">
              <p:embed/>
            </p:oleObj>
          </a:graphicData>
        </a:graphic>
      </p:graphicFrame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209550" y="2157719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If we use log of the posterior probabilities:</a:t>
            </a:r>
          </a:p>
        </p:txBody>
      </p:sp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484188" y="2533655"/>
          <a:ext cx="3848100" cy="1054100"/>
        </p:xfrm>
        <a:graphic>
          <a:graphicData uri="http://schemas.openxmlformats.org/presentationml/2006/ole">
            <p:oleObj spid="_x0000_s48131" name="Equation" r:id="rId4" imgW="3848040" imgH="1054080" progId="Equation.3">
              <p:embed/>
            </p:oleObj>
          </a:graphicData>
        </a:graphic>
      </p:graphicFrame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209550" y="3707586"/>
            <a:ext cx="87344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A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dichotomizer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can be viewed as a machine that computes a single discriminant function and classifies x according to the sign (e.g., support vector machines).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Two-Category Case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4000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95264" y="2354719"/>
            <a:ext cx="8645525" cy="801436"/>
            <a:chOff x="123" y="1632"/>
            <a:chExt cx="5446" cy="505"/>
          </a:xfrm>
        </p:grpSpPr>
        <p:sp>
          <p:nvSpPr>
            <p:cNvPr id="148497" name="Rectangle 17"/>
            <p:cNvSpPr>
              <a:spLocks noChangeArrowheads="1"/>
            </p:cNvSpPr>
            <p:nvPr/>
          </p:nvSpPr>
          <p:spPr bwMode="auto">
            <a:xfrm>
              <a:off x="123" y="1638"/>
              <a:ext cx="54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Mean:</a:t>
              </a:r>
            </a:p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Covariance:</a:t>
              </a:r>
            </a:p>
          </p:txBody>
        </p:sp>
        <p:graphicFrame>
          <p:nvGraphicFramePr>
            <p:cNvPr id="148502" name="Object 22"/>
            <p:cNvGraphicFramePr>
              <a:graphicFrameLocks noChangeAspect="1"/>
            </p:cNvGraphicFramePr>
            <p:nvPr/>
          </p:nvGraphicFramePr>
          <p:xfrm>
            <a:off x="1316" y="1632"/>
            <a:ext cx="1304" cy="184"/>
          </p:xfrm>
          <a:graphic>
            <a:graphicData uri="http://schemas.openxmlformats.org/presentationml/2006/ole">
              <p:oleObj spid="_x0000_s49155" name="Equation" r:id="rId3" imgW="2070000" imgH="291960" progId="Equation.3">
                <p:embed/>
              </p:oleObj>
            </a:graphicData>
          </a:graphic>
        </p:graphicFrame>
        <p:graphicFrame>
          <p:nvGraphicFramePr>
            <p:cNvPr id="148503" name="Object 23"/>
            <p:cNvGraphicFramePr>
              <a:graphicFrameLocks noChangeAspect="1"/>
            </p:cNvGraphicFramePr>
            <p:nvPr/>
          </p:nvGraphicFramePr>
          <p:xfrm>
            <a:off x="1388" y="1798"/>
            <a:ext cx="2744" cy="224"/>
          </p:xfrm>
          <a:graphic>
            <a:graphicData uri="http://schemas.openxmlformats.org/presentationml/2006/ole">
              <p:oleObj spid="_x0000_s49156" name="Equation" r:id="rId4" imgW="4356000" imgH="355320" progId="Equation.3">
                <p:embed/>
              </p:oleObj>
            </a:graphicData>
          </a:graphic>
        </p:graphicFrame>
      </p:grp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Statistical independence?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Higher-order moments? Occam’s Razor?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Entropy?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Linear combinations of normal random variables?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Central Limit Theorem?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87326" y="634138"/>
            <a:ext cx="8645525" cy="1089025"/>
            <a:chOff x="118" y="621"/>
            <a:chExt cx="5446" cy="686"/>
          </a:xfrm>
        </p:grpSpPr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118" y="621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Recall the definition of a normal distribution (Gaussian):</a:t>
              </a:r>
            </a:p>
          </p:txBody>
        </p:sp>
        <p:graphicFrame>
          <p:nvGraphicFramePr>
            <p:cNvPr id="148490" name="Object 10"/>
            <p:cNvGraphicFramePr>
              <a:graphicFrameLocks noChangeAspect="1"/>
            </p:cNvGraphicFramePr>
            <p:nvPr/>
          </p:nvGraphicFramePr>
          <p:xfrm>
            <a:off x="305" y="883"/>
            <a:ext cx="2856" cy="424"/>
          </p:xfrm>
          <a:graphic>
            <a:graphicData uri="http://schemas.openxmlformats.org/presentationml/2006/ole">
              <p:oleObj spid="_x0000_s49154" name="Equation" r:id="rId5" imgW="4533840" imgH="672840" progId="Equation.3">
                <p:embed/>
              </p:oleObj>
            </a:graphicData>
          </a:graphic>
        </p:graphicFrame>
      </p:grpSp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195008" y="1888415"/>
            <a:ext cx="8645525" cy="3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Why is this distribution so important in engineering?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Normal Distributions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187531" y="575783"/>
            <a:ext cx="8645525" cy="109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normal or Gaussian density is a powerful model for modeling continuous-valued feature vectors corrupted by noise due to its analytical tractability.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Univariate normal distribution: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742307"/>
          <a:ext cx="2959100" cy="673100"/>
        </p:xfrm>
        <a:graphic>
          <a:graphicData uri="http://schemas.openxmlformats.org/presentationml/2006/ole">
            <p:oleObj spid="_x0000_s50178" name="Equation" r:id="rId4" imgW="2958840" imgH="672840" progId="Equation.3">
              <p:embed/>
            </p:oleObj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2881009"/>
          <a:ext cx="3365500" cy="1358900"/>
        </p:xfrm>
        <a:graphic>
          <a:graphicData uri="http://schemas.openxmlformats.org/presentationml/2006/ole">
            <p:oleObj spid="_x0000_s50179" name="Equation" r:id="rId5" imgW="3365280" imgH="1358640" progId="Equation.3">
              <p:embed/>
            </p:oleObj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chemeClr val="bg1"/>
                </a:solidFill>
              </a:rPr>
              <a:t>	where the mean and covariance are defined by: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entropy of a </a:t>
            </a:r>
            <a:r>
              <a:rPr lang="en-US" sz="1800" b="1" dirty="0" err="1" smtClean="0">
                <a:solidFill>
                  <a:schemeClr val="bg1"/>
                </a:solidFill>
              </a:rPr>
              <a:t>univariate</a:t>
            </a:r>
            <a:r>
              <a:rPr lang="en-US" sz="1800" b="1" dirty="0" smtClean="0">
                <a:solidFill>
                  <a:schemeClr val="bg1"/>
                </a:solidFill>
              </a:rPr>
              <a:t> normal distribution is </a:t>
            </a:r>
            <a:r>
              <a:rPr lang="en-US" sz="1800" b="1" dirty="0">
                <a:solidFill>
                  <a:schemeClr val="bg1"/>
                </a:solidFill>
              </a:rPr>
              <a:t>given by: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4724349"/>
          <a:ext cx="4241800" cy="647700"/>
        </p:xfrm>
        <a:graphic>
          <a:graphicData uri="http://schemas.openxmlformats.org/presentationml/2006/ole">
            <p:oleObj spid="_x0000_s50180" name="Equation" r:id="rId6" imgW="4241520" imgH="647640" progId="Equation.3">
              <p:embed/>
            </p:oleObj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Univariate</a:t>
            </a:r>
            <a:r>
              <a:rPr lang="en-US" b="1" dirty="0" smtClean="0">
                <a:solidFill>
                  <a:schemeClr val="accent2"/>
                </a:solidFill>
              </a:rPr>
              <a:t> Normal Distribution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657022"/>
            <a:ext cx="8734425" cy="3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normal distribution is completely specified by its mean and variance:</a:t>
            </a:r>
          </a:p>
        </p:txBody>
      </p:sp>
      <p:pic>
        <p:nvPicPr>
          <p:cNvPr id="150545" name="Picture 17"/>
          <p:cNvPicPr>
            <a:picLocks noChangeAspect="1" noChangeArrowheads="1"/>
          </p:cNvPicPr>
          <p:nvPr/>
        </p:nvPicPr>
        <p:blipFill>
          <a:blip r:embed="rId3"/>
          <a:srcRect l="18541" t="31139" r="41042" b="31551"/>
          <a:stretch>
            <a:fillRect/>
          </a:stretch>
        </p:blipFill>
        <p:spPr bwMode="auto">
          <a:xfrm>
            <a:off x="376238" y="1144231"/>
            <a:ext cx="3695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0025" y="3941237"/>
            <a:ext cx="8734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normal distribution achieves the maximum entropy of all distributions having a given mean and variance.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Central Limit Theorem: The sum of a large number of small, independent random variables will lead to a Gaussian distribution.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243673" y="1420828"/>
            <a:ext cx="4506431" cy="1684338"/>
            <a:chOff x="2877" y="1152"/>
            <a:chExt cx="2667" cy="1061"/>
          </a:xfrm>
        </p:grpSpPr>
        <p:sp>
          <p:nvSpPr>
            <p:cNvPr id="150546" name="Text Box 18"/>
            <p:cNvSpPr txBox="1">
              <a:spLocks noChangeArrowheads="1"/>
            </p:cNvSpPr>
            <p:nvPr/>
          </p:nvSpPr>
          <p:spPr bwMode="auto">
            <a:xfrm>
              <a:off x="2877" y="1152"/>
              <a:ext cx="2667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The peak is at:</a:t>
              </a:r>
            </a:p>
            <a:p>
              <a:pPr marL="228600" indent="-228600">
                <a:spcAft>
                  <a:spcPct val="25000"/>
                </a:spcAft>
              </a:pPr>
              <a:endParaRPr lang="en-US" sz="1800" b="1" dirty="0">
                <a:solidFill>
                  <a:schemeClr val="bg1"/>
                </a:solidFill>
              </a:endParaRPr>
            </a:p>
            <a:p>
              <a:pPr marL="176213" indent="-176213">
                <a:spcBef>
                  <a:spcPct val="100000"/>
                </a:spcBef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66% of the area is within one </a:t>
              </a:r>
              <a:r>
                <a:rPr lang="en-US" sz="1800" b="1" dirty="0">
                  <a:solidFill>
                    <a:schemeClr val="bg1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chemeClr val="bg1"/>
                  </a:solidFill>
                </a:rPr>
                <a:t>; 95% is within two </a:t>
              </a:r>
              <a:r>
                <a:rPr lang="en-US" sz="1800" b="1" dirty="0">
                  <a:solidFill>
                    <a:schemeClr val="bg1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chemeClr val="bg1"/>
                  </a:solidFill>
                </a:rPr>
                <a:t>; 99% is within three </a:t>
              </a:r>
              <a:r>
                <a:rPr lang="en-US" sz="1800" b="1" dirty="0">
                  <a:solidFill>
                    <a:schemeClr val="bg1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chemeClr val="bg1"/>
                  </a:solidFill>
                </a:rPr>
                <a:t>.</a:t>
              </a:r>
            </a:p>
          </p:txBody>
        </p:sp>
        <p:graphicFrame>
          <p:nvGraphicFramePr>
            <p:cNvPr id="150547" name="Object 19"/>
            <p:cNvGraphicFramePr>
              <a:graphicFrameLocks noChangeAspect="1"/>
            </p:cNvGraphicFramePr>
            <p:nvPr/>
          </p:nvGraphicFramePr>
          <p:xfrm>
            <a:off x="3023" y="1396"/>
            <a:ext cx="847" cy="360"/>
          </p:xfrm>
          <a:graphic>
            <a:graphicData uri="http://schemas.openxmlformats.org/presentationml/2006/ole">
              <p:oleObj spid="_x0000_s51202" name="Equation" r:id="rId4" imgW="1346040" imgH="571320" progId="Equation.3">
                <p:embed/>
              </p:oleObj>
            </a:graphicData>
          </a:graphic>
        </p:graphicFrame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Mean and Variance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6801</TotalTime>
  <Words>819</Words>
  <Application>Microsoft PowerPoint</Application>
  <PresentationFormat>Letter Paper (8.5x11 in)</PresentationFormat>
  <Paragraphs>108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lecture_title</vt:lpstr>
      <vt:lpstr>isip_default</vt:lpstr>
      <vt:lpstr>lecture_default</vt:lpstr>
      <vt:lpstr>1_isip_default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Electrical and Computer Engineering</cp:lastModifiedBy>
  <cp:revision>355</cp:revision>
  <dcterms:created xsi:type="dcterms:W3CDTF">2002-09-12T17:13:32Z</dcterms:created>
  <dcterms:modified xsi:type="dcterms:W3CDTF">2008-02-26T02:36:38Z</dcterms:modified>
</cp:coreProperties>
</file>