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38" r:id="rId4"/>
    <p:sldId id="551" r:id="rId5"/>
    <p:sldId id="552" r:id="rId6"/>
    <p:sldId id="553" r:id="rId7"/>
    <p:sldId id="545" r:id="rId8"/>
    <p:sldId id="544" r:id="rId9"/>
    <p:sldId id="554" r:id="rId10"/>
    <p:sldId id="555" r:id="rId11"/>
    <p:sldId id="556" r:id="rId12"/>
    <p:sldId id="478"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64" d="100"/>
          <a:sy n="64" d="100"/>
        </p:scale>
        <p:origin x="-840" y="-102"/>
      </p:cViewPr>
      <p:guideLst>
        <p:guide orient="horz" pos="2677"/>
        <p:guide pos="5621"/>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6.xml"/><Relationship Id="rId4"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00009" y="4277043"/>
            <a:ext cx="6347829" cy="4051935"/>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00009" y="4277043"/>
            <a:ext cx="6347829" cy="4051935"/>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3</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00009" y="4277043"/>
            <a:ext cx="6347829" cy="4051935"/>
          </a:xfrm>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00009" y="4277043"/>
            <a:ext cx="6347829" cy="4051935"/>
          </a:xfrm>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00009" y="4277043"/>
            <a:ext cx="6347829" cy="4051935"/>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713" r:id="rId2"/>
    <p:sldLayoutId id="214748371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19,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m/url?sa=U&amp;start=17&amp;q=http://ssli.ee.washington.edu/people/marindam/thesis.pdf&amp;usg=AFQjCNHZSdFJQWjA1UoOfCBDwD0d3rYYaw" TargetMode="External"/><Relationship Id="rId13" Type="http://schemas.openxmlformats.org/officeDocument/2006/relationships/image" Target="../media/image2.png"/><Relationship Id="rId3" Type="http://schemas.openxmlformats.org/officeDocument/2006/relationships/hyperlink" Target="http://www.ece.msstate.edu/research/isip/publications/courses/ece_7000_speech/lectures/current/lecture_10/" TargetMode="External"/><Relationship Id="rId7" Type="http://schemas.openxmlformats.org/officeDocument/2006/relationships/hyperlink" Target="http://www.ece.msstate.edu/research/isip/publications/courses/ece_8463/lectures/current/lecture_39/index.html" TargetMode="External"/><Relationship Id="rId12" Type="http://schemas.openxmlformats.org/officeDocument/2006/relationships/hyperlink" Target="http://www.biopsychology.org/norwich/n1984/norwich1984.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ocw.mit.edu/NR/rdonlyres/Mathematics/18-443Fall2003/D1920400-EAD0-43AE-88F3-DCBF0FCC34FF/0/lec29.pdf" TargetMode="External"/><Relationship Id="rId11" Type="http://schemas.openxmlformats.org/officeDocument/2006/relationships/hyperlink" Target="http://www.ece.msstate.edu/research/isip/publications/courses/ece_8423/lectures/current/lecture_19.mp3" TargetMode="External"/><Relationship Id="rId5" Type="http://schemas.openxmlformats.org/officeDocument/2006/relationships/hyperlink" Target="http://www.speech.kth.se/~rolf/NGSLT/presentations/Adaptation.pdf" TargetMode="External"/><Relationship Id="rId15" Type="http://schemas.openxmlformats.org/officeDocument/2006/relationships/image" Target="../media/image3.png"/><Relationship Id="rId10" Type="http://schemas.openxmlformats.org/officeDocument/2006/relationships/hyperlink" Target="http://www.ece.msstate.edu/research/isip/publications/courses/ece_8423/lectures/current/lecture_19.ppt" TargetMode="External"/><Relationship Id="rId4" Type="http://schemas.openxmlformats.org/officeDocument/2006/relationships/hyperlink" Target="http://www.sciencedirect.com/science?_ob=ArticleURL&amp;_udi=B6WCW-45JK53D-5&amp;_user=10&amp;_coverDate=04%2F30%2F1998&amp;_rdoc=1&amp;_fmt=high&amp;_orig=browse&amp;_srch=doc-info(%23toc%236749%231998%23999879997%23302055%23FLT%23display%23Volume)&amp;_cdi=6749&amp;_sort=d&amp;_docanchor=&amp;view" TargetMode="External"/><Relationship Id="rId9" Type="http://schemas.openxmlformats.org/officeDocument/2006/relationships/hyperlink" Target="http://www.ece.msstate.edu/research/isip/publications/courses/ece_8443/lectures/current/lecture_11.pptx" TargetMode="External"/><Relationship Id="rId14" Type="http://schemas.openxmlformats.org/officeDocument/2006/relationships/hyperlink" Target="http://amp.ece.cmu.edu/people/Simon/voice%20recognition/index.ht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10.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9.bin"/><Relationship Id="rId2" Type="http://schemas.openxmlformats.org/officeDocument/2006/relationships/slideLayout" Target="../slideLayouts/slideLayout10.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0.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vmlDrawing" Target="../drawings/vmlDrawing4.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Example</a:t>
            </a:r>
            <a:r>
              <a:rPr lang="en-US" sz="1800" b="1" dirty="0" smtClean="0">
                <a:solidFill>
                  <a:schemeClr val="tx2"/>
                </a:solidFill>
                <a:latin typeface="+mn-lt"/>
              </a:rPr>
              <a:t/>
            </a:r>
            <a:br>
              <a:rPr lang="en-US" sz="1800" b="1" dirty="0" smtClean="0">
                <a:solidFill>
                  <a:schemeClr val="tx2"/>
                </a:solidFill>
                <a:latin typeface="+mn-lt"/>
              </a:rPr>
            </a:br>
            <a:r>
              <a:rPr lang="en-US" sz="1800" b="1" dirty="0" smtClean="0">
                <a:solidFill>
                  <a:schemeClr val="tx2"/>
                </a:solidFill>
                <a:latin typeface="+mn-lt"/>
              </a:rPr>
              <a:t>Clustered Transformations</a:t>
            </a:r>
            <a:br>
              <a:rPr lang="en-US" sz="1800" b="1" dirty="0" smtClean="0">
                <a:solidFill>
                  <a:schemeClr val="tx2"/>
                </a:solidFill>
                <a:latin typeface="+mn-lt"/>
              </a:rPr>
            </a:br>
            <a:r>
              <a:rPr lang="en-US" sz="1800" b="1" dirty="0" smtClean="0">
                <a:solidFill>
                  <a:schemeClr val="tx2"/>
                </a:solidFill>
                <a:latin typeface="+mn-lt"/>
              </a:rPr>
              <a:t>MAP Adaptation</a:t>
            </a:r>
            <a:br>
              <a:rPr lang="en-US" sz="1800" b="1" dirty="0" smtClean="0">
                <a:solidFill>
                  <a:schemeClr val="tx2"/>
                </a:solidFill>
                <a:latin typeface="+mn-lt"/>
              </a:rPr>
            </a:br>
            <a:r>
              <a:rPr lang="en-US" sz="1800" b="1" noProof="0" dirty="0" smtClean="0">
                <a:solidFill>
                  <a:schemeClr val="tx2"/>
                </a:solidFill>
                <a:latin typeface="+mn-lt"/>
              </a:rPr>
              <a:t/>
            </a:r>
            <a:br>
              <a:rPr lang="en-US" sz="1800" b="1" noProof="0" dirty="0" smtClean="0">
                <a:solidFill>
                  <a:schemeClr val="tx2"/>
                </a:solidFill>
                <a:latin typeface="+mn-lt"/>
              </a:rPr>
            </a:b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ECE </a:t>
            </a:r>
            <a:r>
              <a:rPr lang="en-US" sz="1800" b="1" dirty="0" smtClean="0">
                <a:solidFill>
                  <a:schemeClr val="bg1"/>
                </a:solidFill>
                <a:hlinkClick r:id="rId3"/>
              </a:rPr>
              <a:t>7000: MLLR </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MG: MLLR Transformations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TAM: Adaptation for ASR</a:t>
            </a:r>
            <a:r>
              <a:rPr lang="en-US" sz="1800" b="1" dirty="0" smtClean="0">
                <a:solidFill>
                  <a:schemeClr val="bg1"/>
                </a:solidFill>
                <a:hlinkClick r:id="rId6"/>
              </a:rPr>
              <a:t/>
            </a:r>
            <a:br>
              <a:rPr lang="en-US" sz="1800" b="1" dirty="0" smtClean="0">
                <a:solidFill>
                  <a:schemeClr val="bg1"/>
                </a:solidFill>
                <a:hlinkClick r:id="rId6"/>
              </a:rPr>
            </a:br>
            <a:r>
              <a:rPr lang="en-US" sz="1800" b="1" dirty="0" smtClean="0">
                <a:solidFill>
                  <a:schemeClr val="bg1"/>
                </a:solidFill>
                <a:hlinkClick r:id="rId7"/>
              </a:rPr>
              <a:t>ECE </a:t>
            </a:r>
            <a:r>
              <a:rPr lang="en-US" sz="1800" b="1" dirty="0" smtClean="0">
                <a:solidFill>
                  <a:schemeClr val="bg1"/>
                </a:solidFill>
                <a:hlinkClick r:id="rId7"/>
              </a:rPr>
              <a:t>8463: </a:t>
            </a:r>
            <a:r>
              <a:rPr lang="en-US" sz="1800" b="1" dirty="0" smtClean="0">
                <a:solidFill>
                  <a:schemeClr val="bg1"/>
                </a:solidFill>
                <a:hlinkClick r:id="rId7"/>
              </a:rPr>
              <a:t>Adaptation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AM: Transform Sharing</a:t>
            </a:r>
            <a:r>
              <a:rPr lang="en-US" sz="1800" b="1" dirty="0" smtClean="0">
                <a:solidFill>
                  <a:schemeClr val="bg1"/>
                </a:solidFill>
                <a:hlinkClick r:id="rId9"/>
              </a:rPr>
              <a:t/>
            </a:r>
            <a:br>
              <a:rPr lang="en-US" sz="1800" b="1" dirty="0" smtClean="0">
                <a:solidFill>
                  <a:schemeClr val="bg1"/>
                </a:solidFill>
                <a:hlinkClick r:id="rId9"/>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10"/>
              </a:rPr>
              <a:t>.../publications/courses/ece_8423/lectures/current/lecture_19.ppt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1"/>
              </a:rPr>
              <a:t>.../publications/courses/ece_8423/lectures/current/lecture_19.mp3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19: </a:t>
            </a:r>
            <a:r>
              <a:rPr lang="en-US" b="1" dirty="0" smtClean="0">
                <a:solidFill>
                  <a:schemeClr val="accent2"/>
                </a:solidFill>
              </a:rPr>
              <a:t>PRACTICAL ISSUES IN MLLR</a:t>
            </a:r>
            <a:endParaRPr lang="en-US" b="1" dirty="0">
              <a:solidFill>
                <a:schemeClr val="accent2"/>
              </a:solidFill>
            </a:endParaRPr>
          </a:p>
        </p:txBody>
      </p:sp>
      <p:pic>
        <p:nvPicPr>
          <p:cNvPr id="181249" name="Picture 1">
            <a:hlinkClick r:id="rId12"/>
          </p:cNvPr>
          <p:cNvPicPr>
            <a:picLocks noChangeAspect="1" noChangeArrowheads="1"/>
          </p:cNvPicPr>
          <p:nvPr/>
        </p:nvPicPr>
        <p:blipFill>
          <a:blip r:embed="rId13"/>
          <a:srcRect/>
          <a:stretch>
            <a:fillRect/>
          </a:stretch>
        </p:blipFill>
        <p:spPr bwMode="auto">
          <a:xfrm>
            <a:off x="6370065" y="1351302"/>
            <a:ext cx="2313560" cy="2042175"/>
          </a:xfrm>
          <a:prstGeom prst="rect">
            <a:avLst/>
          </a:prstGeom>
          <a:noFill/>
          <a:ln w="38100">
            <a:solidFill>
              <a:schemeClr val="accent1"/>
            </a:solidFill>
            <a:miter lim="800000"/>
            <a:headEnd/>
            <a:tailEnd/>
          </a:ln>
          <a:effectLst/>
        </p:spPr>
      </p:pic>
      <p:pic>
        <p:nvPicPr>
          <p:cNvPr id="181250" name="Picture 2">
            <a:hlinkClick r:id="rId14"/>
          </p:cNvPr>
          <p:cNvPicPr>
            <a:picLocks noChangeAspect="1" noChangeArrowheads="1"/>
          </p:cNvPicPr>
          <p:nvPr/>
        </p:nvPicPr>
        <p:blipFill>
          <a:blip r:embed="rId15"/>
          <a:srcRect/>
          <a:stretch>
            <a:fillRect/>
          </a:stretch>
        </p:blipFill>
        <p:spPr bwMode="auto">
          <a:xfrm>
            <a:off x="4942003" y="3425521"/>
            <a:ext cx="3741622" cy="1791056"/>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MLLR and MAP Comparison</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8672513" cy="553998"/>
          </a:xfrm>
          <a:prstGeom prst="rect">
            <a:avLst/>
          </a:prstGeom>
          <a:noFill/>
          <a:ln w="9525">
            <a:noFill/>
            <a:miter lim="800000"/>
            <a:headEnd/>
            <a:tailEnd/>
          </a:ln>
        </p:spPr>
        <p:txBody>
          <a:bodyPr wrap="square" lIns="0" tIns="0" rIns="0" bIns="0">
            <a:spAutoFit/>
          </a:bodyPr>
          <a:lstStyle/>
          <a:p>
            <a:pPr marL="176213" indent="-176213">
              <a:spcAft>
                <a:spcPts val="4200"/>
              </a:spcAft>
              <a:buFont typeface="Arial" pitchFamily="34" charset="0"/>
              <a:buChar char="•"/>
            </a:pPr>
            <a:r>
              <a:rPr lang="en-US" sz="1800" b="1" dirty="0" smtClean="0">
                <a:solidFill>
                  <a:schemeClr val="bg1"/>
                </a:solidFill>
              </a:rPr>
              <a:t>We can gain some insight into these methods by examining their performance on a speech recognition task.</a:t>
            </a:r>
            <a:endParaRPr lang="en-US" sz="1800" b="1" dirty="0" smtClean="0">
              <a:solidFill>
                <a:schemeClr val="bg1"/>
              </a:solidFill>
              <a:sym typeface="Symbol"/>
            </a:endParaRPr>
          </a:p>
        </p:txBody>
      </p:sp>
      <p:pic>
        <p:nvPicPr>
          <p:cNvPr id="14" name="Picture 3" descr="map"/>
          <p:cNvPicPr>
            <a:picLocks noChangeAspect="1" noChangeArrowheads="1"/>
          </p:cNvPicPr>
          <p:nvPr/>
        </p:nvPicPr>
        <p:blipFill>
          <a:blip r:embed="rId2"/>
          <a:srcRect t="16544" r="3236"/>
          <a:stretch>
            <a:fillRect/>
          </a:stretch>
        </p:blipFill>
        <p:spPr bwMode="auto">
          <a:xfrm>
            <a:off x="423978" y="1409078"/>
            <a:ext cx="8480181" cy="4737174"/>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2000548"/>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Demonstrated MLLR on a simple example.</a:t>
            </a:r>
          </a:p>
          <a:p>
            <a:pPr marL="168275" indent="-168275">
              <a:spcAft>
                <a:spcPts val="1200"/>
              </a:spcAft>
              <a:buFont typeface="Arial" pitchFamily="34" charset="0"/>
              <a:buChar char="•"/>
            </a:pPr>
            <a:r>
              <a:rPr lang="en-US" sz="1800" b="1" dirty="0" smtClean="0"/>
              <a:t>Discussed some practical issues in its implementation.</a:t>
            </a:r>
          </a:p>
          <a:p>
            <a:pPr marL="168275" indent="-168275">
              <a:spcAft>
                <a:spcPts val="1200"/>
              </a:spcAft>
              <a:buFont typeface="Arial" pitchFamily="34" charset="0"/>
              <a:buChar char="•"/>
            </a:pPr>
            <a:r>
              <a:rPr lang="en-US" sz="1800" b="1" dirty="0" smtClean="0"/>
              <a:t>Introduced MAP adaptation.</a:t>
            </a:r>
          </a:p>
          <a:p>
            <a:pPr marL="168275" indent="-168275">
              <a:spcAft>
                <a:spcPts val="1200"/>
              </a:spcAft>
              <a:buFont typeface="Arial" pitchFamily="34" charset="0"/>
              <a:buChar char="•"/>
            </a:pPr>
            <a:r>
              <a:rPr lang="en-US" sz="1800" b="1" dirty="0" smtClean="0"/>
              <a:t>Compared the performance of the two on a speech recognition application.</a:t>
            </a:r>
          </a:p>
          <a:p>
            <a:pPr marL="168275" indent="-168275">
              <a:spcAft>
                <a:spcPts val="1200"/>
              </a:spcAft>
              <a:buFont typeface="Arial" pitchFamily="34" charset="0"/>
              <a:buChar char="•"/>
            </a:pPr>
            <a:r>
              <a:rPr lang="en-US" sz="1800" b="1" dirty="0" smtClean="0"/>
              <a:t>Next: Take one more look at MLLR and MAP.</a:t>
            </a: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509666"/>
            <a:ext cx="8672513" cy="6155531"/>
          </a:xfrm>
          <a:prstGeom prst="rect">
            <a:avLst/>
          </a:prstGeom>
          <a:noFill/>
          <a:ln w="9525">
            <a:noFill/>
            <a:miter lim="800000"/>
            <a:headEnd/>
            <a:tailEnd/>
          </a:ln>
        </p:spPr>
        <p:txBody>
          <a:bodyPr wrap="square" lIns="0" tIns="0" rIns="0" bIns="0">
            <a:spAutoFit/>
          </a:bodyPr>
          <a:lstStyle/>
          <a:p>
            <a:pPr marL="176213" indent="-176213">
              <a:spcAft>
                <a:spcPts val="5400"/>
              </a:spcAft>
              <a:buFont typeface="Arial" pitchFamily="34" charset="0"/>
              <a:buChar char="•"/>
            </a:pPr>
            <a:r>
              <a:rPr lang="en-US" sz="1800" b="1" dirty="0" smtClean="0">
                <a:solidFill>
                  <a:schemeClr val="bg1"/>
                </a:solidFill>
              </a:rPr>
              <a:t>Let’s begin with a simple example involving a single state and a two-dimensional feature vector:</a:t>
            </a:r>
          </a:p>
          <a:p>
            <a:pPr marL="176213" indent="-176213">
              <a:spcAft>
                <a:spcPts val="6000"/>
              </a:spcAft>
              <a:buFont typeface="Arial" pitchFamily="34" charset="0"/>
              <a:buChar char="•"/>
            </a:pPr>
            <a:r>
              <a:rPr lang="en-US" sz="1800" b="1" dirty="0" smtClean="0">
                <a:solidFill>
                  <a:schemeClr val="bg1"/>
                </a:solidFill>
              </a:rPr>
              <a:t>We observe two new data points:</a:t>
            </a:r>
          </a:p>
          <a:p>
            <a:pPr marL="176213" indent="-176213">
              <a:spcAft>
                <a:spcPts val="6000"/>
              </a:spcAft>
              <a:buFont typeface="Arial" pitchFamily="34" charset="0"/>
              <a:buChar char="•"/>
            </a:pPr>
            <a:r>
              <a:rPr lang="en-US" sz="1800" b="1" dirty="0" smtClean="0">
                <a:solidFill>
                  <a:schemeClr val="bg1"/>
                </a:solidFill>
              </a:rPr>
              <a:t>We can estimate the new mean and covariance from these (noting that it is a noisy estimate because there are only two points):</a:t>
            </a:r>
          </a:p>
          <a:p>
            <a:pPr marL="176213" indent="-176213">
              <a:spcAft>
                <a:spcPts val="8400"/>
              </a:spcAft>
              <a:buFont typeface="Arial" pitchFamily="34" charset="0"/>
              <a:buChar char="•"/>
            </a:pPr>
            <a:r>
              <a:rPr lang="en-US" sz="1800" b="1" dirty="0" smtClean="0">
                <a:solidFill>
                  <a:schemeClr val="bg1"/>
                </a:solidFill>
              </a:rPr>
              <a:t>Recall we assumed a diagonal covariance matrix, and derived an equation for the estimate of the elements of the transformation matrix:</a:t>
            </a:r>
          </a:p>
          <a:p>
            <a:pPr marL="176213" indent="-176213">
              <a:spcAft>
                <a:spcPts val="6000"/>
              </a:spcAft>
              <a:buFont typeface="Arial" pitchFamily="34" charset="0"/>
              <a:buChar char="•"/>
            </a:pPr>
            <a:r>
              <a:rPr lang="en-US" sz="1800" b="1" dirty="0" smtClean="0">
                <a:solidFill>
                  <a:schemeClr val="bg1"/>
                </a:solidFill>
              </a:rPr>
              <a:t>Let’s assume the state occupancies are:</a:t>
            </a:r>
            <a:br>
              <a:rPr lang="en-US" sz="1800" b="1" dirty="0" smtClean="0">
                <a:solidFill>
                  <a:schemeClr val="bg1"/>
                </a:solidFill>
              </a:rPr>
            </a:br>
            <a:r>
              <a:rPr lang="en-US" sz="1800" b="1" dirty="0" smtClean="0">
                <a:solidFill>
                  <a:schemeClr val="bg1"/>
                </a:solidFill>
              </a:rPr>
              <a:t>These are arbitrary and would normally be accumulated during training of the model and represent the proba</a:t>
            </a:r>
            <a:r>
              <a:rPr lang="en-US" sz="1800" b="1" dirty="0" smtClean="0">
                <a:solidFill>
                  <a:schemeClr val="bg1"/>
                </a:solidFill>
              </a:rPr>
              <a:t>bility of being in state </a:t>
            </a:r>
            <a:r>
              <a:rPr lang="en-US" sz="1800" i="1" dirty="0" smtClean="0">
                <a:solidFill>
                  <a:schemeClr val="bg1"/>
                </a:solidFill>
              </a:rPr>
              <a:t>1</a:t>
            </a:r>
            <a:r>
              <a:rPr lang="en-US" sz="1800" b="1" dirty="0" smtClean="0">
                <a:solidFill>
                  <a:schemeClr val="bg1"/>
                </a:solidFill>
              </a:rPr>
              <a:t> at time </a:t>
            </a:r>
            <a:r>
              <a:rPr lang="en-US" sz="1800" i="1" dirty="0" smtClean="0">
                <a:solidFill>
                  <a:schemeClr val="bg1"/>
                </a:solidFill>
              </a:rPr>
              <a:t>t </a:t>
            </a:r>
            <a:r>
              <a:rPr lang="en-US" sz="1800" dirty="0" smtClean="0">
                <a:solidFill>
                  <a:schemeClr val="bg1"/>
                </a:solidFill>
              </a:rPr>
              <a:t>=</a:t>
            </a:r>
            <a:r>
              <a:rPr lang="en-US" sz="1800" i="1" dirty="0" smtClean="0">
                <a:solidFill>
                  <a:schemeClr val="bg1"/>
                </a:solidFill>
              </a:rPr>
              <a:t> 1 </a:t>
            </a:r>
            <a:r>
              <a:rPr lang="en-US" sz="1800" b="1" dirty="0" smtClean="0">
                <a:solidFill>
                  <a:schemeClr val="bg1"/>
                </a:solidFill>
              </a:rPr>
              <a:t>and </a:t>
            </a:r>
            <a:r>
              <a:rPr lang="en-US" sz="1800" i="1" dirty="0" smtClean="0">
                <a:solidFill>
                  <a:schemeClr val="bg1"/>
                </a:solidFill>
              </a:rPr>
              <a:t>2</a:t>
            </a:r>
            <a:r>
              <a:rPr lang="en-US" sz="1800" b="1" dirty="0" smtClean="0">
                <a:solidFill>
                  <a:schemeClr val="bg1"/>
                </a:solidFill>
              </a:rPr>
              <a:t>.</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MLLR Example</a:t>
            </a:r>
            <a:endParaRPr lang="en-US" b="1" dirty="0">
              <a:solidFill>
                <a:schemeClr val="accent2"/>
              </a:solidFill>
            </a:endParaRPr>
          </a:p>
        </p:txBody>
      </p:sp>
      <p:graphicFrame>
        <p:nvGraphicFramePr>
          <p:cNvPr id="96265" name="Object 9"/>
          <p:cNvGraphicFramePr>
            <a:graphicFrameLocks noChangeAspect="1"/>
          </p:cNvGraphicFramePr>
          <p:nvPr/>
        </p:nvGraphicFramePr>
        <p:xfrm>
          <a:off x="454025" y="1106333"/>
          <a:ext cx="2222500" cy="684212"/>
        </p:xfrm>
        <a:graphic>
          <a:graphicData uri="http://schemas.openxmlformats.org/presentationml/2006/ole">
            <p:oleObj spid="_x0000_s154633" name="Equation" r:id="rId4" imgW="1485720" imgH="457200" progId="Equation.3">
              <p:embed/>
            </p:oleObj>
          </a:graphicData>
        </a:graphic>
      </p:graphicFrame>
      <p:graphicFrame>
        <p:nvGraphicFramePr>
          <p:cNvPr id="154634" name="Object 10"/>
          <p:cNvGraphicFramePr>
            <a:graphicFrameLocks noChangeAspect="1"/>
          </p:cNvGraphicFramePr>
          <p:nvPr/>
        </p:nvGraphicFramePr>
        <p:xfrm>
          <a:off x="454025" y="2068750"/>
          <a:ext cx="2184400" cy="684213"/>
        </p:xfrm>
        <a:graphic>
          <a:graphicData uri="http://schemas.openxmlformats.org/presentationml/2006/ole">
            <p:oleObj spid="_x0000_s154634" name="Equation" r:id="rId5" imgW="1460160" imgH="457200" progId="Equation.3">
              <p:embed/>
            </p:oleObj>
          </a:graphicData>
        </a:graphic>
      </p:graphicFrame>
      <p:graphicFrame>
        <p:nvGraphicFramePr>
          <p:cNvPr id="154635" name="Object 11"/>
          <p:cNvGraphicFramePr>
            <a:graphicFrameLocks noChangeAspect="1"/>
          </p:cNvGraphicFramePr>
          <p:nvPr/>
        </p:nvGraphicFramePr>
        <p:xfrm>
          <a:off x="454025" y="3385645"/>
          <a:ext cx="3343276" cy="684213"/>
        </p:xfrm>
        <a:graphic>
          <a:graphicData uri="http://schemas.openxmlformats.org/presentationml/2006/ole">
            <p:oleObj spid="_x0000_s154635" name="Equation" r:id="rId6" imgW="2234880" imgH="457200" progId="Equation.3">
              <p:embed/>
            </p:oleObj>
          </a:graphicData>
        </a:graphic>
      </p:graphicFrame>
      <p:graphicFrame>
        <p:nvGraphicFramePr>
          <p:cNvPr id="154636" name="Object 12"/>
          <p:cNvGraphicFramePr>
            <a:graphicFrameLocks noChangeAspect="1"/>
          </p:cNvGraphicFramePr>
          <p:nvPr/>
        </p:nvGraphicFramePr>
        <p:xfrm>
          <a:off x="454025" y="4662282"/>
          <a:ext cx="3057525" cy="1028700"/>
        </p:xfrm>
        <a:graphic>
          <a:graphicData uri="http://schemas.openxmlformats.org/presentationml/2006/ole">
            <p:oleObj spid="_x0000_s154636" name="Equation" r:id="rId7" imgW="2044440" imgH="685800" progId="Equation.3">
              <p:embed/>
            </p:oleObj>
          </a:graphicData>
        </a:graphic>
      </p:graphicFrame>
      <p:graphicFrame>
        <p:nvGraphicFramePr>
          <p:cNvPr id="154637" name="Object 13"/>
          <p:cNvGraphicFramePr>
            <a:graphicFrameLocks noChangeAspect="1"/>
          </p:cNvGraphicFramePr>
          <p:nvPr/>
        </p:nvGraphicFramePr>
        <p:xfrm>
          <a:off x="4790372" y="5677839"/>
          <a:ext cx="2811462" cy="323850"/>
        </p:xfrm>
        <a:graphic>
          <a:graphicData uri="http://schemas.openxmlformats.org/presentationml/2006/ole">
            <p:oleObj spid="_x0000_s154637" name="Equation" r:id="rId8" imgW="1892160" imgH="215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509666"/>
            <a:ext cx="8672513" cy="4801314"/>
          </a:xfrm>
          <a:prstGeom prst="rect">
            <a:avLst/>
          </a:prstGeom>
          <a:noFill/>
          <a:ln w="9525">
            <a:noFill/>
            <a:miter lim="800000"/>
            <a:headEnd/>
            <a:tailEnd/>
          </a:ln>
        </p:spPr>
        <p:txBody>
          <a:bodyPr wrap="square" lIns="0" tIns="0" rIns="0" bIns="0">
            <a:spAutoFit/>
          </a:bodyPr>
          <a:lstStyle/>
          <a:p>
            <a:pPr marL="176213" indent="-176213">
              <a:spcAft>
                <a:spcPts val="8400"/>
              </a:spcAft>
              <a:buFont typeface="Arial" pitchFamily="34" charset="0"/>
              <a:buChar char="•"/>
            </a:pPr>
            <a:r>
              <a:rPr lang="en-US" sz="1800" b="1" dirty="0" smtClean="0">
                <a:solidFill>
                  <a:schemeClr val="bg1"/>
                </a:solidFill>
              </a:rPr>
              <a:t>Then:</a:t>
            </a:r>
            <a:endParaRPr lang="en-US" sz="1800" dirty="0">
              <a:solidFill>
                <a:schemeClr val="bg1"/>
              </a:solidFill>
            </a:endParaRPr>
          </a:p>
          <a:p>
            <a:pPr marL="176213" indent="-176213">
              <a:spcAft>
                <a:spcPts val="8400"/>
              </a:spcAft>
              <a:buFont typeface="Arial" pitchFamily="34" charset="0"/>
              <a:buChar char="•"/>
            </a:pPr>
            <a:r>
              <a:rPr lang="en-US" sz="1800" b="1" dirty="0" smtClean="0">
                <a:solidFill>
                  <a:schemeClr val="bg1"/>
                </a:solidFill>
              </a:rPr>
              <a:t>Recall our extended mean vector:</a:t>
            </a:r>
          </a:p>
          <a:p>
            <a:pPr marL="176213" indent="-176213">
              <a:spcAft>
                <a:spcPts val="12000"/>
              </a:spcAft>
              <a:buFont typeface="Arial" pitchFamily="34" charset="0"/>
              <a:buChar char="•"/>
            </a:pPr>
            <a:r>
              <a:rPr lang="en-US" sz="1800" b="1" dirty="0" smtClean="0">
                <a:solidFill>
                  <a:schemeClr val="bg1"/>
                </a:solidFill>
              </a:rPr>
              <a:t>We can compute Z:</a:t>
            </a:r>
          </a:p>
          <a:p>
            <a:pPr marL="176213" indent="-176213">
              <a:spcAft>
                <a:spcPts val="6600"/>
              </a:spcAft>
              <a:buFont typeface="Arial" pitchFamily="34" charset="0"/>
              <a:buChar char="•"/>
            </a:pPr>
            <a:r>
              <a:rPr lang="en-US" sz="1800" b="1" dirty="0" smtClean="0">
                <a:solidFill>
                  <a:schemeClr val="bg1"/>
                </a:solidFill>
              </a:rPr>
              <a:t>For a diagonal covariance, we defined </a:t>
            </a:r>
            <a:r>
              <a:rPr lang="en-US" sz="1800" i="1" dirty="0" smtClean="0">
                <a:solidFill>
                  <a:schemeClr val="bg1"/>
                </a:solidFill>
              </a:rPr>
              <a:t>G</a:t>
            </a:r>
            <a:r>
              <a:rPr lang="en-US" sz="1800" i="1" baseline="30000" dirty="0" smtClean="0">
                <a:solidFill>
                  <a:schemeClr val="bg1"/>
                </a:solidFill>
              </a:rPr>
              <a:t>(</a:t>
            </a:r>
            <a:r>
              <a:rPr lang="en-US" sz="1800" i="1" baseline="30000" dirty="0" err="1" smtClean="0">
                <a:solidFill>
                  <a:schemeClr val="bg1"/>
                </a:solidFill>
              </a:rPr>
              <a:t>i</a:t>
            </a:r>
            <a:r>
              <a:rPr lang="en-US" sz="1800" i="1" baseline="30000" dirty="0" smtClean="0">
                <a:solidFill>
                  <a:schemeClr val="bg1"/>
                </a:solidFill>
              </a:rPr>
              <a:t>)</a:t>
            </a:r>
            <a:r>
              <a:rPr lang="en-US" sz="1800" b="1" dirty="0" smtClean="0">
                <a:solidFill>
                  <a:schemeClr val="bg1"/>
                </a:solidFill>
              </a:rPr>
              <a:t> as:</a:t>
            </a: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MLLR Example (Cont.)</a:t>
            </a:r>
            <a:endParaRPr lang="en-US" b="1" dirty="0">
              <a:solidFill>
                <a:schemeClr val="accent2"/>
              </a:solidFill>
            </a:endParaRPr>
          </a:p>
        </p:txBody>
      </p:sp>
      <p:graphicFrame>
        <p:nvGraphicFramePr>
          <p:cNvPr id="154636" name="Object 12"/>
          <p:cNvGraphicFramePr>
            <a:graphicFrameLocks noChangeAspect="1"/>
          </p:cNvGraphicFramePr>
          <p:nvPr/>
        </p:nvGraphicFramePr>
        <p:xfrm>
          <a:off x="463550" y="704850"/>
          <a:ext cx="3095625" cy="1028700"/>
        </p:xfrm>
        <a:graphic>
          <a:graphicData uri="http://schemas.openxmlformats.org/presentationml/2006/ole">
            <p:oleObj spid="_x0000_s187397" name="Equation" r:id="rId4" imgW="2070000" imgH="685800" progId="Equation.3">
              <p:embed/>
            </p:oleObj>
          </a:graphicData>
        </a:graphic>
      </p:graphicFrame>
      <p:graphicFrame>
        <p:nvGraphicFramePr>
          <p:cNvPr id="187399" name="Object 7"/>
          <p:cNvGraphicFramePr>
            <a:graphicFrameLocks noChangeAspect="1"/>
          </p:cNvGraphicFramePr>
          <p:nvPr/>
        </p:nvGraphicFramePr>
        <p:xfrm>
          <a:off x="454025" y="2142423"/>
          <a:ext cx="3436937" cy="1066800"/>
        </p:xfrm>
        <a:graphic>
          <a:graphicData uri="http://schemas.openxmlformats.org/presentationml/2006/ole">
            <p:oleObj spid="_x0000_s187399" name="Equation" r:id="rId5" imgW="2298600" imgH="711000" progId="Equation.3">
              <p:embed/>
            </p:oleObj>
          </a:graphicData>
        </a:graphic>
      </p:graphicFrame>
      <p:graphicFrame>
        <p:nvGraphicFramePr>
          <p:cNvPr id="187400" name="Object 8"/>
          <p:cNvGraphicFramePr>
            <a:graphicFrameLocks noChangeAspect="1"/>
          </p:cNvGraphicFramePr>
          <p:nvPr/>
        </p:nvGraphicFramePr>
        <p:xfrm>
          <a:off x="454025" y="3544888"/>
          <a:ext cx="6437313" cy="1409700"/>
        </p:xfrm>
        <a:graphic>
          <a:graphicData uri="http://schemas.openxmlformats.org/presentationml/2006/ole">
            <p:oleObj spid="_x0000_s187400" name="Equation" r:id="rId6" imgW="4305240" imgH="939600" progId="Equation.3">
              <p:embed/>
            </p:oleObj>
          </a:graphicData>
        </a:graphic>
      </p:graphicFrame>
      <p:graphicFrame>
        <p:nvGraphicFramePr>
          <p:cNvPr id="187401" name="Object 9"/>
          <p:cNvGraphicFramePr>
            <a:graphicFrameLocks noChangeAspect="1"/>
          </p:cNvGraphicFramePr>
          <p:nvPr/>
        </p:nvGraphicFramePr>
        <p:xfrm>
          <a:off x="454025" y="5268886"/>
          <a:ext cx="3248025" cy="1333500"/>
        </p:xfrm>
        <a:graphic>
          <a:graphicData uri="http://schemas.openxmlformats.org/presentationml/2006/ole">
            <p:oleObj spid="_x0000_s187401" name="Equation" r:id="rId7" imgW="2171520" imgH="8888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3237875"/>
            <a:ext cx="8672513" cy="276999"/>
          </a:xfrm>
          <a:prstGeom prst="rect">
            <a:avLst/>
          </a:prstGeom>
          <a:noFill/>
          <a:ln w="9525">
            <a:noFill/>
            <a:miter lim="800000"/>
            <a:headEnd/>
            <a:tailEnd/>
          </a:ln>
        </p:spPr>
        <p:txBody>
          <a:bodyPr wrap="square" lIns="0" tIns="0" rIns="0" bIns="0">
            <a:spAutoFit/>
          </a:bodyPr>
          <a:lstStyle/>
          <a:p>
            <a:pPr marL="176213" indent="-176213">
              <a:spcAft>
                <a:spcPts val="8400"/>
              </a:spcAft>
              <a:buFont typeface="Arial" pitchFamily="34" charset="0"/>
              <a:buChar char="•"/>
            </a:pPr>
            <a:r>
              <a:rPr lang="en-US" sz="1800" b="1" dirty="0" smtClean="0">
                <a:solidFill>
                  <a:schemeClr val="bg1"/>
                </a:solidFill>
              </a:rPr>
              <a:t>Now we can solve for </a:t>
            </a:r>
            <a:r>
              <a:rPr lang="en-US" sz="1800" i="1" dirty="0" smtClean="0">
                <a:solidFill>
                  <a:schemeClr val="bg1"/>
                </a:solidFill>
              </a:rPr>
              <a:t>G</a:t>
            </a:r>
            <a:r>
              <a:rPr lang="en-US" sz="1800" i="1" baseline="30000" dirty="0" smtClean="0">
                <a:solidFill>
                  <a:schemeClr val="bg1"/>
                </a:solidFill>
              </a:rPr>
              <a:t>(</a:t>
            </a:r>
            <a:r>
              <a:rPr lang="en-US" sz="1800" i="1" baseline="30000" dirty="0" err="1" smtClean="0">
                <a:solidFill>
                  <a:schemeClr val="bg1"/>
                </a:solidFill>
              </a:rPr>
              <a:t>i</a:t>
            </a:r>
            <a:r>
              <a:rPr lang="en-US" sz="1800" i="1" baseline="30000" dirty="0" smtClean="0">
                <a:solidFill>
                  <a:schemeClr val="bg1"/>
                </a:solidFill>
              </a:rPr>
              <a:t>)</a:t>
            </a:r>
            <a:r>
              <a:rPr lang="en-US" sz="1800" b="1" dirty="0" smtClean="0">
                <a:solidFill>
                  <a:schemeClr val="bg1"/>
                </a:solidFill>
              </a:rPr>
              <a:t> </a:t>
            </a:r>
            <a:r>
              <a:rPr lang="en-US" sz="1800" b="1" dirty="0" smtClean="0">
                <a:solidFill>
                  <a:schemeClr val="bg1"/>
                </a:solidFill>
              </a:rPr>
              <a:t>(there are </a:t>
            </a:r>
            <a:r>
              <a:rPr lang="en-US" sz="1800" i="1" dirty="0" err="1" smtClean="0">
                <a:solidFill>
                  <a:schemeClr val="bg1"/>
                </a:solidFill>
              </a:rPr>
              <a:t>i</a:t>
            </a:r>
            <a:r>
              <a:rPr lang="en-US" sz="1800" i="1" dirty="0" smtClean="0">
                <a:solidFill>
                  <a:schemeClr val="bg1"/>
                </a:solidFill>
              </a:rPr>
              <a:t> </a:t>
            </a:r>
            <a:r>
              <a:rPr lang="en-US" sz="1800" dirty="0" smtClean="0">
                <a:solidFill>
                  <a:schemeClr val="bg1"/>
                </a:solidFill>
              </a:rPr>
              <a:t>=</a:t>
            </a:r>
            <a:r>
              <a:rPr lang="en-US" sz="1800" i="1" dirty="0" smtClean="0">
                <a:solidFill>
                  <a:schemeClr val="bg1"/>
                </a:solidFill>
              </a:rPr>
              <a:t> 1, …,n </a:t>
            </a:r>
            <a:r>
              <a:rPr lang="en-US" sz="1800" b="1" dirty="0" smtClean="0">
                <a:solidFill>
                  <a:schemeClr val="bg1"/>
                </a:solidFill>
              </a:rPr>
              <a:t>of these, where </a:t>
            </a:r>
            <a:r>
              <a:rPr lang="en-US" sz="1800" i="1" dirty="0" smtClean="0">
                <a:solidFill>
                  <a:schemeClr val="bg1"/>
                </a:solidFill>
              </a:rPr>
              <a:t>n </a:t>
            </a:r>
            <a:r>
              <a:rPr lang="en-US" sz="1800" dirty="0" smtClean="0">
                <a:solidFill>
                  <a:schemeClr val="bg1"/>
                </a:solidFill>
              </a:rPr>
              <a:t>=</a:t>
            </a:r>
            <a:r>
              <a:rPr lang="en-US" sz="1800" i="1" dirty="0" smtClean="0">
                <a:solidFill>
                  <a:schemeClr val="bg1"/>
                </a:solidFill>
              </a:rPr>
              <a:t> 2</a:t>
            </a:r>
            <a:r>
              <a:rPr lang="en-US" sz="1800" b="1" dirty="0" smtClean="0">
                <a:solidFill>
                  <a:schemeClr val="bg1"/>
                </a:solidFill>
              </a:rPr>
              <a:t>):</a:t>
            </a: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MLLR Example (Cont.)</a:t>
            </a:r>
            <a:endParaRPr lang="en-US" b="1" dirty="0">
              <a:solidFill>
                <a:schemeClr val="accent2"/>
              </a:solidFill>
            </a:endParaRPr>
          </a:p>
        </p:txBody>
      </p:sp>
      <p:graphicFrame>
        <p:nvGraphicFramePr>
          <p:cNvPr id="187401" name="Object 9"/>
          <p:cNvGraphicFramePr>
            <a:graphicFrameLocks noChangeAspect="1"/>
          </p:cNvGraphicFramePr>
          <p:nvPr/>
        </p:nvGraphicFramePr>
        <p:xfrm>
          <a:off x="454025" y="599190"/>
          <a:ext cx="7426325" cy="1409700"/>
        </p:xfrm>
        <a:graphic>
          <a:graphicData uri="http://schemas.openxmlformats.org/presentationml/2006/ole">
            <p:oleObj spid="_x0000_s188421" name="Equation" r:id="rId4" imgW="4965480" imgH="939600" progId="Equation.3">
              <p:embed/>
            </p:oleObj>
          </a:graphicData>
        </a:graphic>
      </p:graphicFrame>
      <p:graphicFrame>
        <p:nvGraphicFramePr>
          <p:cNvPr id="188422" name="Object 6"/>
          <p:cNvGraphicFramePr>
            <a:graphicFrameLocks noChangeAspect="1"/>
          </p:cNvGraphicFramePr>
          <p:nvPr/>
        </p:nvGraphicFramePr>
        <p:xfrm>
          <a:off x="454025" y="2090790"/>
          <a:ext cx="3798888" cy="1066800"/>
        </p:xfrm>
        <a:graphic>
          <a:graphicData uri="http://schemas.openxmlformats.org/presentationml/2006/ole">
            <p:oleObj spid="_x0000_s188422" name="Equation" r:id="rId5" imgW="2539800" imgH="711000" progId="Equation.3">
              <p:embed/>
            </p:oleObj>
          </a:graphicData>
        </a:graphic>
      </p:graphicFrame>
      <p:graphicFrame>
        <p:nvGraphicFramePr>
          <p:cNvPr id="188423" name="Object 7"/>
          <p:cNvGraphicFramePr>
            <a:graphicFrameLocks noChangeAspect="1"/>
          </p:cNvGraphicFramePr>
          <p:nvPr/>
        </p:nvGraphicFramePr>
        <p:xfrm>
          <a:off x="454025" y="3619996"/>
          <a:ext cx="5564188" cy="2800350"/>
        </p:xfrm>
        <a:graphic>
          <a:graphicData uri="http://schemas.openxmlformats.org/presentationml/2006/ole">
            <p:oleObj spid="_x0000_s188423" name="Equation" r:id="rId6" imgW="3720960" imgH="18666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539675"/>
            <a:ext cx="8672513" cy="3416320"/>
          </a:xfrm>
          <a:prstGeom prst="rect">
            <a:avLst/>
          </a:prstGeom>
          <a:noFill/>
          <a:ln w="9525">
            <a:noFill/>
            <a:miter lim="800000"/>
            <a:headEnd/>
            <a:tailEnd/>
          </a:ln>
        </p:spPr>
        <p:txBody>
          <a:bodyPr wrap="square" lIns="0" tIns="0" rIns="0" bIns="0">
            <a:spAutoFit/>
          </a:bodyPr>
          <a:lstStyle/>
          <a:p>
            <a:pPr marL="176213" indent="-176213">
              <a:spcAft>
                <a:spcPts val="18000"/>
              </a:spcAft>
              <a:buFont typeface="Arial" pitchFamily="34" charset="0"/>
              <a:buChar char="•"/>
            </a:pPr>
            <a:r>
              <a:rPr lang="en-US" sz="1800" b="1" dirty="0" smtClean="0">
                <a:solidFill>
                  <a:schemeClr val="bg1"/>
                </a:solidFill>
              </a:rPr>
              <a:t>Next, we must solve for </a:t>
            </a:r>
            <a:r>
              <a:rPr lang="en-US" sz="1800" dirty="0" smtClean="0">
                <a:solidFill>
                  <a:schemeClr val="bg1"/>
                </a:solidFill>
              </a:rPr>
              <a:t>(</a:t>
            </a:r>
            <a:r>
              <a:rPr lang="en-US" sz="1800" i="1" dirty="0" smtClean="0">
                <a:solidFill>
                  <a:schemeClr val="bg1"/>
                </a:solidFill>
              </a:rPr>
              <a:t>G</a:t>
            </a:r>
            <a:r>
              <a:rPr lang="en-US" sz="1800" i="1" baseline="30000" dirty="0" smtClean="0">
                <a:solidFill>
                  <a:schemeClr val="bg1"/>
                </a:solidFill>
              </a:rPr>
              <a:t>(</a:t>
            </a:r>
            <a:r>
              <a:rPr lang="en-US" sz="1800" i="1" baseline="30000" dirty="0" err="1" smtClean="0">
                <a:solidFill>
                  <a:schemeClr val="bg1"/>
                </a:solidFill>
              </a:rPr>
              <a:t>i</a:t>
            </a:r>
            <a:r>
              <a:rPr lang="en-US" sz="1800" i="1" baseline="30000" dirty="0" smtClean="0">
                <a:solidFill>
                  <a:schemeClr val="bg1"/>
                </a:solidFill>
              </a:rPr>
              <a:t>)</a:t>
            </a:r>
            <a:r>
              <a:rPr lang="en-US" sz="1800" dirty="0" smtClean="0">
                <a:solidFill>
                  <a:schemeClr val="bg1"/>
                </a:solidFill>
              </a:rPr>
              <a:t>)</a:t>
            </a:r>
            <a:r>
              <a:rPr lang="en-US" sz="1800" baseline="30000" dirty="0" smtClean="0">
                <a:solidFill>
                  <a:schemeClr val="bg1"/>
                </a:solidFill>
              </a:rPr>
              <a:t>-1</a:t>
            </a:r>
            <a:r>
              <a:rPr lang="en-US" sz="1800" b="1" dirty="0" smtClean="0">
                <a:solidFill>
                  <a:schemeClr val="bg1"/>
                </a:solidFill>
              </a:rPr>
              <a:t>. But there is a problem: The </a:t>
            </a:r>
            <a:r>
              <a:rPr lang="en-US" sz="1800" i="1" dirty="0" smtClean="0">
                <a:solidFill>
                  <a:schemeClr val="bg1"/>
                </a:solidFill>
              </a:rPr>
              <a:t>G</a:t>
            </a:r>
            <a:r>
              <a:rPr lang="en-US" sz="1800" i="1" baseline="30000" dirty="0" smtClean="0">
                <a:solidFill>
                  <a:schemeClr val="bg1"/>
                </a:solidFill>
              </a:rPr>
              <a:t>(</a:t>
            </a:r>
            <a:r>
              <a:rPr lang="en-US" sz="1800" i="1" baseline="30000" dirty="0" err="1" smtClean="0">
                <a:solidFill>
                  <a:schemeClr val="bg1"/>
                </a:solidFill>
              </a:rPr>
              <a:t>i</a:t>
            </a:r>
            <a:r>
              <a:rPr lang="en-US" sz="1800" i="1" baseline="30000" dirty="0" smtClean="0">
                <a:solidFill>
                  <a:schemeClr val="bg1"/>
                </a:solidFill>
              </a:rPr>
              <a:t>) </a:t>
            </a:r>
            <a:r>
              <a:rPr lang="en-US" sz="1800" b="1" dirty="0" smtClean="0">
                <a:solidFill>
                  <a:schemeClr val="bg1"/>
                </a:solidFill>
              </a:rPr>
              <a:t>are singular (linearly dependent rows in this case). We typically use Singular Value Decomposition (from </a:t>
            </a:r>
            <a:r>
              <a:rPr lang="en-US" sz="1800" b="1" i="1" dirty="0" smtClean="0">
                <a:solidFill>
                  <a:schemeClr val="bg1"/>
                </a:solidFill>
              </a:rPr>
              <a:t>Numerical Recipes in C</a:t>
            </a:r>
            <a:r>
              <a:rPr lang="en-US" sz="1800" b="1" dirty="0" smtClean="0">
                <a:solidFill>
                  <a:schemeClr val="bg1"/>
                </a:solidFill>
              </a:rPr>
              <a:t>) to find a pseudo-inverse:</a:t>
            </a:r>
          </a:p>
          <a:p>
            <a:pPr marL="176213" indent="-176213">
              <a:spcAft>
                <a:spcPts val="25600"/>
              </a:spcAft>
              <a:buFont typeface="Arial" pitchFamily="34" charset="0"/>
              <a:buChar char="•"/>
            </a:pPr>
            <a:r>
              <a:rPr lang="en-US" sz="1800" b="1" dirty="0" smtClean="0">
                <a:solidFill>
                  <a:schemeClr val="bg1"/>
                </a:solidFill>
              </a:rPr>
              <a:t>Now we can compute the components of W:</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MLLR Example (Cont.)</a:t>
            </a:r>
            <a:endParaRPr lang="en-US" b="1" dirty="0">
              <a:solidFill>
                <a:schemeClr val="accent2"/>
              </a:solidFill>
            </a:endParaRPr>
          </a:p>
        </p:txBody>
      </p:sp>
      <p:graphicFrame>
        <p:nvGraphicFramePr>
          <p:cNvPr id="188423" name="Object 7"/>
          <p:cNvGraphicFramePr>
            <a:graphicFrameLocks noChangeAspect="1"/>
          </p:cNvGraphicFramePr>
          <p:nvPr/>
        </p:nvGraphicFramePr>
        <p:xfrm>
          <a:off x="454025" y="1425810"/>
          <a:ext cx="4710112" cy="2247900"/>
        </p:xfrm>
        <a:graphic>
          <a:graphicData uri="http://schemas.openxmlformats.org/presentationml/2006/ole">
            <p:oleObj spid="_x0000_s189444" name="Equation" r:id="rId4" imgW="3149280" imgH="1498320" progId="Equation.3">
              <p:embed/>
            </p:oleObj>
          </a:graphicData>
        </a:graphic>
      </p:graphicFrame>
      <p:graphicFrame>
        <p:nvGraphicFramePr>
          <p:cNvPr id="189445" name="Object 5"/>
          <p:cNvGraphicFramePr>
            <a:graphicFrameLocks noChangeAspect="1"/>
          </p:cNvGraphicFramePr>
          <p:nvPr/>
        </p:nvGraphicFramePr>
        <p:xfrm>
          <a:off x="454025" y="4053877"/>
          <a:ext cx="3609975" cy="1066800"/>
        </p:xfrm>
        <a:graphic>
          <a:graphicData uri="http://schemas.openxmlformats.org/presentationml/2006/ole">
            <p:oleObj spid="_x0000_s189445" name="Equation" r:id="rId5" imgW="2412720" imgH="7110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3657600"/>
            <a:ext cx="8672513" cy="2800767"/>
          </a:xfrm>
          <a:prstGeom prst="rect">
            <a:avLst/>
          </a:prstGeom>
          <a:noFill/>
          <a:ln w="9525">
            <a:noFill/>
            <a:miter lim="800000"/>
            <a:headEnd/>
            <a:tailEnd/>
          </a:ln>
        </p:spPr>
        <p:txBody>
          <a:bodyPr wrap="square" lIns="0" tIns="0" rIns="0" bIns="0">
            <a:spAutoFit/>
          </a:bodyPr>
          <a:lstStyle/>
          <a:p>
            <a:pPr marL="176213" indent="-176213">
              <a:spcAft>
                <a:spcPts val="6000"/>
              </a:spcAft>
              <a:buFont typeface="Arial" pitchFamily="34" charset="0"/>
              <a:buChar char="•"/>
            </a:pPr>
            <a:r>
              <a:rPr lang="en-US" sz="1800" b="1" dirty="0" smtClean="0">
                <a:solidFill>
                  <a:schemeClr val="bg1"/>
                </a:solidFill>
              </a:rPr>
              <a:t>We can finally compute the adapted means:</a:t>
            </a:r>
            <a:endParaRPr lang="en-US" sz="1800" b="1" dirty="0" smtClean="0">
              <a:solidFill>
                <a:schemeClr val="bg1"/>
              </a:solidFill>
            </a:endParaRPr>
          </a:p>
          <a:p>
            <a:pPr marL="176213" indent="-176213">
              <a:spcAft>
                <a:spcPts val="7200"/>
              </a:spcAft>
              <a:buFont typeface="Arial" pitchFamily="34" charset="0"/>
              <a:buChar char="•"/>
            </a:pPr>
            <a:r>
              <a:rPr lang="en-US" sz="1800" b="1" dirty="0" smtClean="0">
                <a:solidFill>
                  <a:schemeClr val="bg1"/>
                </a:solidFill>
              </a:rPr>
              <a:t>Recall that:</a:t>
            </a:r>
          </a:p>
          <a:p>
            <a:pPr marL="176213" indent="-176213">
              <a:spcAft>
                <a:spcPts val="7200"/>
              </a:spcAft>
            </a:pPr>
            <a:r>
              <a:rPr lang="en-US" sz="1800" b="1" dirty="0" smtClean="0">
                <a:solidFill>
                  <a:schemeClr val="bg1"/>
                </a:solidFill>
              </a:rPr>
              <a:t>	</a:t>
            </a:r>
            <a:r>
              <a:rPr lang="en-US" sz="1800" b="1" dirty="0" smtClean="0">
                <a:solidFill>
                  <a:schemeClr val="bg1"/>
                </a:solidFill>
              </a:rPr>
              <a:t>so MLLR has pushed the new mean very close to the observed data mean, but has done this using a transformation matrix.</a:t>
            </a: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MLLR Example (Cont.)</a:t>
            </a:r>
            <a:endParaRPr lang="en-US" b="1" dirty="0">
              <a:solidFill>
                <a:schemeClr val="accent2"/>
              </a:solidFill>
            </a:endParaRPr>
          </a:p>
        </p:txBody>
      </p:sp>
      <p:graphicFrame>
        <p:nvGraphicFramePr>
          <p:cNvPr id="162821" name="Object 5"/>
          <p:cNvGraphicFramePr>
            <a:graphicFrameLocks noChangeAspect="1"/>
          </p:cNvGraphicFramePr>
          <p:nvPr/>
        </p:nvGraphicFramePr>
        <p:xfrm>
          <a:off x="454025" y="627349"/>
          <a:ext cx="7410450" cy="2971800"/>
        </p:xfrm>
        <a:graphic>
          <a:graphicData uri="http://schemas.openxmlformats.org/presentationml/2006/ole">
            <p:oleObj spid="_x0000_s162821" name="Equation" r:id="rId4" imgW="4952880" imgH="1981080" progId="Equation.3">
              <p:embed/>
            </p:oleObj>
          </a:graphicData>
        </a:graphic>
      </p:graphicFrame>
      <p:graphicFrame>
        <p:nvGraphicFramePr>
          <p:cNvPr id="162822" name="Object 6"/>
          <p:cNvGraphicFramePr>
            <a:graphicFrameLocks noChangeAspect="1"/>
          </p:cNvGraphicFramePr>
          <p:nvPr/>
        </p:nvGraphicFramePr>
        <p:xfrm>
          <a:off x="454025" y="3943065"/>
          <a:ext cx="4997450" cy="1066800"/>
        </p:xfrm>
        <a:graphic>
          <a:graphicData uri="http://schemas.openxmlformats.org/presentationml/2006/ole">
            <p:oleObj spid="_x0000_s162822" name="Equation" r:id="rId5" imgW="3340080" imgH="711000" progId="Equation.3">
              <p:embed/>
            </p:oleObj>
          </a:graphicData>
        </a:graphic>
      </p:graphicFrame>
      <p:graphicFrame>
        <p:nvGraphicFramePr>
          <p:cNvPr id="162824" name="Object 8"/>
          <p:cNvGraphicFramePr>
            <a:graphicFrameLocks noChangeAspect="1"/>
          </p:cNvGraphicFramePr>
          <p:nvPr/>
        </p:nvGraphicFramePr>
        <p:xfrm>
          <a:off x="454025" y="5138738"/>
          <a:ext cx="7064375" cy="685800"/>
        </p:xfrm>
        <a:graphic>
          <a:graphicData uri="http://schemas.openxmlformats.org/presentationml/2006/ole">
            <p:oleObj spid="_x0000_s162824" name="Equation" r:id="rId6" imgW="4724280" imgH="4572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Observations</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pic>
        <p:nvPicPr>
          <p:cNvPr id="9" name="Picture 2" descr="mllr"/>
          <p:cNvPicPr>
            <a:picLocks noChangeAspect="1" noChangeArrowheads="1"/>
          </p:cNvPicPr>
          <p:nvPr/>
        </p:nvPicPr>
        <p:blipFill>
          <a:blip r:embed="rId2"/>
          <a:srcRect b="18236"/>
          <a:stretch>
            <a:fillRect/>
          </a:stretch>
        </p:blipFill>
        <p:spPr bwMode="auto">
          <a:xfrm>
            <a:off x="3231032" y="2938072"/>
            <a:ext cx="6037076" cy="3432749"/>
          </a:xfrm>
          <a:prstGeom prst="rect">
            <a:avLst/>
          </a:prstGeom>
          <a:noFill/>
        </p:spPr>
      </p:pic>
      <p:sp>
        <p:nvSpPr>
          <p:cNvPr id="13" name="Text Box 9"/>
          <p:cNvSpPr txBox="1">
            <a:spLocks noChangeArrowheads="1"/>
          </p:cNvSpPr>
          <p:nvPr/>
        </p:nvSpPr>
        <p:spPr bwMode="auto">
          <a:xfrm>
            <a:off x="184356" y="584616"/>
            <a:ext cx="8672513" cy="5878532"/>
          </a:xfrm>
          <a:prstGeom prst="rect">
            <a:avLst/>
          </a:prstGeom>
          <a:noFill/>
          <a:ln w="9525">
            <a:noFill/>
            <a:miter lim="800000"/>
            <a:headEnd/>
            <a:tailEnd/>
          </a:ln>
        </p:spPr>
        <p:txBody>
          <a:bodyPr wrap="square" lIns="0" tIns="0" rIns="0" bIns="0">
            <a:spAutoFit/>
          </a:bodyPr>
          <a:lstStyle/>
          <a:p>
            <a:pPr marL="176213" indent="-176213">
              <a:spcAft>
                <a:spcPts val="1200"/>
              </a:spcAft>
              <a:buFont typeface="Arial" pitchFamily="34" charset="0"/>
              <a:buChar char="•"/>
            </a:pPr>
            <a:r>
              <a:rPr lang="en-US" sz="1800" b="1" dirty="0" smtClean="0">
                <a:solidFill>
                  <a:schemeClr val="bg1"/>
                </a:solidFill>
              </a:rPr>
              <a:t>The state occupancy probabilities determine the speed of adaptation, much like our adaptive filter. The more probable </a:t>
            </a:r>
            <a:r>
              <a:rPr lang="en-US" sz="1800" b="1" dirty="0" smtClean="0">
                <a:solidFill>
                  <a:schemeClr val="bg1"/>
                </a:solidFill>
              </a:rPr>
              <a:t>a state is, the more it will influence the overall calculation (another example of maximum likelihood). The larger the occupancy probabilities, the faster the adapted mean will move to the new mean. In general, the mean moves fairly quickly.</a:t>
            </a:r>
          </a:p>
          <a:p>
            <a:pPr marL="176213" indent="-176213">
              <a:spcAft>
                <a:spcPts val="1200"/>
              </a:spcAft>
              <a:buFont typeface="Arial" pitchFamily="34" charset="0"/>
              <a:buChar char="•"/>
            </a:pPr>
            <a:r>
              <a:rPr lang="en-US" sz="1800" b="1" dirty="0" smtClean="0">
                <a:solidFill>
                  <a:schemeClr val="bg1"/>
                </a:solidFill>
              </a:rPr>
              <a:t>Question: If all we are doing is replacing the old mean with the new mean, why go through all this trouble?</a:t>
            </a:r>
          </a:p>
          <a:p>
            <a:pPr marL="176213" indent="-176213">
              <a:spcAft>
                <a:spcPts val="1200"/>
              </a:spcAft>
              <a:buFont typeface="Arial" pitchFamily="34" charset="0"/>
              <a:buChar char="•"/>
            </a:pPr>
            <a:r>
              <a:rPr lang="en-US" sz="1800" b="1" dirty="0" smtClean="0">
                <a:solidFill>
                  <a:schemeClr val="bg1"/>
                </a:solidFill>
                <a:sym typeface="Symbol"/>
              </a:rPr>
              <a:t>The quality of the new</a:t>
            </a:r>
            <a:br>
              <a:rPr lang="en-US" sz="1800" b="1" dirty="0" smtClean="0">
                <a:solidFill>
                  <a:schemeClr val="bg1"/>
                </a:solidFill>
                <a:sym typeface="Symbol"/>
              </a:rPr>
            </a:br>
            <a:r>
              <a:rPr lang="en-US" sz="1800" b="1" dirty="0" smtClean="0">
                <a:solidFill>
                  <a:schemeClr val="bg1"/>
                </a:solidFill>
                <a:sym typeface="Symbol"/>
              </a:rPr>
              <a:t>model depends on the</a:t>
            </a:r>
            <a:br>
              <a:rPr lang="en-US" sz="1800" b="1" dirty="0" smtClean="0">
                <a:solidFill>
                  <a:schemeClr val="bg1"/>
                </a:solidFill>
                <a:sym typeface="Symbol"/>
              </a:rPr>
            </a:br>
            <a:r>
              <a:rPr lang="en-US" sz="1800" b="1" dirty="0" smtClean="0">
                <a:solidFill>
                  <a:schemeClr val="bg1"/>
                </a:solidFill>
                <a:sym typeface="Symbol"/>
              </a:rPr>
              <a:t>amount and richness </a:t>
            </a:r>
            <a:br>
              <a:rPr lang="en-US" sz="1800" b="1" dirty="0" smtClean="0">
                <a:solidFill>
                  <a:schemeClr val="bg1"/>
                </a:solidFill>
                <a:sym typeface="Symbol"/>
              </a:rPr>
            </a:br>
            <a:r>
              <a:rPr lang="en-US" sz="1800" b="1" dirty="0" smtClean="0">
                <a:solidFill>
                  <a:schemeClr val="bg1"/>
                </a:solidFill>
                <a:sym typeface="Symbol"/>
              </a:rPr>
              <a:t>of the new data.</a:t>
            </a:r>
            <a:endParaRPr lang="en-US" sz="1800" b="1" dirty="0" smtClean="0">
              <a:solidFill>
                <a:schemeClr val="bg1"/>
              </a:solidFill>
              <a:sym typeface="Symbol"/>
            </a:endParaRPr>
          </a:p>
          <a:p>
            <a:pPr marL="176213" indent="-176213">
              <a:spcAft>
                <a:spcPts val="1200"/>
              </a:spcAft>
              <a:buFont typeface="Arial" pitchFamily="34" charset="0"/>
              <a:buChar char="•"/>
            </a:pPr>
            <a:r>
              <a:rPr lang="en-US" sz="1800" b="1" dirty="0" smtClean="0">
                <a:solidFill>
                  <a:schemeClr val="bg1"/>
                </a:solidFill>
                <a:sym typeface="Symbol"/>
              </a:rPr>
              <a:t>Also, note that this is</a:t>
            </a:r>
            <a:br>
              <a:rPr lang="en-US" sz="1800" b="1" dirty="0" smtClean="0">
                <a:solidFill>
                  <a:schemeClr val="bg1"/>
                </a:solidFill>
                <a:sym typeface="Symbol"/>
              </a:rPr>
            </a:br>
            <a:r>
              <a:rPr lang="en-US" sz="1800" b="1" dirty="0" smtClean="0">
                <a:solidFill>
                  <a:schemeClr val="bg1"/>
                </a:solidFill>
                <a:sym typeface="Symbol"/>
              </a:rPr>
              <a:t>an </a:t>
            </a:r>
            <a:r>
              <a:rPr lang="en-US" sz="1800" b="1" dirty="0" smtClean="0">
                <a:solidFill>
                  <a:schemeClr val="accent1"/>
                </a:solidFill>
                <a:sym typeface="Symbol"/>
              </a:rPr>
              <a:t>unsupervised method</a:t>
            </a:r>
            <a:r>
              <a:rPr lang="en-US" sz="1800" b="1" dirty="0" smtClean="0">
                <a:solidFill>
                  <a:schemeClr val="bg1"/>
                </a:solidFill>
                <a:sym typeface="Symbol"/>
              </a:rPr>
              <a:t>,</a:t>
            </a:r>
            <a:br>
              <a:rPr lang="en-US" sz="1800" b="1" dirty="0" smtClean="0">
                <a:solidFill>
                  <a:schemeClr val="bg1"/>
                </a:solidFill>
                <a:sym typeface="Symbol"/>
              </a:rPr>
            </a:br>
            <a:r>
              <a:rPr lang="en-US" sz="1800" b="1" dirty="0" smtClean="0">
                <a:solidFill>
                  <a:schemeClr val="bg1"/>
                </a:solidFill>
                <a:sym typeface="Symbol"/>
              </a:rPr>
              <a:t>meaning the method does</a:t>
            </a:r>
            <a:br>
              <a:rPr lang="en-US" sz="1800" b="1" dirty="0" smtClean="0">
                <a:solidFill>
                  <a:schemeClr val="bg1"/>
                </a:solidFill>
                <a:sym typeface="Symbol"/>
              </a:rPr>
            </a:br>
            <a:r>
              <a:rPr lang="en-US" sz="1800" b="1" dirty="0" smtClean="0">
                <a:solidFill>
                  <a:schemeClr val="bg1"/>
                </a:solidFill>
                <a:sym typeface="Symbol"/>
              </a:rPr>
              <a:t>not need “truth-markings”</a:t>
            </a:r>
            <a:br>
              <a:rPr lang="en-US" sz="1800" b="1" dirty="0" smtClean="0">
                <a:solidFill>
                  <a:schemeClr val="bg1"/>
                </a:solidFill>
                <a:sym typeface="Symbol"/>
              </a:rPr>
            </a:br>
            <a:r>
              <a:rPr lang="en-US" sz="1800" b="1" dirty="0" smtClean="0">
                <a:solidFill>
                  <a:schemeClr val="bg1"/>
                </a:solidFill>
                <a:sym typeface="Symbol"/>
              </a:rPr>
              <a:t>of the adaptation data.</a:t>
            </a:r>
          </a:p>
          <a:p>
            <a:pPr marL="176213" indent="-176213">
              <a:spcAft>
                <a:spcPts val="1200"/>
              </a:spcAft>
              <a:buFont typeface="Arial" pitchFamily="34" charset="0"/>
              <a:buChar char="•"/>
            </a:pPr>
            <a:r>
              <a:rPr lang="en-US" sz="1800" b="1" dirty="0" smtClean="0">
                <a:solidFill>
                  <a:schemeClr val="bg1"/>
                </a:solidFill>
                <a:sym typeface="Symbol"/>
              </a:rPr>
              <a:t>Many variants of the MLLR</a:t>
            </a:r>
            <a:br>
              <a:rPr lang="en-US" sz="1800" b="1" dirty="0" smtClean="0">
                <a:solidFill>
                  <a:schemeClr val="bg1"/>
                </a:solidFill>
                <a:sym typeface="Symbol"/>
              </a:rPr>
            </a:br>
            <a:r>
              <a:rPr lang="en-US" sz="1800" b="1" dirty="0" smtClean="0">
                <a:solidFill>
                  <a:schemeClr val="bg1"/>
                </a:solidFill>
                <a:sym typeface="Symbol"/>
              </a:rPr>
              <a:t>approach exist today, including</a:t>
            </a:r>
            <a:br>
              <a:rPr lang="en-US" sz="1800" b="1" dirty="0" smtClean="0">
                <a:solidFill>
                  <a:schemeClr val="bg1"/>
                </a:solidFill>
                <a:sym typeface="Symbol"/>
              </a:rPr>
            </a:br>
            <a:r>
              <a:rPr lang="en-US" sz="1800" b="1" dirty="0" smtClean="0">
                <a:solidFill>
                  <a:schemeClr val="bg1"/>
                </a:solidFill>
                <a:sym typeface="Symbol"/>
              </a:rPr>
              <a:t>supervised versions.</a:t>
            </a:r>
            <a:endParaRPr lang="en-US" sz="1800" b="1" dirty="0" smtClean="0">
              <a:solidFill>
                <a:schemeClr val="bg1"/>
              </a:solidFill>
              <a:sym typeface="Symbo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Transform Sharing</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5586857" cy="5324535"/>
          </a:xfrm>
          <a:prstGeom prst="rect">
            <a:avLst/>
          </a:prstGeom>
          <a:noFill/>
          <a:ln w="9525">
            <a:noFill/>
            <a:miter lim="800000"/>
            <a:headEnd/>
            <a:tailEnd/>
          </a:ln>
        </p:spPr>
        <p:txBody>
          <a:bodyPr wrap="square" lIns="0" tIns="0" rIns="0" bIns="0">
            <a:spAutoFit/>
          </a:bodyPr>
          <a:lstStyle/>
          <a:p>
            <a:pPr marL="176213" indent="-176213">
              <a:spcAft>
                <a:spcPts val="900"/>
              </a:spcAft>
              <a:buFont typeface="Arial" pitchFamily="34" charset="0"/>
              <a:buChar char="•"/>
            </a:pPr>
            <a:r>
              <a:rPr lang="en-US" sz="1800" b="1" dirty="0" smtClean="0">
                <a:solidFill>
                  <a:schemeClr val="bg1"/>
                </a:solidFill>
              </a:rPr>
              <a:t>Recall in our HMM, we had many states and </a:t>
            </a:r>
            <a:br>
              <a:rPr lang="en-US" sz="1800" b="1" dirty="0" smtClean="0">
                <a:solidFill>
                  <a:schemeClr val="bg1"/>
                </a:solidFill>
              </a:rPr>
            </a:br>
            <a:r>
              <a:rPr lang="en-US" sz="1800" b="1" dirty="0" smtClean="0">
                <a:solidFill>
                  <a:schemeClr val="bg1"/>
                </a:solidFill>
              </a:rPr>
              <a:t>many</a:t>
            </a:r>
            <a:r>
              <a:rPr lang="en-US" sz="1800" b="1" dirty="0" smtClean="0">
                <a:solidFill>
                  <a:schemeClr val="bg1"/>
                </a:solidFill>
              </a:rPr>
              <a:t> </a:t>
            </a:r>
            <a:r>
              <a:rPr lang="en-US" sz="1800" b="1" dirty="0" smtClean="0">
                <a:solidFill>
                  <a:schemeClr val="bg1"/>
                </a:solidFill>
              </a:rPr>
              <a:t>Gaussians per state. </a:t>
            </a:r>
            <a:r>
              <a:rPr lang="en-US" sz="1800" b="1" dirty="0" smtClean="0">
                <a:solidFill>
                  <a:schemeClr val="accent1"/>
                </a:solidFill>
              </a:rPr>
              <a:t>T</a:t>
            </a:r>
            <a:r>
              <a:rPr lang="en-US" sz="1800" b="1" dirty="0" smtClean="0">
                <a:solidFill>
                  <a:schemeClr val="accent1"/>
                </a:solidFill>
              </a:rPr>
              <a:t>ransform </a:t>
            </a:r>
            <a:r>
              <a:rPr lang="en-US" sz="1800" b="1" dirty="0" smtClean="0">
                <a:solidFill>
                  <a:schemeClr val="accent1"/>
                </a:solidFill>
              </a:rPr>
              <a:t>sharing </a:t>
            </a:r>
            <a:r>
              <a:rPr lang="en-US" sz="1800" b="1" dirty="0" smtClean="0">
                <a:solidFill>
                  <a:schemeClr val="accent1"/>
                </a:solidFill>
              </a:rPr>
              <a:t/>
            </a:r>
            <a:br>
              <a:rPr lang="en-US" sz="1800" b="1" dirty="0" smtClean="0">
                <a:solidFill>
                  <a:schemeClr val="accent1"/>
                </a:solidFill>
              </a:rPr>
            </a:br>
            <a:r>
              <a:rPr lang="en-US" sz="1800" b="1" dirty="0" smtClean="0"/>
              <a:t>provides a means </a:t>
            </a:r>
            <a:r>
              <a:rPr lang="en-US" sz="1800" b="1" dirty="0" smtClean="0"/>
              <a:t>for dealing with small amounts of </a:t>
            </a:r>
            <a:r>
              <a:rPr lang="en-US" sz="1800" b="1" dirty="0" smtClean="0"/>
              <a:t>adaptation data under </a:t>
            </a:r>
            <a:r>
              <a:rPr lang="en-US" sz="1800" b="1" dirty="0" smtClean="0"/>
              <a:t>this scheme, </a:t>
            </a:r>
            <a:r>
              <a:rPr lang="en-US" sz="1800" b="1" dirty="0" smtClean="0"/>
              <a:t>even components </a:t>
            </a:r>
            <a:r>
              <a:rPr lang="en-US" sz="1800" b="1" dirty="0" smtClean="0"/>
              <a:t>that </a:t>
            </a:r>
            <a:r>
              <a:rPr lang="en-US" sz="1800" b="1" dirty="0" smtClean="0"/>
              <a:t>are not </a:t>
            </a:r>
            <a:r>
              <a:rPr lang="en-US" sz="1800" b="1" dirty="0" smtClean="0"/>
              <a:t>observed in the adaptation data can be </a:t>
            </a:r>
            <a:r>
              <a:rPr lang="en-US" sz="1800" b="1" dirty="0" smtClean="0"/>
              <a:t>adapted.</a:t>
            </a:r>
          </a:p>
          <a:p>
            <a:pPr marL="176213" indent="-176213">
              <a:spcAft>
                <a:spcPts val="900"/>
              </a:spcAft>
              <a:buFont typeface="Arial" pitchFamily="34" charset="0"/>
              <a:buChar char="•"/>
            </a:pPr>
            <a:r>
              <a:rPr lang="en-US" sz="1800" b="1" dirty="0" smtClean="0"/>
              <a:t>A </a:t>
            </a:r>
            <a:r>
              <a:rPr lang="en-US" sz="1800" b="1" dirty="0" smtClean="0"/>
              <a:t>common approach is the use of a binary </a:t>
            </a:r>
            <a:r>
              <a:rPr lang="en-US" sz="1800" b="1" dirty="0" smtClean="0"/>
              <a:t>regression class tree.</a:t>
            </a:r>
            <a:endParaRPr lang="en-US" sz="1800" b="1" dirty="0" smtClean="0"/>
          </a:p>
          <a:p>
            <a:pPr marL="176213" indent="-176213">
              <a:spcAft>
                <a:spcPts val="900"/>
              </a:spcAft>
              <a:buFont typeface="Arial" pitchFamily="34" charset="0"/>
              <a:buChar char="•"/>
            </a:pPr>
            <a:r>
              <a:rPr lang="en-US" sz="1800" b="1" dirty="0" smtClean="0"/>
              <a:t>The </a:t>
            </a:r>
            <a:r>
              <a:rPr lang="en-US" sz="1800" b="1" dirty="0" smtClean="0"/>
              <a:t>leaves of the tree are termed as the "base regression </a:t>
            </a:r>
            <a:r>
              <a:rPr lang="en-US" sz="1800" b="1" dirty="0" smtClean="0"/>
              <a:t>classes“.</a:t>
            </a:r>
          </a:p>
          <a:p>
            <a:pPr marL="176213" indent="-176213">
              <a:spcAft>
                <a:spcPts val="900"/>
              </a:spcAft>
              <a:buFont typeface="Arial" pitchFamily="34" charset="0"/>
              <a:buChar char="•"/>
            </a:pPr>
            <a:r>
              <a:rPr lang="en-US" sz="1800" b="1" dirty="0" smtClean="0"/>
              <a:t>Each </a:t>
            </a:r>
            <a:r>
              <a:rPr lang="en-US" sz="1800" b="1" dirty="0" smtClean="0"/>
              <a:t>Gaussian mixture component of a model set belongs to a single base class. </a:t>
            </a:r>
            <a:r>
              <a:rPr lang="en-US" sz="1800" b="1" dirty="0" smtClean="0"/>
              <a:t>The tree </a:t>
            </a:r>
            <a:r>
              <a:rPr lang="en-US" sz="1800" b="1" dirty="0" smtClean="0"/>
              <a:t>has four base classes, C</a:t>
            </a:r>
            <a:r>
              <a:rPr lang="en-US" sz="1800" b="1" baseline="-25000" dirty="0" smtClean="0"/>
              <a:t>4</a:t>
            </a:r>
            <a:r>
              <a:rPr lang="en-US" sz="1800" b="1" dirty="0" smtClean="0"/>
              <a:t>, C</a:t>
            </a:r>
            <a:r>
              <a:rPr lang="en-US" sz="1800" b="1" baseline="-25000" dirty="0" smtClean="0"/>
              <a:t>5</a:t>
            </a:r>
            <a:r>
              <a:rPr lang="en-US" sz="1800" b="1" dirty="0" smtClean="0"/>
              <a:t>, C</a:t>
            </a:r>
            <a:r>
              <a:rPr lang="en-US" sz="1800" b="1" baseline="-25000" dirty="0" smtClean="0"/>
              <a:t>6</a:t>
            </a:r>
            <a:r>
              <a:rPr lang="en-US" sz="1800" b="1" dirty="0" smtClean="0"/>
              <a:t>, and </a:t>
            </a:r>
            <a:r>
              <a:rPr lang="en-US" sz="1800" b="1" dirty="0" smtClean="0"/>
              <a:t>C</a:t>
            </a:r>
            <a:r>
              <a:rPr lang="en-US" sz="1800" b="1" baseline="-25000" dirty="0" smtClean="0"/>
              <a:t>7</a:t>
            </a:r>
            <a:r>
              <a:rPr lang="en-US" sz="1800" b="1" dirty="0" smtClean="0"/>
              <a:t>.</a:t>
            </a:r>
          </a:p>
          <a:p>
            <a:pPr marL="176213" indent="-176213">
              <a:spcAft>
                <a:spcPts val="900"/>
              </a:spcAft>
              <a:buFont typeface="Arial" pitchFamily="34" charset="0"/>
              <a:buChar char="•"/>
            </a:pPr>
            <a:r>
              <a:rPr lang="en-US" sz="1800" b="1" dirty="0" smtClean="0"/>
              <a:t>During </a:t>
            </a:r>
            <a:r>
              <a:rPr lang="en-US" sz="1800" b="1" dirty="0" smtClean="0"/>
              <a:t>adaptation, occupation counts are accumulated for each of the base classes </a:t>
            </a:r>
            <a:r>
              <a:rPr lang="en-US" sz="1800" b="1" dirty="0" smtClean="0"/>
              <a:t>the </a:t>
            </a:r>
            <a:r>
              <a:rPr lang="en-US" sz="1800" b="1" dirty="0" smtClean="0"/>
              <a:t>dashed circles indicate clusters which have insufficient adaptation </a:t>
            </a:r>
            <a:r>
              <a:rPr lang="en-US" sz="1800" b="1" dirty="0" smtClean="0"/>
              <a:t>observations.</a:t>
            </a:r>
          </a:p>
        </p:txBody>
      </p:sp>
      <p:pic>
        <p:nvPicPr>
          <p:cNvPr id="10" name="Picture 9" descr="x.JPG"/>
          <p:cNvPicPr>
            <a:picLocks noChangeAspect="1"/>
          </p:cNvPicPr>
          <p:nvPr/>
        </p:nvPicPr>
        <p:blipFill>
          <a:blip r:embed="rId2"/>
          <a:stretch>
            <a:fillRect/>
          </a:stretch>
        </p:blipFill>
        <p:spPr>
          <a:xfrm>
            <a:off x="5970589" y="624299"/>
            <a:ext cx="2952750" cy="2813524"/>
          </a:xfrm>
          <a:prstGeom prst="rect">
            <a:avLst/>
          </a:prstGeom>
          <a:ln w="38100">
            <a:solidFill>
              <a:schemeClr val="accent1"/>
            </a:solidFill>
          </a:ln>
        </p:spPr>
      </p:pic>
      <p:pic>
        <p:nvPicPr>
          <p:cNvPr id="190466" name="Picture 2"/>
          <p:cNvPicPr>
            <a:picLocks noChangeAspect="1" noChangeArrowheads="1"/>
          </p:cNvPicPr>
          <p:nvPr/>
        </p:nvPicPr>
        <p:blipFill>
          <a:blip r:embed="rId3"/>
          <a:srcRect/>
          <a:stretch>
            <a:fillRect/>
          </a:stretch>
        </p:blipFill>
        <p:spPr bwMode="auto">
          <a:xfrm>
            <a:off x="5970588" y="3462022"/>
            <a:ext cx="2952750" cy="1794436"/>
          </a:xfrm>
          <a:prstGeom prst="rect">
            <a:avLst/>
          </a:prstGeom>
          <a:noFill/>
          <a:ln w="38100">
            <a:solidFill>
              <a:schemeClr val="accent1"/>
            </a:solidFill>
            <a:miter lim="800000"/>
            <a:headEnd/>
            <a:tailEnd/>
          </a:ln>
          <a:effectLst/>
        </p:spPr>
      </p:pic>
      <p:sp>
        <p:nvSpPr>
          <p:cNvPr id="11" name="Text Box 9"/>
          <p:cNvSpPr txBox="1">
            <a:spLocks noChangeArrowheads="1"/>
          </p:cNvSpPr>
          <p:nvPr/>
        </p:nvSpPr>
        <p:spPr bwMode="auto">
          <a:xfrm>
            <a:off x="173871" y="5764994"/>
            <a:ext cx="8775257" cy="830997"/>
          </a:xfrm>
          <a:prstGeom prst="rect">
            <a:avLst/>
          </a:prstGeom>
          <a:noFill/>
          <a:ln w="9525">
            <a:noFill/>
            <a:miter lim="800000"/>
            <a:headEnd/>
            <a:tailEnd/>
          </a:ln>
        </p:spPr>
        <p:txBody>
          <a:bodyPr wrap="square" lIns="0" tIns="0" rIns="0" bIns="0">
            <a:spAutoFit/>
          </a:bodyPr>
          <a:lstStyle/>
          <a:p>
            <a:pPr marL="176213" indent="-176213">
              <a:spcAft>
                <a:spcPts val="1200"/>
              </a:spcAft>
              <a:buFont typeface="Arial" pitchFamily="34" charset="0"/>
              <a:buChar char="•"/>
            </a:pPr>
            <a:r>
              <a:rPr lang="en-US" sz="1800" b="1" dirty="0" smtClean="0"/>
              <a:t>The details of this approach are beyond the scope of this course. However, the key point here is that the number of adaptation parameters can be controlled in a manner that is directly related to the overall likelihood.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Maximum A Posteriori (MAP) Adaptation</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8672513" cy="5755422"/>
          </a:xfrm>
          <a:prstGeom prst="rect">
            <a:avLst/>
          </a:prstGeom>
          <a:noFill/>
          <a:ln w="9525">
            <a:noFill/>
            <a:miter lim="800000"/>
            <a:headEnd/>
            <a:tailEnd/>
          </a:ln>
        </p:spPr>
        <p:txBody>
          <a:bodyPr wrap="square" lIns="0" tIns="0" rIns="0" bIns="0">
            <a:spAutoFit/>
          </a:bodyPr>
          <a:lstStyle/>
          <a:p>
            <a:pPr marL="176213" indent="-176213">
              <a:spcAft>
                <a:spcPts val="4200"/>
              </a:spcAft>
              <a:buFont typeface="Arial" pitchFamily="34" charset="0"/>
              <a:buChar char="•"/>
            </a:pPr>
            <a:r>
              <a:rPr lang="en-US" sz="1800" b="1" dirty="0" smtClean="0">
                <a:solidFill>
                  <a:schemeClr val="bg1"/>
                </a:solidFill>
              </a:rPr>
              <a:t>The MAP approach to adaptation attempts to maximize </a:t>
            </a:r>
            <a:r>
              <a:rPr lang="en-US" sz="1800" b="1" dirty="0" smtClean="0">
                <a:solidFill>
                  <a:schemeClr val="bg1"/>
                </a:solidFill>
              </a:rPr>
              <a:t>the posterior probability of the data given the model:</a:t>
            </a:r>
          </a:p>
          <a:p>
            <a:pPr marL="176213" indent="-176213">
              <a:spcAft>
                <a:spcPts val="1200"/>
              </a:spcAft>
              <a:buFont typeface="Arial" pitchFamily="34" charset="0"/>
              <a:buChar char="•"/>
            </a:pPr>
            <a:r>
              <a:rPr lang="en-US" sz="1800" b="1" dirty="0" smtClean="0">
                <a:solidFill>
                  <a:schemeClr val="bg1"/>
                </a:solidFill>
              </a:rPr>
              <a:t>If we have no prior information, we can assume a </a:t>
            </a:r>
            <a:r>
              <a:rPr lang="en-US" sz="1800" b="1" dirty="0" smtClean="0">
                <a:solidFill>
                  <a:schemeClr val="bg1"/>
                </a:solidFill>
              </a:rPr>
              <a:t>uniform distribution for</a:t>
            </a:r>
            <a:br>
              <a:rPr lang="en-US" sz="1800" b="1" dirty="0" smtClean="0">
                <a:solidFill>
                  <a:schemeClr val="bg1"/>
                </a:solidFill>
              </a:rPr>
            </a:br>
            <a:r>
              <a:rPr lang="en-US" sz="1800" b="1" dirty="0" smtClean="0">
                <a:solidFill>
                  <a:schemeClr val="bg1"/>
                </a:solidFill>
              </a:rPr>
              <a:t>        , and the MAP estimate is equivalent to the ML estimate. However, we can often estimate the prior from the training data.</a:t>
            </a:r>
          </a:p>
          <a:p>
            <a:pPr marL="176213" indent="-176213">
              <a:spcAft>
                <a:spcPts val="4800"/>
              </a:spcAft>
              <a:buFont typeface="Arial" pitchFamily="34" charset="0"/>
              <a:buChar char="•"/>
            </a:pPr>
            <a:r>
              <a:rPr lang="en-US" sz="1800" b="1" dirty="0" smtClean="0">
                <a:solidFill>
                  <a:schemeClr val="bg1"/>
                </a:solidFill>
              </a:rPr>
              <a:t>The MAP estimate can be derived using a combination of the auxiliary function for the ML estimate and the prior:</a:t>
            </a:r>
          </a:p>
          <a:p>
            <a:pPr marL="176213" indent="-176213">
              <a:spcAft>
                <a:spcPts val="6600"/>
              </a:spcAft>
              <a:buFont typeface="Arial" pitchFamily="34" charset="0"/>
              <a:buChar char="•"/>
            </a:pPr>
            <a:r>
              <a:rPr lang="en-US" sz="1800" b="1" dirty="0" smtClean="0">
                <a:solidFill>
                  <a:schemeClr val="bg1"/>
                </a:solidFill>
              </a:rPr>
              <a:t> If we assume the prior distribution of the parameters can be modeled as a multivariate Gaussian distribution, we can derive an expression for the MAP estimate of the new mean:</a:t>
            </a:r>
          </a:p>
          <a:p>
            <a:pPr marL="176213" indent="-176213">
              <a:spcAft>
                <a:spcPts val="6600"/>
              </a:spcAft>
            </a:pPr>
            <a:r>
              <a:rPr lang="en-US" sz="1800" b="1" dirty="0" smtClean="0">
                <a:solidFill>
                  <a:schemeClr val="bg1"/>
                </a:solidFill>
                <a:sym typeface="Symbol"/>
              </a:rPr>
              <a:t>	</a:t>
            </a:r>
            <a:r>
              <a:rPr lang="en-US" sz="1800" b="1" dirty="0" smtClean="0">
                <a:solidFill>
                  <a:schemeClr val="bg1"/>
                </a:solidFill>
                <a:sym typeface="Symbol"/>
              </a:rPr>
              <a:t>where     is the number of observations in the adaptation data,         is the existing mean estimated on the training data,       is the ML estimate of the mean on the adaptation data, and    is a balancing factor.</a:t>
            </a:r>
          </a:p>
        </p:txBody>
      </p:sp>
      <p:graphicFrame>
        <p:nvGraphicFramePr>
          <p:cNvPr id="191490" name="Object 2"/>
          <p:cNvGraphicFramePr>
            <a:graphicFrameLocks noChangeAspect="1"/>
          </p:cNvGraphicFramePr>
          <p:nvPr/>
        </p:nvGraphicFramePr>
        <p:xfrm>
          <a:off x="455613" y="3238135"/>
          <a:ext cx="7789863" cy="533400"/>
        </p:xfrm>
        <a:graphic>
          <a:graphicData uri="http://schemas.openxmlformats.org/presentationml/2006/ole">
            <p:oleObj spid="_x0000_s191490" name="Equation" r:id="rId3" imgW="5206680" imgH="355320" progId="Equation.3">
              <p:embed/>
            </p:oleObj>
          </a:graphicData>
        </a:graphic>
      </p:graphicFrame>
      <p:graphicFrame>
        <p:nvGraphicFramePr>
          <p:cNvPr id="191491" name="Object 3"/>
          <p:cNvGraphicFramePr>
            <a:graphicFrameLocks noChangeAspect="1"/>
          </p:cNvGraphicFramePr>
          <p:nvPr/>
        </p:nvGraphicFramePr>
        <p:xfrm>
          <a:off x="446088" y="1160463"/>
          <a:ext cx="6099175" cy="495300"/>
        </p:xfrm>
        <a:graphic>
          <a:graphicData uri="http://schemas.openxmlformats.org/presentationml/2006/ole">
            <p:oleObj spid="_x0000_s191491" name="Equation" r:id="rId4" imgW="4076640" imgH="330120" progId="Equation.3">
              <p:embed/>
            </p:oleObj>
          </a:graphicData>
        </a:graphic>
      </p:graphicFrame>
      <p:graphicFrame>
        <p:nvGraphicFramePr>
          <p:cNvPr id="191492" name="Object 4"/>
          <p:cNvGraphicFramePr>
            <a:graphicFrameLocks noChangeAspect="1"/>
          </p:cNvGraphicFramePr>
          <p:nvPr/>
        </p:nvGraphicFramePr>
        <p:xfrm>
          <a:off x="335693" y="1916502"/>
          <a:ext cx="512763" cy="304800"/>
        </p:xfrm>
        <a:graphic>
          <a:graphicData uri="http://schemas.openxmlformats.org/presentationml/2006/ole">
            <p:oleObj spid="_x0000_s191492" name="Equation" r:id="rId5" imgW="342720" imgH="203040" progId="Equation.3">
              <p:embed/>
            </p:oleObj>
          </a:graphicData>
        </a:graphic>
      </p:graphicFrame>
      <p:graphicFrame>
        <p:nvGraphicFramePr>
          <p:cNvPr id="191493" name="Object 5"/>
          <p:cNvGraphicFramePr>
            <a:graphicFrameLocks noChangeAspect="1"/>
          </p:cNvGraphicFramePr>
          <p:nvPr/>
        </p:nvGraphicFramePr>
        <p:xfrm>
          <a:off x="455613" y="4672965"/>
          <a:ext cx="2584450" cy="666750"/>
        </p:xfrm>
        <a:graphic>
          <a:graphicData uri="http://schemas.openxmlformats.org/presentationml/2006/ole">
            <p:oleObj spid="_x0000_s191493" name="Equation" r:id="rId6" imgW="1726920" imgH="444240" progId="Equation.3">
              <p:embed/>
            </p:oleObj>
          </a:graphicData>
        </a:graphic>
      </p:graphicFrame>
      <p:graphicFrame>
        <p:nvGraphicFramePr>
          <p:cNvPr id="191495" name="Object 7"/>
          <p:cNvGraphicFramePr>
            <a:graphicFrameLocks noChangeAspect="1"/>
          </p:cNvGraphicFramePr>
          <p:nvPr/>
        </p:nvGraphicFramePr>
        <p:xfrm>
          <a:off x="4008308" y="6073697"/>
          <a:ext cx="188913" cy="209550"/>
        </p:xfrm>
        <a:graphic>
          <a:graphicData uri="http://schemas.openxmlformats.org/presentationml/2006/ole">
            <p:oleObj spid="_x0000_s191495" name="Equation" r:id="rId7" imgW="126720" imgH="139680" progId="Equation.3">
              <p:embed/>
            </p:oleObj>
          </a:graphicData>
        </a:graphic>
      </p:graphicFrame>
      <p:graphicFrame>
        <p:nvGraphicFramePr>
          <p:cNvPr id="191496" name="Object 8"/>
          <p:cNvGraphicFramePr>
            <a:graphicFrameLocks noChangeAspect="1"/>
          </p:cNvGraphicFramePr>
          <p:nvPr/>
        </p:nvGraphicFramePr>
        <p:xfrm>
          <a:off x="5249395" y="5723458"/>
          <a:ext cx="438150" cy="342900"/>
        </p:xfrm>
        <a:graphic>
          <a:graphicData uri="http://schemas.openxmlformats.org/presentationml/2006/ole">
            <p:oleObj spid="_x0000_s191496" name="Equation" r:id="rId8" imgW="291960" imgH="228600" progId="Equation.3">
              <p:embed/>
            </p:oleObj>
          </a:graphicData>
        </a:graphic>
      </p:graphicFrame>
      <p:graphicFrame>
        <p:nvGraphicFramePr>
          <p:cNvPr id="191497" name="Object 9"/>
          <p:cNvGraphicFramePr>
            <a:graphicFrameLocks noChangeAspect="1"/>
          </p:cNvGraphicFramePr>
          <p:nvPr/>
        </p:nvGraphicFramePr>
        <p:xfrm>
          <a:off x="7150985" y="5427220"/>
          <a:ext cx="419100" cy="342900"/>
        </p:xfrm>
        <a:graphic>
          <a:graphicData uri="http://schemas.openxmlformats.org/presentationml/2006/ole">
            <p:oleObj spid="_x0000_s191497" name="Equation" r:id="rId9" imgW="279360" imgH="228600" progId="Equation.3">
              <p:embed/>
            </p:oleObj>
          </a:graphicData>
        </a:graphic>
      </p:graphicFrame>
      <p:graphicFrame>
        <p:nvGraphicFramePr>
          <p:cNvPr id="191498" name="Object 10"/>
          <p:cNvGraphicFramePr>
            <a:graphicFrameLocks noChangeAspect="1"/>
          </p:cNvGraphicFramePr>
          <p:nvPr/>
        </p:nvGraphicFramePr>
        <p:xfrm>
          <a:off x="1039214" y="5418190"/>
          <a:ext cx="265113" cy="323850"/>
        </p:xfrm>
        <a:graphic>
          <a:graphicData uri="http://schemas.openxmlformats.org/presentationml/2006/ole">
            <p:oleObj spid="_x0000_s191498" name="Equation" r:id="rId10" imgW="177480" imgH="21564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21366</TotalTime>
  <Words>488</Words>
  <Application>Microsoft PowerPoint</Application>
  <PresentationFormat>Letter Paper (8.5x11 in)</PresentationFormat>
  <Paragraphs>66</Paragraphs>
  <Slides>11</Slides>
  <Notes>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1982</cp:revision>
  <dcterms:created xsi:type="dcterms:W3CDTF">2002-09-12T17:13:32Z</dcterms:created>
  <dcterms:modified xsi:type="dcterms:W3CDTF">2008-10-23T05:20:09Z</dcterms:modified>
</cp:coreProperties>
</file>