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3"/>
  </p:notesMasterIdLst>
  <p:handoutMasterIdLst>
    <p:handoutMasterId r:id="rId14"/>
  </p:handoutMasterIdLst>
  <p:sldIdLst>
    <p:sldId id="325" r:id="rId3"/>
    <p:sldId id="452" r:id="rId4"/>
    <p:sldId id="500" r:id="rId5"/>
    <p:sldId id="521" r:id="rId6"/>
    <p:sldId id="518" r:id="rId7"/>
    <p:sldId id="522" r:id="rId8"/>
    <p:sldId id="509" r:id="rId9"/>
    <p:sldId id="526" r:id="rId10"/>
    <p:sldId id="523" r:id="rId11"/>
    <p:sldId id="478" r:id="rId12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828" y="-96"/>
      </p:cViewPr>
      <p:guideLst>
        <p:guide orient="horz" pos="1791"/>
        <p:guide pos="5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9/30/2008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6" y="130175"/>
            <a:ext cx="449014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8423 – Adaptive Signal Processing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8423: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13,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courses/ece_8423/lectures/current/lecture_13.mp3" TargetMode="External"/><Relationship Id="rId13" Type="http://schemas.openxmlformats.org/officeDocument/2006/relationships/hyperlink" Target="http://www.halliburton.com/ps/default.aspx?pageid=417&amp;navid=139&amp;prodid=PRN::IQTTOC3XL" TargetMode="External"/><Relationship Id="rId3" Type="http://schemas.openxmlformats.org/officeDocument/2006/relationships/hyperlink" Target="http://en.wikipedia.org/wiki/Array_processing" TargetMode="External"/><Relationship Id="rId7" Type="http://schemas.openxmlformats.org/officeDocument/2006/relationships/hyperlink" Target="http://www.ece.msstate.edu/research/isip/publications/courses/ece_8423/lectures/current/lecture_13.ppt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aff.washington.edu/aganse/beamforming/beamforming.html" TargetMode="External"/><Relationship Id="rId11" Type="http://schemas.openxmlformats.org/officeDocument/2006/relationships/hyperlink" Target="http://cag.csail.mit.edu/mic-array/" TargetMode="External"/><Relationship Id="rId5" Type="http://schemas.openxmlformats.org/officeDocument/2006/relationships/hyperlink" Target="http://users.ece.utexas.edu/~bevans/courses/ee381k/lectures/13_Array_Processing/lecture13/lecture13.pdf" TargetMode="External"/><Relationship Id="rId15" Type="http://schemas.openxmlformats.org/officeDocument/2006/relationships/hyperlink" Target="http://www.vla.nrao.edu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en.wikipedia.org/wiki/Beamforming" TargetMode="External"/><Relationship Id="rId9" Type="http://schemas.openxmlformats.org/officeDocument/2006/relationships/hyperlink" Target="http://gunston.gmu.edu/demt/oap/Figures/ch2_figures.htm" TargetMode="Externa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Introduction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SNR Gain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Patterns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Beam Steering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Shading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Wiki: Array Processing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Wiki: </a:t>
            </a:r>
            <a:r>
              <a:rPr lang="en-US" sz="1800" b="1" dirty="0" err="1" smtClean="0">
                <a:solidFill>
                  <a:schemeClr val="bg1"/>
                </a:solidFill>
                <a:hlinkClick r:id="rId4"/>
              </a:rPr>
              <a:t>Beamforming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err="1" smtClean="0">
                <a:solidFill>
                  <a:schemeClr val="bg1"/>
                </a:solidFill>
                <a:hlinkClick r:id="rId5"/>
              </a:rPr>
              <a:t>BEvans</a:t>
            </a: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: Spatial </a:t>
            </a: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Arrays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AG: </a:t>
            </a:r>
            <a:r>
              <a:rPr lang="en-US" sz="1800" b="1" dirty="0" err="1" smtClean="0">
                <a:solidFill>
                  <a:schemeClr val="bg1"/>
                </a:solidFill>
                <a:hlinkClick r:id="rId6"/>
              </a:rPr>
              <a:t>Beamforming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9425" y="5739618"/>
            <a:ext cx="8243888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URL: </a:t>
            </a:r>
            <a:r>
              <a:rPr lang="en-US" sz="1800" b="1" dirty="0" smtClean="0">
                <a:solidFill>
                  <a:schemeClr val="accent2"/>
                </a:solidFill>
                <a:hlinkClick r:id="rId7"/>
              </a:rPr>
              <a:t>.../publications/courses/ece_8423/lectures/current/lecture_13.ppt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•	MP3: </a:t>
            </a:r>
            <a:r>
              <a:rPr lang="en-US" sz="1800" b="1" dirty="0" smtClean="0">
                <a:solidFill>
                  <a:schemeClr val="accent2"/>
                </a:solidFill>
                <a:hlinkClick r:id="rId8"/>
              </a:rPr>
              <a:t>.../publications/courses/ece_8423/lectures/current/lecture_13.mp3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13: </a:t>
            </a:r>
            <a:r>
              <a:rPr lang="en-US" b="1" dirty="0" smtClean="0">
                <a:solidFill>
                  <a:schemeClr val="accent2"/>
                </a:solidFill>
              </a:rPr>
              <a:t>ARRAY SIGNAL PROCESSING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8130" name="Picture 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47441" y="3251185"/>
            <a:ext cx="2133009" cy="1600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8131" name="Picture 3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73528" y="3251185"/>
            <a:ext cx="2133599" cy="1600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1137" name="Picture 1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6374" y="1590660"/>
            <a:ext cx="1534076" cy="1600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1138" name="Picture 2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78142" y="1590660"/>
            <a:ext cx="2620736" cy="1600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28600" y="633047"/>
            <a:ext cx="86106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array signal processing.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an upper bound on the gain that can be achieved.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basic properties of the array.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Derived a way to improve performance by steering the array in the direction of the signal and steering nulls in the direction of the interference.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Next: demonstrate how to do this adaptively.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Advantages:</a:t>
            </a:r>
          </a:p>
          <a:p>
            <a:pPr marL="338138" indent="-16986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/>
              <a:t>No requirement on a priori information about the signal or interference.</a:t>
            </a:r>
          </a:p>
          <a:p>
            <a:pPr marL="338138" indent="-16986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/>
              <a:t>Adapt to changes in the signal or the interference.</a:t>
            </a:r>
          </a:p>
          <a:p>
            <a:pPr marL="338138" indent="-16986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/>
              <a:t>Adapt to noise.</a:t>
            </a:r>
          </a:p>
          <a:p>
            <a:pPr marL="338138" indent="-16986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/>
              <a:t>Track multiple signals simultaneously.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Introduction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78458" y="634199"/>
            <a:ext cx="8684188" cy="6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Array processing deals with applying signal processing techniques to a spatially distributed group of sensors.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The potential lies in achieving improvements in the SNR.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The spatial dimensions introduces the possibility of directional discrimination between the signal and the interference (e.g., noise).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The measured signals are often electromagnetic (e.g., deep space radio telescopes, radar) or acoustic (e.g., auditoriums, automobiles).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The arrays can be arranged in a number of topologies (1D, 2D, and even 3D).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Often, achieving an improvement in the SNR involves detecting and tracking the direction of the signal.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This is achieved by independent adjustment of the time delays associated with each sensor. The analysis is completely analogous to that for phased antenna arrays.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Adaptive signal processing is used to estimate and optimize the weights and delays associated with the sensors.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One big advantage of the “electronic approach” is the ability to track multiple targets from the same, fixed array (formerly done via rotating antennae).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637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Basic Array Properties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86394" y="548640"/>
            <a:ext cx="5173397" cy="317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We will focus on arrays where the sensors are uniformly spaced.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Other configurations and spacing can be dealt with using an analysis that parallels sampling theory.</a:t>
            </a:r>
          </a:p>
          <a:p>
            <a:pPr marL="165100" indent="-165100">
              <a:spcAft>
                <a:spcPts val="4800"/>
              </a:spcAft>
              <a:buFont typeface="Arial" pitchFamily="34" charset="0"/>
              <a:buChar char="•"/>
            </a:pPr>
            <a:r>
              <a:rPr lang="en-US" sz="1800" b="1" dirty="0" smtClean="0"/>
              <a:t>The output of the array is a linear combination of the inputs:</a:t>
            </a:r>
          </a:p>
          <a:p>
            <a:pPr marL="165100" indent="-165100">
              <a:spcAft>
                <a:spcPts val="1200"/>
              </a:spcAft>
            </a:pPr>
            <a:r>
              <a:rPr lang="en-US" sz="1800" b="1" dirty="0" smtClean="0"/>
              <a:t>	(The weights can be complex.)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Assume the transmission path is linear and time-invariant: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i="1" dirty="0" err="1" smtClean="0"/>
              <a:t>h</a:t>
            </a:r>
            <a:r>
              <a:rPr lang="en-US" sz="1800" i="1" baseline="-25000" dirty="0" err="1" smtClean="0"/>
              <a:t>j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 represents the transfer function from the source to the sensor. It can be simple, such as a time delay dependent on the distance: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Denote interference as </a:t>
            </a:r>
            <a:r>
              <a:rPr lang="en-US" sz="1800" i="1" dirty="0" smtClean="0"/>
              <a:t>u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 and noise as </a:t>
            </a:r>
            <a:r>
              <a:rPr lang="en-US" sz="1800" i="1" dirty="0" smtClean="0"/>
              <a:t>v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. </a:t>
            </a:r>
          </a:p>
        </p:txBody>
      </p:sp>
      <p:pic>
        <p:nvPicPr>
          <p:cNvPr id="12" name="Picture 11" descr="x.JPG"/>
          <p:cNvPicPr>
            <a:picLocks noChangeAspect="1"/>
          </p:cNvPicPr>
          <p:nvPr/>
        </p:nvPicPr>
        <p:blipFill>
          <a:blip r:embed="rId3" cstate="print"/>
          <a:srcRect l="1850" t="3248" r="4068" b="3846"/>
          <a:stretch>
            <a:fillRect/>
          </a:stretch>
        </p:blipFill>
        <p:spPr>
          <a:xfrm rot="10800000">
            <a:off x="5430129" y="604910"/>
            <a:ext cx="3488444" cy="2736726"/>
          </a:xfrm>
          <a:prstGeom prst="rect">
            <a:avLst/>
          </a:prstGeom>
        </p:spPr>
      </p:pic>
      <p:graphicFrame>
        <p:nvGraphicFramePr>
          <p:cNvPr id="88127" name="Object 63"/>
          <p:cNvGraphicFramePr>
            <a:graphicFrameLocks noChangeAspect="1"/>
          </p:cNvGraphicFramePr>
          <p:nvPr/>
        </p:nvGraphicFramePr>
        <p:xfrm>
          <a:off x="449263" y="2773265"/>
          <a:ext cx="1550988" cy="636587"/>
        </p:xfrm>
        <a:graphic>
          <a:graphicData uri="http://schemas.openxmlformats.org/presentationml/2006/ole">
            <p:oleObj spid="_x0000_s88127" name="Equation" r:id="rId4" imgW="1041120" imgH="431640" progId="Equation.3">
              <p:embed/>
            </p:oleObj>
          </a:graphicData>
        </a:graphic>
      </p:graphicFrame>
      <p:pic>
        <p:nvPicPr>
          <p:cNvPr id="14" name="Picture 13" descr="xx.JPG"/>
          <p:cNvPicPr>
            <a:picLocks noChangeAspect="1"/>
          </p:cNvPicPr>
          <p:nvPr/>
        </p:nvPicPr>
        <p:blipFill>
          <a:blip r:embed="rId5" cstate="print"/>
          <a:srcRect t="3639" r="2764" b="2853"/>
          <a:stretch>
            <a:fillRect/>
          </a:stretch>
        </p:blipFill>
        <p:spPr>
          <a:xfrm>
            <a:off x="5343795" y="3813716"/>
            <a:ext cx="3573193" cy="2362831"/>
          </a:xfrm>
          <a:prstGeom prst="rect">
            <a:avLst/>
          </a:prstGeom>
        </p:spPr>
      </p:pic>
      <p:graphicFrame>
        <p:nvGraphicFramePr>
          <p:cNvPr id="88128" name="Object 64"/>
          <p:cNvGraphicFramePr>
            <a:graphicFrameLocks noChangeAspect="1"/>
          </p:cNvGraphicFramePr>
          <p:nvPr/>
        </p:nvGraphicFramePr>
        <p:xfrm>
          <a:off x="449263" y="4402089"/>
          <a:ext cx="1684337" cy="355600"/>
        </p:xfrm>
        <a:graphic>
          <a:graphicData uri="http://schemas.openxmlformats.org/presentationml/2006/ole">
            <p:oleObj spid="_x0000_s88128" name="Equation" r:id="rId6" imgW="1130040" imgH="241200" progId="Equation.3">
              <p:embed/>
            </p:oleObj>
          </a:graphicData>
        </a:graphic>
      </p:graphicFrame>
      <p:graphicFrame>
        <p:nvGraphicFramePr>
          <p:cNvPr id="88129" name="Object 65"/>
          <p:cNvGraphicFramePr>
            <a:graphicFrameLocks noChangeAspect="1"/>
          </p:cNvGraphicFramePr>
          <p:nvPr/>
        </p:nvGraphicFramePr>
        <p:xfrm>
          <a:off x="449263" y="5694648"/>
          <a:ext cx="1419225" cy="355600"/>
        </p:xfrm>
        <a:graphic>
          <a:graphicData uri="http://schemas.openxmlformats.org/presentationml/2006/ole">
            <p:oleObj spid="_x0000_s88129" name="Equation" r:id="rId7" imgW="9522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637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SNR Gain By Summation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6394" y="548640"/>
            <a:ext cx="8704387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Suppose the signal is incident at broadside (</a:t>
            </a:r>
            <a:r>
              <a:rPr lang="en-US" sz="1800" i="1" dirty="0" smtClean="0">
                <a:sym typeface="Symbol"/>
              </a:rPr>
              <a:t> </a:t>
            </a:r>
            <a:r>
              <a:rPr lang="en-US" sz="1800" dirty="0" smtClean="0">
                <a:sym typeface="Symbol"/>
              </a:rPr>
              <a:t>= 0</a:t>
            </a:r>
            <a:r>
              <a:rPr lang="en-US" sz="1800" b="1" dirty="0" smtClean="0">
                <a:sym typeface="Symbol"/>
              </a:rPr>
              <a:t>) with </a:t>
            </a:r>
            <a:r>
              <a:rPr lang="en-US" sz="1800" i="1" dirty="0" err="1" smtClean="0">
                <a:sym typeface="Symbol"/>
              </a:rPr>
              <a:t>w</a:t>
            </a:r>
            <a:r>
              <a:rPr lang="en-US" sz="1800" i="1" baseline="-25000" dirty="0" err="1" smtClean="0">
                <a:sym typeface="Symbol"/>
              </a:rPr>
              <a:t>i</a:t>
            </a:r>
            <a:r>
              <a:rPr lang="en-US" sz="1800" i="1" baseline="-25000" dirty="0" smtClean="0"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= 1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165100" indent="-165100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Assume each measurement is corrupted by </a:t>
            </a:r>
            <a:r>
              <a:rPr lang="en-US" sz="1800" i="1" dirty="0" smtClean="0">
                <a:sym typeface="Symbol"/>
              </a:rPr>
              <a:t>v</a:t>
            </a:r>
            <a:r>
              <a:rPr lang="en-US" sz="1800" i="1" baseline="-25000" dirty="0" smtClean="0">
                <a:sym typeface="Symbol"/>
              </a:rPr>
              <a:t>i</a:t>
            </a:r>
            <a:r>
              <a:rPr lang="en-US" sz="1800" dirty="0" smtClean="0">
                <a:sym typeface="Symbol"/>
              </a:rPr>
              <a:t>(</a:t>
            </a:r>
            <a:r>
              <a:rPr lang="en-US" sz="1800" i="1" dirty="0" smtClean="0">
                <a:sym typeface="Symbol"/>
              </a:rPr>
              <a:t>t</a:t>
            </a:r>
            <a:r>
              <a:rPr lang="en-US" sz="1800" dirty="0" smtClean="0">
                <a:sym typeface="Symbol"/>
              </a:rPr>
              <a:t>)</a:t>
            </a:r>
            <a:r>
              <a:rPr lang="en-US" sz="1800" b="1" dirty="0" smtClean="0">
                <a:sym typeface="Symbol"/>
              </a:rPr>
              <a:t> which is uncorrelated from sensor to sensor:</a:t>
            </a:r>
          </a:p>
          <a:p>
            <a:pPr marL="165100" indent="-165100">
              <a:spcAft>
                <a:spcPts val="54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The input SNR may be defined by:</a:t>
            </a:r>
          </a:p>
          <a:p>
            <a:pPr marL="165100" indent="-165100">
              <a:spcAft>
                <a:spcPts val="48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The array output is:</a:t>
            </a:r>
          </a:p>
          <a:p>
            <a:pPr marL="165100" indent="-165100">
              <a:spcAft>
                <a:spcPts val="96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The output SNR is:</a:t>
            </a:r>
          </a:p>
          <a:p>
            <a:pPr marL="165100" indent="-1651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The gain in SNR (an upper bound) is linearly proportional to the number of sensors:</a:t>
            </a:r>
          </a:p>
        </p:txBody>
      </p:sp>
      <p:graphicFrame>
        <p:nvGraphicFramePr>
          <p:cNvPr id="110608" name="Object 16"/>
          <p:cNvGraphicFramePr>
            <a:graphicFrameLocks noChangeAspect="1"/>
          </p:cNvGraphicFramePr>
          <p:nvPr/>
        </p:nvGraphicFramePr>
        <p:xfrm>
          <a:off x="450850" y="1622303"/>
          <a:ext cx="2325688" cy="708025"/>
        </p:xfrm>
        <a:graphic>
          <a:graphicData uri="http://schemas.openxmlformats.org/presentationml/2006/ole">
            <p:oleObj spid="_x0000_s110608" name="Equation" r:id="rId3" imgW="1562040" imgH="482400" progId="Equation.3">
              <p:embed/>
            </p:oleObj>
          </a:graphicData>
        </a:graphic>
      </p:graphicFrame>
      <p:graphicFrame>
        <p:nvGraphicFramePr>
          <p:cNvPr id="110609" name="Object 17"/>
          <p:cNvGraphicFramePr>
            <a:graphicFrameLocks noChangeAspect="1"/>
          </p:cNvGraphicFramePr>
          <p:nvPr/>
        </p:nvGraphicFramePr>
        <p:xfrm>
          <a:off x="450850" y="2730842"/>
          <a:ext cx="1247775" cy="669925"/>
        </p:xfrm>
        <a:graphic>
          <a:graphicData uri="http://schemas.openxmlformats.org/presentationml/2006/ole">
            <p:oleObj spid="_x0000_s110609" name="Equation" r:id="rId4" imgW="838080" imgH="457200" progId="Equation.3">
              <p:embed/>
            </p:oleObj>
          </a:graphicData>
        </a:graphic>
      </p:graphicFrame>
      <p:graphicFrame>
        <p:nvGraphicFramePr>
          <p:cNvPr id="110610" name="Object 18"/>
          <p:cNvGraphicFramePr>
            <a:graphicFrameLocks noChangeAspect="1"/>
          </p:cNvGraphicFramePr>
          <p:nvPr/>
        </p:nvGraphicFramePr>
        <p:xfrm>
          <a:off x="450850" y="3687104"/>
          <a:ext cx="2949575" cy="631825"/>
        </p:xfrm>
        <a:graphic>
          <a:graphicData uri="http://schemas.openxmlformats.org/presentationml/2006/ole">
            <p:oleObj spid="_x0000_s110610" name="Equation" r:id="rId5" imgW="1981080" imgH="431640" progId="Equation.3">
              <p:embed/>
            </p:oleObj>
          </a:graphicData>
        </a:graphic>
      </p:graphicFrame>
      <p:graphicFrame>
        <p:nvGraphicFramePr>
          <p:cNvPr id="110611" name="Object 19"/>
          <p:cNvGraphicFramePr>
            <a:graphicFrameLocks noChangeAspect="1"/>
          </p:cNvGraphicFramePr>
          <p:nvPr/>
        </p:nvGraphicFramePr>
        <p:xfrm>
          <a:off x="450850" y="4588462"/>
          <a:ext cx="4138613" cy="1116013"/>
        </p:xfrm>
        <a:graphic>
          <a:graphicData uri="http://schemas.openxmlformats.org/presentationml/2006/ole">
            <p:oleObj spid="_x0000_s110611" name="Equation" r:id="rId6" imgW="2781000" imgH="761760" progId="Equation.3">
              <p:embed/>
            </p:oleObj>
          </a:graphicData>
        </a:graphic>
      </p:graphicFrame>
      <p:graphicFrame>
        <p:nvGraphicFramePr>
          <p:cNvPr id="110612" name="Object 20"/>
          <p:cNvGraphicFramePr>
            <a:graphicFrameLocks noChangeAspect="1"/>
          </p:cNvGraphicFramePr>
          <p:nvPr/>
        </p:nvGraphicFramePr>
        <p:xfrm>
          <a:off x="1562198" y="6185829"/>
          <a:ext cx="1644650" cy="334963"/>
        </p:xfrm>
        <a:graphic>
          <a:graphicData uri="http://schemas.openxmlformats.org/presentationml/2006/ole">
            <p:oleObj spid="_x0000_s110612" name="Equation" r:id="rId7" imgW="11048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637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Sensitivity Patterns For A 2-Sensor Array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7" name="Picture 6" descr="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399" y="2480050"/>
            <a:ext cx="4340352" cy="3276600"/>
          </a:xfrm>
          <a:prstGeom prst="rect">
            <a:avLst/>
          </a:prstGeom>
        </p:spPr>
      </p:pic>
      <p:pic>
        <p:nvPicPr>
          <p:cNvPr id="8" name="Picture 7" descr="x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491697" y="1668965"/>
            <a:ext cx="4465320" cy="4814316"/>
          </a:xfrm>
          <a:prstGeom prst="rect">
            <a:avLst/>
          </a:prstGeom>
        </p:spPr>
      </p:pic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86394" y="633048"/>
            <a:ext cx="8704387" cy="566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sensitivity of the array can be show to be a function of the incident angle of the plane wave.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637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Beam Steering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5" descr="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079631" y="573689"/>
            <a:ext cx="4838942" cy="5461362"/>
          </a:xfrm>
          <a:prstGeom prst="rect">
            <a:avLst/>
          </a:prstGeom>
        </p:spPr>
      </p:pic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86394" y="548640"/>
            <a:ext cx="8704387" cy="603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Beam steering</a:t>
            </a:r>
            <a:r>
              <a:rPr lang="en-US" sz="1800" b="1" dirty="0" smtClean="0"/>
              <a:t> is the process of</a:t>
            </a:r>
            <a:br>
              <a:rPr lang="en-US" sz="1800" b="1" dirty="0" smtClean="0"/>
            </a:br>
            <a:r>
              <a:rPr lang="en-US" sz="1800" b="1" dirty="0" smtClean="0"/>
              <a:t>rotating the main lobe of the array</a:t>
            </a:r>
            <a:br>
              <a:rPr lang="en-US" sz="1800" b="1" dirty="0" smtClean="0"/>
            </a:br>
            <a:r>
              <a:rPr lang="en-US" sz="1800" b="1" dirty="0" smtClean="0"/>
              <a:t>pattern in the direction of the </a:t>
            </a:r>
            <a:br>
              <a:rPr lang="en-US" sz="1800" b="1" dirty="0" smtClean="0"/>
            </a:br>
            <a:r>
              <a:rPr lang="en-US" sz="1800" b="1" dirty="0" smtClean="0"/>
              <a:t>incoming signal.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This is done by simply delaying </a:t>
            </a:r>
            <a:br>
              <a:rPr lang="en-US" sz="1800" b="1" dirty="0" smtClean="0"/>
            </a:br>
            <a:r>
              <a:rPr lang="en-US" sz="1800" b="1" dirty="0" smtClean="0"/>
              <a:t>each sensor by an amount </a:t>
            </a:r>
            <a:br>
              <a:rPr lang="en-US" sz="1800" b="1" dirty="0" smtClean="0"/>
            </a:br>
            <a:r>
              <a:rPr lang="en-US" sz="1800" b="1" dirty="0" smtClean="0"/>
              <a:t>proportional to the time it takes </a:t>
            </a:r>
            <a:br>
              <a:rPr lang="en-US" sz="1800" b="1" dirty="0" smtClean="0"/>
            </a:br>
            <a:r>
              <a:rPr lang="en-US" sz="1800" b="1" dirty="0" smtClean="0"/>
              <a:t>for the signal to propagate a </a:t>
            </a:r>
            <a:br>
              <a:rPr lang="en-US" sz="1800" b="1" dirty="0" smtClean="0"/>
            </a:br>
            <a:r>
              <a:rPr lang="en-US" sz="1800" b="1" dirty="0" smtClean="0"/>
              <a:t>distance equal to the sensor spacing.</a:t>
            </a:r>
          </a:p>
          <a:p>
            <a:pPr marL="165100" indent="-165100">
              <a:spcAft>
                <a:spcPts val="48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The angle of the main lobe obeys a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simple relation: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The process of steering the beam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using time delay and summing the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signals is known as the </a:t>
            </a:r>
            <a:r>
              <a:rPr lang="en-US" sz="1800" b="1" dirty="0" smtClean="0">
                <a:solidFill>
                  <a:schemeClr val="accent1"/>
                </a:solidFill>
                <a:sym typeface="Symbol"/>
              </a:rPr>
              <a:t>delay and</a:t>
            </a:r>
            <a:br>
              <a:rPr lang="en-US" sz="1800" b="1" dirty="0" smtClean="0">
                <a:solidFill>
                  <a:schemeClr val="accent1"/>
                </a:solidFill>
                <a:sym typeface="Symbol"/>
              </a:rPr>
            </a:br>
            <a:r>
              <a:rPr lang="en-US" sz="1800" b="1" dirty="0" smtClean="0">
                <a:solidFill>
                  <a:schemeClr val="accent1"/>
                </a:solidFill>
                <a:sym typeface="Symbol"/>
              </a:rPr>
              <a:t>sum </a:t>
            </a:r>
            <a:r>
              <a:rPr lang="en-US" sz="1800" b="1" dirty="0" err="1" smtClean="0">
                <a:solidFill>
                  <a:schemeClr val="accent1"/>
                </a:solidFill>
                <a:sym typeface="Symbol"/>
              </a:rPr>
              <a:t>beamformer</a:t>
            </a:r>
            <a:r>
              <a:rPr lang="en-US" sz="1800" b="1" dirty="0" smtClean="0">
                <a:sym typeface="Symbol"/>
              </a:rPr>
              <a:t>.</a:t>
            </a:r>
            <a:endParaRPr lang="en-US" sz="1800" dirty="0" smtClean="0">
              <a:sym typeface="Symbol"/>
            </a:endParaRP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Note that this delay can be done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digitally as part of the beam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steering algorithm. Also, multiple beams can be managed simultaneously.</a:t>
            </a:r>
          </a:p>
        </p:txBody>
      </p:sp>
      <p:graphicFrame>
        <p:nvGraphicFramePr>
          <p:cNvPr id="111627" name="Object 11"/>
          <p:cNvGraphicFramePr>
            <a:graphicFrameLocks noChangeAspect="1"/>
          </p:cNvGraphicFramePr>
          <p:nvPr/>
        </p:nvGraphicFramePr>
        <p:xfrm>
          <a:off x="450850" y="3902127"/>
          <a:ext cx="1304925" cy="577850"/>
        </p:xfrm>
        <a:graphic>
          <a:graphicData uri="http://schemas.openxmlformats.org/presentationml/2006/ole">
            <p:oleObj spid="_x0000_s111627" name="Equation" r:id="rId4" imgW="8762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637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Array Shading (Deterministic)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8458" y="634199"/>
            <a:ext cx="8684188" cy="6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Given N sensors, we can weight the sensor outputs to steer the array in the direction of a signal, AND to steer nulls in the direction of noise.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We will first explore a deterministic way of doing this using </a:t>
            </a:r>
            <a:r>
              <a:rPr lang="en-US" sz="1800" b="1" i="1" dirty="0" smtClean="0"/>
              <a:t>a priori </a:t>
            </a:r>
            <a:r>
              <a:rPr lang="en-US" sz="1800" b="1" dirty="0" smtClean="0"/>
              <a:t>information, and then later in this chapter explore ways to do this adaptively.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Define a narrowband signal:</a:t>
            </a:r>
          </a:p>
          <a:p>
            <a:pPr marL="165100" indent="-165100">
              <a:spcAft>
                <a:spcPts val="1200"/>
              </a:spcAft>
              <a:tabLst>
                <a:tab pos="3376613" algn="r"/>
              </a:tabLst>
            </a:pPr>
            <a:r>
              <a:rPr lang="en-US" sz="1800" b="1" dirty="0" smtClean="0"/>
              <a:t>	where </a:t>
            </a:r>
            <a:r>
              <a:rPr lang="en-US" sz="1800" i="1" dirty="0" smtClean="0"/>
              <a:t>m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 is an amplitude modulation which is considered slowly varying so that it can be assumed to be constant across the array.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Define a steering vector, s, associated with an angle </a:t>
            </a:r>
            <a:r>
              <a:rPr lang="en-US" sz="1800" i="1" dirty="0" smtClean="0">
                <a:sym typeface="Symbol"/>
              </a:rPr>
              <a:t></a:t>
            </a:r>
            <a:r>
              <a:rPr lang="en-US" sz="1800" b="1" dirty="0" smtClean="0">
                <a:sym typeface="Symbol"/>
              </a:rPr>
              <a:t>:</a:t>
            </a:r>
          </a:p>
          <a:p>
            <a:pPr marL="165100" indent="-165100">
              <a:spcAft>
                <a:spcPts val="1200"/>
              </a:spcAft>
              <a:tabLst>
                <a:tab pos="3376613" algn="r"/>
              </a:tabLst>
            </a:pPr>
            <a:r>
              <a:rPr lang="en-US" sz="1800" b="1" dirty="0" smtClean="0">
                <a:sym typeface="Symbol"/>
              </a:rPr>
              <a:t>	where </a:t>
            </a:r>
            <a:r>
              <a:rPr lang="en-US" sz="1800" i="1" dirty="0" smtClean="0">
                <a:sym typeface="Symbol"/>
              </a:rPr>
              <a:t>d</a:t>
            </a:r>
            <a:r>
              <a:rPr lang="en-US" sz="1800" b="1" dirty="0" smtClean="0">
                <a:sym typeface="Symbol"/>
              </a:rPr>
              <a:t> is the sensor spacing, and </a:t>
            </a:r>
            <a:r>
              <a:rPr lang="en-US" sz="1800" i="1" dirty="0" smtClean="0">
                <a:sym typeface="Symbol"/>
              </a:rPr>
              <a:t>k</a:t>
            </a:r>
            <a:r>
              <a:rPr lang="en-US" sz="1800" b="1" dirty="0" smtClean="0"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= </a:t>
            </a:r>
            <a:r>
              <a:rPr lang="en-US" sz="1800" i="1" dirty="0" smtClean="0">
                <a:sym typeface="Symbol"/>
              </a:rPr>
              <a:t></a:t>
            </a:r>
            <a:r>
              <a:rPr lang="en-US" sz="1800" dirty="0" smtClean="0">
                <a:sym typeface="Symbol"/>
              </a:rPr>
              <a:t>/</a:t>
            </a:r>
            <a:r>
              <a:rPr lang="en-US" sz="1800" i="1" dirty="0" smtClean="0">
                <a:sym typeface="Symbol"/>
              </a:rPr>
              <a:t>c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sym typeface="Symbol"/>
              </a:rPr>
              <a:t>Define a vector of measurements as:</a:t>
            </a:r>
          </a:p>
          <a:p>
            <a:pPr marL="165100" indent="-165100">
              <a:spcAft>
                <a:spcPts val="7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sym typeface="Symbol"/>
              </a:rPr>
              <a:t>For M separate sources:</a:t>
            </a:r>
          </a:p>
        </p:txBody>
      </p:sp>
      <p:graphicFrame>
        <p:nvGraphicFramePr>
          <p:cNvPr id="8" name="Object 42"/>
          <p:cNvGraphicFramePr>
            <a:graphicFrameLocks noChangeAspect="1"/>
          </p:cNvGraphicFramePr>
          <p:nvPr/>
        </p:nvGraphicFramePr>
        <p:xfrm>
          <a:off x="450850" y="2395538"/>
          <a:ext cx="1360487" cy="336550"/>
        </p:xfrm>
        <a:graphic>
          <a:graphicData uri="http://schemas.openxmlformats.org/presentationml/2006/ole">
            <p:oleObj spid="_x0000_s97313" name="Equation" r:id="rId3" imgW="914400" imgH="228600" progId="Equation.3">
              <p:embed/>
            </p:oleObj>
          </a:graphicData>
        </a:graphic>
      </p:graphicFrame>
      <p:graphicFrame>
        <p:nvGraphicFramePr>
          <p:cNvPr id="97319" name="Object 39"/>
          <p:cNvGraphicFramePr>
            <a:graphicFrameLocks noChangeAspect="1"/>
          </p:cNvGraphicFramePr>
          <p:nvPr/>
        </p:nvGraphicFramePr>
        <p:xfrm>
          <a:off x="450850" y="3814103"/>
          <a:ext cx="3987800" cy="336550"/>
        </p:xfrm>
        <a:graphic>
          <a:graphicData uri="http://schemas.openxmlformats.org/presentationml/2006/ole">
            <p:oleObj spid="_x0000_s97319" name="Equation" r:id="rId4" imgW="2679480" imgH="228600" progId="Equation.3">
              <p:embed/>
            </p:oleObj>
          </a:graphicData>
        </a:graphic>
      </p:graphicFrame>
      <p:graphicFrame>
        <p:nvGraphicFramePr>
          <p:cNvPr id="97320" name="Object 40"/>
          <p:cNvGraphicFramePr>
            <a:graphicFrameLocks noChangeAspect="1"/>
          </p:cNvGraphicFramePr>
          <p:nvPr/>
        </p:nvGraphicFramePr>
        <p:xfrm>
          <a:off x="450850" y="4946968"/>
          <a:ext cx="2701925" cy="711200"/>
        </p:xfrm>
        <a:graphic>
          <a:graphicData uri="http://schemas.openxmlformats.org/presentationml/2006/ole">
            <p:oleObj spid="_x0000_s97320" name="Equation" r:id="rId5" imgW="1815840" imgH="482400" progId="Equation.3">
              <p:embed/>
            </p:oleObj>
          </a:graphicData>
        </a:graphic>
      </p:graphicFrame>
      <p:graphicFrame>
        <p:nvGraphicFramePr>
          <p:cNvPr id="97321" name="Object 41"/>
          <p:cNvGraphicFramePr>
            <a:graphicFrameLocks noChangeAspect="1"/>
          </p:cNvGraphicFramePr>
          <p:nvPr/>
        </p:nvGraphicFramePr>
        <p:xfrm>
          <a:off x="450850" y="5919788"/>
          <a:ext cx="5175251" cy="673100"/>
        </p:xfrm>
        <a:graphic>
          <a:graphicData uri="http://schemas.openxmlformats.org/presentationml/2006/ole">
            <p:oleObj spid="_x0000_s97321" name="Equation" r:id="rId6" imgW="34797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637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Optimizing Weights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8458" y="634199"/>
            <a:ext cx="8684188" cy="6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/>
              <a:t>We can define an </a:t>
            </a:r>
            <a:r>
              <a:rPr lang="en-US" sz="1800" i="1" dirty="0" err="1" smtClean="0"/>
              <a:t>N</a:t>
            </a:r>
            <a:r>
              <a:rPr lang="en-US" sz="1800" dirty="0" err="1" smtClean="0"/>
              <a:t>x</a:t>
            </a:r>
            <a:r>
              <a:rPr lang="en-US" sz="1800" i="1" dirty="0" err="1" smtClean="0"/>
              <a:t>M</a:t>
            </a:r>
            <a:r>
              <a:rPr lang="en-US" sz="1800" b="1" dirty="0" smtClean="0"/>
              <a:t> matrix, Q, consisting of the steering vectors, and a vector of the modulated signals:</a:t>
            </a:r>
            <a:endParaRPr lang="en-US" sz="1800" b="1" dirty="0" smtClean="0">
              <a:sym typeface="Symbol"/>
            </a:endParaRP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sym typeface="Symbol"/>
              </a:rPr>
              <a:t>We can define a weight vector that we will use to steer the array: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sym typeface="Symbol"/>
              </a:rPr>
              <a:t>We can apply a gain, </a:t>
            </a:r>
            <a:r>
              <a:rPr lang="en-US" sz="1800" i="1" dirty="0" smtClean="0">
                <a:sym typeface="Symbol"/>
              </a:rPr>
              <a:t>g</a:t>
            </a:r>
            <a:r>
              <a:rPr lang="en-US" sz="1800" b="1" dirty="0" smtClean="0">
                <a:sym typeface="Symbol"/>
              </a:rPr>
              <a:t>, to a signal from direction </a:t>
            </a:r>
            <a:r>
              <a:rPr lang="en-US" sz="1800" i="1" dirty="0" smtClean="0">
                <a:sym typeface="Symbol"/>
              </a:rPr>
              <a:t> </a:t>
            </a:r>
            <a:r>
              <a:rPr lang="en-US" sz="1800" b="1" dirty="0" smtClean="0">
                <a:sym typeface="Symbol"/>
              </a:rPr>
              <a:t>: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sym typeface="Symbol"/>
              </a:rPr>
              <a:t>For M sources, we can have M distinct gains: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sym typeface="Symbol"/>
              </a:rPr>
              <a:t>Assuming the signal is associated with the first sensor, we can steer nulls in the other directions by solving:</a:t>
            </a:r>
          </a:p>
          <a:p>
            <a:pPr marL="165100" indent="-165100">
              <a:spcAft>
                <a:spcPts val="3600"/>
              </a:spcAft>
              <a:tabLst>
                <a:tab pos="3376613" algn="r"/>
              </a:tabLst>
            </a:pPr>
            <a:r>
              <a:rPr lang="en-US" sz="1800" b="1" dirty="0" smtClean="0">
                <a:sym typeface="Symbol"/>
              </a:rPr>
              <a:t>	or, equivalently solving the matrix equation:</a:t>
            </a:r>
          </a:p>
          <a:p>
            <a:pPr marL="165100" indent="-165100">
              <a:spcAft>
                <a:spcPts val="36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sym typeface="Symbol"/>
              </a:rPr>
              <a:t>If the number of sources equals the number of sensors, Q is square, and we can solve this set. If the number of sources is less than the number of sensors, we need to add extra constraints.</a:t>
            </a:r>
            <a:endParaRPr lang="en-US" sz="1800" b="1" dirty="0" smtClean="0"/>
          </a:p>
        </p:txBody>
      </p:sp>
      <p:graphicFrame>
        <p:nvGraphicFramePr>
          <p:cNvPr id="8" name="Object 42"/>
          <p:cNvGraphicFramePr>
            <a:graphicFrameLocks noChangeAspect="1"/>
          </p:cNvGraphicFramePr>
          <p:nvPr/>
        </p:nvGraphicFramePr>
        <p:xfrm>
          <a:off x="450850" y="1234299"/>
          <a:ext cx="5157788" cy="354013"/>
        </p:xfrm>
        <a:graphic>
          <a:graphicData uri="http://schemas.openxmlformats.org/presentationml/2006/ole">
            <p:oleObj spid="_x0000_s115714" name="Equation" r:id="rId3" imgW="3466800" imgH="241200" progId="Equation.3">
              <p:embed/>
            </p:oleObj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450850" y="1955579"/>
          <a:ext cx="6800851" cy="371475"/>
        </p:xfrm>
        <a:graphic>
          <a:graphicData uri="http://schemas.openxmlformats.org/presentationml/2006/ole">
            <p:oleObj spid="_x0000_s115718" name="Equation" r:id="rId4" imgW="4572000" imgH="253800" progId="Equation.3">
              <p:embed/>
            </p:oleObj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450850" y="2674010"/>
          <a:ext cx="1171575" cy="334962"/>
        </p:xfrm>
        <a:graphic>
          <a:graphicData uri="http://schemas.openxmlformats.org/presentationml/2006/ole">
            <p:oleObj spid="_x0000_s115719" name="Equation" r:id="rId5" imgW="787320" imgH="228600" progId="Equation.3">
              <p:embed/>
            </p:oleObj>
          </a:graphicData>
        </a:graphic>
      </p:graphicFrame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450850" y="3430148"/>
          <a:ext cx="3684588" cy="334962"/>
        </p:xfrm>
        <a:graphic>
          <a:graphicData uri="http://schemas.openxmlformats.org/presentationml/2006/ole">
            <p:oleObj spid="_x0000_s115720" name="Equation" r:id="rId6" imgW="2476440" imgH="228600" progId="Equation.3">
              <p:embed/>
            </p:oleObj>
          </a:graphicData>
        </a:graphic>
      </p:graphicFrame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450850" y="4403163"/>
          <a:ext cx="2532063" cy="354012"/>
        </p:xfrm>
        <a:graphic>
          <a:graphicData uri="http://schemas.openxmlformats.org/presentationml/2006/ole">
            <p:oleObj spid="_x0000_s115721" name="Equation" r:id="rId7" imgW="1701720" imgH="241200" progId="Equation.3">
              <p:embed/>
            </p:oleObj>
          </a:graphicData>
        </a:graphic>
      </p:graphicFrame>
      <p:graphicFrame>
        <p:nvGraphicFramePr>
          <p:cNvPr id="115722" name="Object 10"/>
          <p:cNvGraphicFramePr>
            <a:graphicFrameLocks noChangeAspect="1"/>
          </p:cNvGraphicFramePr>
          <p:nvPr/>
        </p:nvGraphicFramePr>
        <p:xfrm>
          <a:off x="450850" y="5225831"/>
          <a:ext cx="1700213" cy="336550"/>
        </p:xfrm>
        <a:graphic>
          <a:graphicData uri="http://schemas.openxmlformats.org/presentationml/2006/ole">
            <p:oleObj spid="_x0000_s115722" name="Equation" r:id="rId8" imgW="1143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637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" name="Picture 7" descr="xx.JPG"/>
          <p:cNvPicPr>
            <a:picLocks noChangeAspect="1"/>
          </p:cNvPicPr>
          <p:nvPr/>
        </p:nvPicPr>
        <p:blipFill>
          <a:blip r:embed="rId2" cstate="print"/>
          <a:srcRect r="4240"/>
          <a:stretch>
            <a:fillRect/>
          </a:stretch>
        </p:blipFill>
        <p:spPr>
          <a:xfrm rot="10860000">
            <a:off x="4134020" y="1494617"/>
            <a:ext cx="4743206" cy="4779864"/>
          </a:xfrm>
          <a:prstGeom prst="rect">
            <a:avLst/>
          </a:prstGeom>
        </p:spPr>
      </p:pic>
      <p:pic>
        <p:nvPicPr>
          <p:cNvPr id="6" name="Picture 5" descr="x.JPG"/>
          <p:cNvPicPr>
            <a:picLocks noChangeAspect="1"/>
          </p:cNvPicPr>
          <p:nvPr/>
        </p:nvPicPr>
        <p:blipFill>
          <a:blip r:embed="rId3"/>
          <a:srcRect l="43229" t="13949" r="1477" b="25538"/>
          <a:stretch>
            <a:fillRect/>
          </a:stretch>
        </p:blipFill>
        <p:spPr>
          <a:xfrm>
            <a:off x="239713" y="576776"/>
            <a:ext cx="3953642" cy="5950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19727</TotalTime>
  <Words>596</Words>
  <Application>Microsoft PowerPoint</Application>
  <PresentationFormat>Letter Paper (8.5x11 in)</PresentationFormat>
  <Paragraphs>68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Electrical and Computer Engineering</cp:lastModifiedBy>
  <cp:revision>1803</cp:revision>
  <dcterms:created xsi:type="dcterms:W3CDTF">2002-09-12T17:13:32Z</dcterms:created>
  <dcterms:modified xsi:type="dcterms:W3CDTF">2008-09-30T19:42:51Z</dcterms:modified>
</cp:coreProperties>
</file>