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 id="2147483701" r:id="rId2"/>
  </p:sldMasterIdLst>
  <p:notesMasterIdLst>
    <p:notesMasterId r:id="rId14"/>
  </p:notesMasterIdLst>
  <p:handoutMasterIdLst>
    <p:handoutMasterId r:id="rId15"/>
  </p:handoutMasterIdLst>
  <p:sldIdLst>
    <p:sldId id="325" r:id="rId3"/>
    <p:sldId id="452" r:id="rId4"/>
    <p:sldId id="500" r:id="rId5"/>
    <p:sldId id="521" r:id="rId6"/>
    <p:sldId id="518" r:id="rId7"/>
    <p:sldId id="522" r:id="rId8"/>
    <p:sldId id="509" r:id="rId9"/>
    <p:sldId id="492" r:id="rId10"/>
    <p:sldId id="454" r:id="rId11"/>
    <p:sldId id="514" r:id="rId12"/>
    <p:sldId id="478" r:id="rId13"/>
  </p:sldIdLst>
  <p:sldSz cx="9144000" cy="6858000" type="letter"/>
  <p:notesSz cx="7077075" cy="90043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892034"/>
    <a:srgbClr val="EFF755"/>
    <a:srgbClr val="CC6600"/>
    <a:srgbClr val="6666FF"/>
    <a:srgbClr val="008000"/>
    <a:srgbClr val="000080"/>
    <a:srgbClr val="004000"/>
    <a:srgbClr val="9966FF"/>
    <a:srgbClr val="CCE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4713" autoAdjust="0"/>
    <p:restoredTop sz="96226" autoAdjust="0"/>
  </p:normalViewPr>
  <p:slideViewPr>
    <p:cSldViewPr snapToGrid="0">
      <p:cViewPr varScale="1">
        <p:scale>
          <a:sx n="68" d="100"/>
          <a:sy n="68" d="100"/>
        </p:scale>
        <p:origin x="-828" y="-96"/>
      </p:cViewPr>
      <p:guideLst>
        <p:guide orient="horz" pos="4086"/>
        <p:guide pos="293"/>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1" d="100"/>
          <a:sy n="51" d="100"/>
        </p:scale>
        <p:origin x="-1734" y="-108"/>
      </p:cViewPr>
      <p:guideLst>
        <p:guide orient="horz" pos="2835"/>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5" Type="http://schemas.openxmlformats.org/officeDocument/2006/relationships/image" Target="../media/image17.wmf"/><Relationship Id="rId4"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1" y="0"/>
            <a:ext cx="3067758" cy="450215"/>
          </a:xfrm>
          <a:prstGeom prst="rect">
            <a:avLst/>
          </a:prstGeom>
          <a:noFill/>
          <a:ln w="9525">
            <a:noFill/>
            <a:miter lim="800000"/>
            <a:headEnd/>
            <a:tailEnd/>
          </a:ln>
          <a:effectLst/>
        </p:spPr>
        <p:txBody>
          <a:bodyPr vert="horz" wrap="square" lIns="91612" tIns="45805" rIns="91612" bIns="45805" numCol="1" anchor="t" anchorCtr="0" compatLnSpc="1">
            <a:prstTxWarp prst="textNoShape">
              <a:avLst/>
            </a:prstTxWarp>
          </a:bodyPr>
          <a:lstStyle>
            <a:lvl1pPr defTabSz="915848">
              <a:defRPr sz="11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009317" y="0"/>
            <a:ext cx="3067758" cy="450215"/>
          </a:xfrm>
          <a:prstGeom prst="rect">
            <a:avLst/>
          </a:prstGeom>
          <a:noFill/>
          <a:ln w="9525">
            <a:noFill/>
            <a:miter lim="800000"/>
            <a:headEnd/>
            <a:tailEnd/>
          </a:ln>
          <a:effectLst/>
        </p:spPr>
        <p:txBody>
          <a:bodyPr vert="horz" wrap="square" lIns="91612" tIns="45805" rIns="91612" bIns="45805" numCol="1" anchor="t" anchorCtr="0" compatLnSpc="1">
            <a:prstTxWarp prst="textNoShape">
              <a:avLst/>
            </a:prstTxWarp>
          </a:bodyPr>
          <a:lstStyle>
            <a:lvl1pPr algn="r" defTabSz="915848">
              <a:defRPr sz="11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1" y="8554085"/>
            <a:ext cx="3067758" cy="450215"/>
          </a:xfrm>
          <a:prstGeom prst="rect">
            <a:avLst/>
          </a:prstGeom>
          <a:noFill/>
          <a:ln w="9525">
            <a:noFill/>
            <a:miter lim="800000"/>
            <a:headEnd/>
            <a:tailEnd/>
          </a:ln>
          <a:effectLst/>
        </p:spPr>
        <p:txBody>
          <a:bodyPr vert="horz" wrap="square" lIns="91612" tIns="45805" rIns="91612" bIns="45805" numCol="1" anchor="b" anchorCtr="0" compatLnSpc="1">
            <a:prstTxWarp prst="textNoShape">
              <a:avLst/>
            </a:prstTxWarp>
          </a:bodyPr>
          <a:lstStyle>
            <a:lvl1pPr defTabSz="915848">
              <a:defRPr sz="11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009317" y="8554085"/>
            <a:ext cx="3067758" cy="450215"/>
          </a:xfrm>
          <a:prstGeom prst="rect">
            <a:avLst/>
          </a:prstGeom>
          <a:noFill/>
          <a:ln w="9525">
            <a:noFill/>
            <a:miter lim="800000"/>
            <a:headEnd/>
            <a:tailEnd/>
          </a:ln>
          <a:effectLst/>
        </p:spPr>
        <p:txBody>
          <a:bodyPr vert="horz" wrap="square" lIns="91612" tIns="45805" rIns="91612" bIns="45805" numCol="1" anchor="b" anchorCtr="0" compatLnSpc="1">
            <a:prstTxWarp prst="textNoShape">
              <a:avLst/>
            </a:prstTxWarp>
          </a:bodyPr>
          <a:lstStyle>
            <a:lvl1pPr algn="r" defTabSz="915848">
              <a:defRPr sz="1100" smtClean="0">
                <a:latin typeface="Times New Roman" pitchFamily="18" charset="0"/>
              </a:defRPr>
            </a:lvl1pPr>
          </a:lstStyle>
          <a:p>
            <a:pPr>
              <a:defRPr/>
            </a:pPr>
            <a:fld id="{66158826-EADE-4792-AB13-43381F09BFE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1" y="0"/>
            <a:ext cx="3067758" cy="450215"/>
          </a:xfrm>
          <a:prstGeom prst="rect">
            <a:avLst/>
          </a:prstGeom>
          <a:noFill/>
          <a:ln w="9525">
            <a:noFill/>
            <a:miter lim="800000"/>
            <a:headEnd/>
            <a:tailEnd/>
          </a:ln>
          <a:effectLst/>
        </p:spPr>
        <p:txBody>
          <a:bodyPr vert="horz" wrap="square" lIns="91612" tIns="45805" rIns="91612" bIns="45805" numCol="1" anchor="t" anchorCtr="0" compatLnSpc="1">
            <a:prstTxWarp prst="textNoShape">
              <a:avLst/>
            </a:prstTxWarp>
          </a:bodyPr>
          <a:lstStyle>
            <a:lvl1pPr defTabSz="915848">
              <a:defRPr sz="11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009317" y="0"/>
            <a:ext cx="3067758" cy="450215"/>
          </a:xfrm>
          <a:prstGeom prst="rect">
            <a:avLst/>
          </a:prstGeom>
          <a:noFill/>
          <a:ln w="9525">
            <a:noFill/>
            <a:miter lim="800000"/>
            <a:headEnd/>
            <a:tailEnd/>
          </a:ln>
          <a:effectLst/>
        </p:spPr>
        <p:txBody>
          <a:bodyPr vert="horz" wrap="square" lIns="91612" tIns="45805" rIns="91612" bIns="45805" numCol="1" anchor="t" anchorCtr="0" compatLnSpc="1">
            <a:prstTxWarp prst="textNoShape">
              <a:avLst/>
            </a:prstTxWarp>
          </a:bodyPr>
          <a:lstStyle>
            <a:lvl1pPr algn="r" defTabSz="915848">
              <a:defRPr sz="11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87463" y="674688"/>
            <a:ext cx="4502150" cy="3376612"/>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44636" y="4277043"/>
            <a:ext cx="5187804" cy="4051935"/>
          </a:xfrm>
          <a:prstGeom prst="rect">
            <a:avLst/>
          </a:prstGeom>
          <a:noFill/>
          <a:ln w="9525">
            <a:noFill/>
            <a:miter lim="800000"/>
            <a:headEnd/>
            <a:tailEnd/>
          </a:ln>
          <a:effectLst/>
        </p:spPr>
        <p:txBody>
          <a:bodyPr vert="horz" wrap="square" lIns="91612" tIns="45805" rIns="91612" bIns="458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1" y="8554085"/>
            <a:ext cx="3067758" cy="450215"/>
          </a:xfrm>
          <a:prstGeom prst="rect">
            <a:avLst/>
          </a:prstGeom>
          <a:noFill/>
          <a:ln w="9525">
            <a:noFill/>
            <a:miter lim="800000"/>
            <a:headEnd/>
            <a:tailEnd/>
          </a:ln>
          <a:effectLst/>
        </p:spPr>
        <p:txBody>
          <a:bodyPr vert="horz" wrap="square" lIns="91612" tIns="45805" rIns="91612" bIns="45805" numCol="1" anchor="b" anchorCtr="0" compatLnSpc="1">
            <a:prstTxWarp prst="textNoShape">
              <a:avLst/>
            </a:prstTxWarp>
          </a:bodyPr>
          <a:lstStyle>
            <a:lvl1pPr defTabSz="915848">
              <a:defRPr sz="11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009317" y="8554085"/>
            <a:ext cx="3067758" cy="450215"/>
          </a:xfrm>
          <a:prstGeom prst="rect">
            <a:avLst/>
          </a:prstGeom>
          <a:noFill/>
          <a:ln w="9525">
            <a:noFill/>
            <a:miter lim="800000"/>
            <a:headEnd/>
            <a:tailEnd/>
          </a:ln>
          <a:effectLst/>
        </p:spPr>
        <p:txBody>
          <a:bodyPr vert="horz" wrap="square" lIns="91612" tIns="45805" rIns="91612" bIns="45805" numCol="1" anchor="b" anchorCtr="0" compatLnSpc="1">
            <a:prstTxWarp prst="textNoShape">
              <a:avLst/>
            </a:prstTxWarp>
          </a:bodyPr>
          <a:lstStyle>
            <a:lvl1pPr algn="r" defTabSz="915848">
              <a:defRPr sz="1100" smtClean="0">
                <a:latin typeface="Times New Roman" pitchFamily="18" charset="0"/>
              </a:defRPr>
            </a:lvl1pPr>
          </a:lstStyle>
          <a:p>
            <a:pPr>
              <a:defRPr/>
            </a:pPr>
            <a:fld id="{ECC53042-5A96-4DBC-B738-B843823BA6D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CC53042-5A96-4DBC-B738-B843823BA6D7}" type="slidenum">
              <a:rPr lang="en-US" smtClean="0"/>
              <a:pPr>
                <a:defRPr/>
              </a:pPr>
              <a:t>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F734984-DA9D-46F7-86D2-46DD45087FB0}" type="datetimeFigureOut">
              <a:rPr lang="en-US" smtClean="0"/>
              <a:pPr/>
              <a:t>9/22/2008</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05E26D1-1274-47BB-A1DA-3B76A596BD1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685800"/>
          </a:xfrm>
          <a:prstGeom prst="rect">
            <a:avLst/>
          </a:prstGeom>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0" y="6629400"/>
            <a:ext cx="5638800" cy="228600"/>
          </a:xfrm>
          <a:prstGeom prst="rect">
            <a:avLst/>
          </a:prstGeom>
          <a:ln/>
        </p:spPr>
        <p:txBody>
          <a:bodyPr/>
          <a:lstStyle>
            <a:lvl1pPr>
              <a:defRPr/>
            </a:lvl1pPr>
          </a:lstStyle>
          <a:p>
            <a:pPr>
              <a:defRPr/>
            </a:pPr>
            <a:r>
              <a:rPr lang="en-US" altLang="en-US" dirty="0"/>
              <a:t>R. S. Sutton and A. G. </a:t>
            </a:r>
            <a:r>
              <a:rPr lang="en-US" altLang="en-US" dirty="0" err="1"/>
              <a:t>Barto</a:t>
            </a:r>
            <a:r>
              <a:rPr lang="en-US" altLang="en-US" dirty="0"/>
              <a:t>: Reinforcement Learning: An Introduction</a:t>
            </a:r>
            <a:endParaRPr lang="en-US" altLang="en-US" sz="1400" dirty="0"/>
          </a:p>
        </p:txBody>
      </p:sp>
      <p:sp>
        <p:nvSpPr>
          <p:cNvPr id="4" name="Rectangle 6"/>
          <p:cNvSpPr>
            <a:spLocks noGrp="1" noChangeArrowheads="1"/>
          </p:cNvSpPr>
          <p:nvPr>
            <p:ph type="sldNum" sz="quarter" idx="11"/>
          </p:nvPr>
        </p:nvSpPr>
        <p:spPr>
          <a:xfrm>
            <a:off x="7239000" y="6629400"/>
            <a:ext cx="1905000" cy="228600"/>
          </a:xfrm>
          <a:prstGeom prst="rect">
            <a:avLst/>
          </a:prstGeom>
          <a:ln/>
        </p:spPr>
        <p:txBody>
          <a:bodyPr/>
          <a:lstStyle>
            <a:lvl1pPr>
              <a:defRPr/>
            </a:lvl1pPr>
          </a:lstStyle>
          <a:p>
            <a:pPr>
              <a:defRPr/>
            </a:pPr>
            <a:fld id="{2A9A9A9B-D817-4253-85CF-175FAC8E63AC}"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6858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447800"/>
            <a:ext cx="3810000" cy="4876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447800"/>
            <a:ext cx="3810000" cy="4876800"/>
          </a:xfrm>
          <a:prstGeom prst="rect">
            <a:avLst/>
          </a:prstGeom>
        </p:spPr>
        <p:txBody>
          <a:bodyPr/>
          <a:lstStyle/>
          <a:p>
            <a:pPr lvl="0"/>
            <a:endParaRPr lang="en-US" noProof="0" smtClean="0"/>
          </a:p>
        </p:txBody>
      </p:sp>
      <p:sp>
        <p:nvSpPr>
          <p:cNvPr id="5" name="Rectangle 5"/>
          <p:cNvSpPr>
            <a:spLocks noGrp="1" noChangeArrowheads="1"/>
          </p:cNvSpPr>
          <p:nvPr>
            <p:ph type="ftr" sz="quarter" idx="10"/>
          </p:nvPr>
        </p:nvSpPr>
        <p:spPr>
          <a:xfrm>
            <a:off x="0" y="6629400"/>
            <a:ext cx="5638800" cy="228600"/>
          </a:xfrm>
          <a:prstGeom prst="rect">
            <a:avLst/>
          </a:prstGeom>
          <a:ln/>
        </p:spPr>
        <p:txBody>
          <a:bodyPr/>
          <a:lstStyle>
            <a:lvl1pPr>
              <a:defRPr/>
            </a:lvl1pPr>
          </a:lstStyle>
          <a:p>
            <a:pPr>
              <a:defRPr/>
            </a:pPr>
            <a:r>
              <a:rPr lang="en-US" altLang="en-US"/>
              <a:t>R. S. Sutton and A. G. Barto: Reinforcement Learning: An Introduction</a:t>
            </a:r>
            <a:endParaRPr lang="en-US" altLang="en-US" sz="1400"/>
          </a:p>
        </p:txBody>
      </p:sp>
      <p:sp>
        <p:nvSpPr>
          <p:cNvPr id="6" name="Rectangle 6"/>
          <p:cNvSpPr>
            <a:spLocks noGrp="1" noChangeArrowheads="1"/>
          </p:cNvSpPr>
          <p:nvPr>
            <p:ph type="sldNum" sz="quarter" idx="11"/>
          </p:nvPr>
        </p:nvSpPr>
        <p:spPr>
          <a:xfrm>
            <a:off x="7239000" y="6629400"/>
            <a:ext cx="1905000" cy="228600"/>
          </a:xfrm>
          <a:prstGeom prst="rect">
            <a:avLst/>
          </a:prstGeom>
          <a:ln/>
        </p:spPr>
        <p:txBody>
          <a:bodyPr/>
          <a:lstStyle>
            <a:lvl1pPr>
              <a:defRPr/>
            </a:lvl1pPr>
          </a:lstStyle>
          <a:p>
            <a:pPr>
              <a:defRPr/>
            </a:pPr>
            <a:fld id="{1EE89630-ECFE-46C4-8DDC-33331FDD31C1}"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dirty="0">
              <a:solidFill>
                <a:schemeClr val="hlink"/>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
        <p:nvSpPr>
          <p:cNvPr id="4"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dirty="0">
              <a:solidFill>
                <a:schemeClr val="hlink"/>
              </a:solidFill>
              <a:latin typeface="Times New Roman" pitchFamily="18" charset="0"/>
            </a:endParaRPr>
          </a:p>
        </p:txBody>
      </p:sp>
      <p:sp>
        <p:nvSpPr>
          <p:cNvPr id="5" name="Text Box 8"/>
          <p:cNvSpPr txBox="1">
            <a:spLocks noChangeArrowheads="1"/>
          </p:cNvSpPr>
          <p:nvPr/>
        </p:nvSpPr>
        <p:spPr bwMode="auto">
          <a:xfrm>
            <a:off x="479426" y="130175"/>
            <a:ext cx="4490140" cy="369332"/>
          </a:xfrm>
          <a:prstGeom prst="rect">
            <a:avLst/>
          </a:prstGeom>
          <a:solidFill>
            <a:srgbClr val="FFFFFF"/>
          </a:solidFill>
          <a:ln w="9525">
            <a:noFill/>
            <a:miter lim="800000"/>
            <a:headEnd/>
            <a:tailEnd/>
          </a:ln>
        </p:spPr>
        <p:txBody>
          <a:bodyPr wrap="square" anchor="ctr" anchorCtr="1">
            <a:spAutoFit/>
          </a:bodyPr>
          <a:lstStyle/>
          <a:p>
            <a:pPr>
              <a:spcBef>
                <a:spcPct val="50000"/>
              </a:spcBef>
            </a:pPr>
            <a:r>
              <a:rPr lang="en-US" sz="1800" b="1" dirty="0">
                <a:solidFill>
                  <a:srgbClr val="333399"/>
                </a:solidFill>
              </a:rPr>
              <a:t>ECE </a:t>
            </a:r>
            <a:r>
              <a:rPr lang="en-US" sz="1800" b="1" dirty="0" smtClean="0">
                <a:solidFill>
                  <a:srgbClr val="333399"/>
                </a:solidFill>
              </a:rPr>
              <a:t>8423 – Adaptive Signal Processing</a:t>
            </a:r>
          </a:p>
        </p:txBody>
      </p:sp>
    </p:spTree>
  </p:cSld>
  <p:clrMap bg1="lt1" tx1="dk1" bg2="lt2" tx2="dk2" accent1="accent1" accent2="accent2" accent3="accent3" accent4="accent4" accent5="accent5" accent6="accent6" hlink="hlink" folHlink="folHlink"/>
  <p:sldLayoutIdLst>
    <p:sldLayoutId id="2147483685" r:id="rId1"/>
    <p:sldLayoutId id="2147483687" r:id="rId2"/>
    <p:sldLayoutId id="2147483713" r:id="rId3"/>
    <p:sldLayoutId id="2147483714"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dirty="0"/>
          </a:p>
        </p:txBody>
      </p:sp>
      <p:pic>
        <p:nvPicPr>
          <p:cNvPr id="1027" name="Picture 37" descr="isip_logo_plain"/>
          <p:cNvPicPr>
            <a:picLocks noChangeAspect="1" noChangeArrowheads="1"/>
          </p:cNvPicPr>
          <p:nvPr/>
        </p:nvPicPr>
        <p:blipFill>
          <a:blip r:embed="rId1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a:t>
            </a:r>
            <a:r>
              <a:rPr lang="en-US" sz="1200" b="1" dirty="0" smtClean="0">
                <a:solidFill>
                  <a:srgbClr val="892034"/>
                </a:solidFill>
              </a:rPr>
              <a:t>8423: </a:t>
            </a:r>
            <a:r>
              <a:rPr lang="en-US" sz="1200" b="1" dirty="0">
                <a:solidFill>
                  <a:srgbClr val="892034"/>
                </a:solidFill>
              </a:rPr>
              <a:t>Lecture </a:t>
            </a:r>
            <a:r>
              <a:rPr lang="en-US" sz="1200" b="1" dirty="0" smtClean="0">
                <a:solidFill>
                  <a:srgbClr val="892034"/>
                </a:solidFill>
              </a:rPr>
              <a:t>11, </a:t>
            </a:r>
            <a:r>
              <a:rPr lang="en-US" sz="1200" b="1" dirty="0">
                <a:solidFill>
                  <a:srgbClr val="892034"/>
                </a:solidFill>
              </a:rPr>
              <a:t>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ece.msstate.edu/research/isip/publications/courses/ece_8423/lectures/current/lecture_11.ppt" TargetMode="External"/><Relationship Id="rId13" Type="http://schemas.openxmlformats.org/officeDocument/2006/relationships/image" Target="../media/image3.png"/><Relationship Id="rId3" Type="http://schemas.openxmlformats.org/officeDocument/2006/relationships/hyperlink" Target="http://en.wikipedia.org/wiki/Periodogram" TargetMode="External"/><Relationship Id="rId7" Type="http://schemas.openxmlformats.org/officeDocument/2006/relationships/hyperlink" Target="http://www.spectraworks.com/Help/btffttheory.html" TargetMode="External"/><Relationship Id="rId12" Type="http://schemas.openxmlformats.org/officeDocument/2006/relationships/hyperlink" Target="http://www.abpm-fit.de/chronos-fit/manual/manual.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cs.tut.fi/~tabus/course/ASP/LectureNew10.pdf" TargetMode="External"/><Relationship Id="rId11" Type="http://schemas.openxmlformats.org/officeDocument/2006/relationships/image" Target="../media/image2.png"/><Relationship Id="rId5" Type="http://schemas.openxmlformats.org/officeDocument/2006/relationships/hyperlink" Target="http://www.dsp.sun.ac.za/dsp833/dsp833_lecture01/node14.html" TargetMode="External"/><Relationship Id="rId15" Type="http://schemas.openxmlformats.org/officeDocument/2006/relationships/image" Target="../media/image4.png"/><Relationship Id="rId10" Type="http://schemas.openxmlformats.org/officeDocument/2006/relationships/hyperlink" Target="http://www.spectraworks.com/Help/btfft.html" TargetMode="External"/><Relationship Id="rId4" Type="http://schemas.openxmlformats.org/officeDocument/2006/relationships/hyperlink" Target="http://www.dsp.sun.ac.za/dsp833/dsp833_lecture01/node13.html" TargetMode="External"/><Relationship Id="rId9" Type="http://schemas.openxmlformats.org/officeDocument/2006/relationships/hyperlink" Target="http://www.ece.msstate.edu/research/isip/publications/courses/ece_8423/lectures/current/lecture_11.mp3" TargetMode="External"/><Relationship Id="rId14" Type="http://schemas.openxmlformats.org/officeDocument/2006/relationships/hyperlink" Target="http://documents.wolfram.com/applications/digitalimage/UsersGuide/ImageTransforms/ImageProcessing8.3.html" TargetMode="Externa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11.xml"/><Relationship Id="rId1" Type="http://schemas.openxmlformats.org/officeDocument/2006/relationships/vmlDrawing" Target="../drawings/vmlDrawing9.vml"/><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oleObject" Target="../embeddings/oleObject6.bin"/><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oleObject" Target="../embeddings/oleObject13.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1.xml"/><Relationship Id="rId1" Type="http://schemas.openxmlformats.org/officeDocument/2006/relationships/vmlDrawing" Target="../drawings/vmlDrawing8.vml"/><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41338" y="1358900"/>
            <a:ext cx="4721225" cy="4548188"/>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marR="0" lvl="0" indent="-176213" defTabSz="914400" rtl="0" eaLnBrk="1" fontAlgn="auto" latinLnBrk="0" hangingPunct="1">
              <a:spcBef>
                <a:spcPct val="0"/>
              </a:spcBef>
              <a:spcAft>
                <a:spcPts val="0"/>
              </a:spcAft>
              <a:buClrTx/>
              <a:buSzTx/>
              <a:buFont typeface="Arial" pitchFamily="34" charset="0"/>
              <a:buChar char="•"/>
              <a:tabLst/>
              <a:defRPr/>
            </a:pPr>
            <a:r>
              <a:rPr kumimoji="0" lang="en-US" sz="2400" b="1" i="0" u="none" strike="noStrike" kern="1200" cap="none" spc="0" normalizeH="0" baseline="0" noProof="0" dirty="0" smtClean="0">
                <a:ln>
                  <a:noFill/>
                </a:ln>
                <a:solidFill>
                  <a:schemeClr val="accent1"/>
                </a:solidFill>
                <a:effectLst/>
                <a:uLnTx/>
                <a:uFillTx/>
                <a:latin typeface="+mn-lt"/>
                <a:ea typeface="+mn-ea"/>
                <a:cs typeface="+mn-cs"/>
              </a:rPr>
              <a:t>Objectives:</a:t>
            </a:r>
            <a:br>
              <a:rPr kumimoji="0" lang="en-US" sz="2400" b="1" i="0" u="none" strike="noStrike" kern="1200" cap="none" spc="0" normalizeH="0" baseline="0" noProof="0" dirty="0" smtClean="0">
                <a:ln>
                  <a:noFill/>
                </a:ln>
                <a:solidFill>
                  <a:schemeClr val="accent1"/>
                </a:solidFill>
                <a:effectLst/>
                <a:uLnTx/>
                <a:uFillTx/>
                <a:latin typeface="+mn-lt"/>
                <a:ea typeface="+mn-ea"/>
                <a:cs typeface="+mn-cs"/>
              </a:rPr>
            </a:br>
            <a:r>
              <a:rPr lang="en-US" sz="1800" b="1" dirty="0" smtClean="0">
                <a:solidFill>
                  <a:schemeClr val="tx2"/>
                </a:solidFill>
                <a:latin typeface="+mn-lt"/>
              </a:rPr>
              <a:t>Periodograms</a:t>
            </a:r>
            <a:br>
              <a:rPr lang="en-US" sz="1800" b="1" dirty="0" smtClean="0">
                <a:solidFill>
                  <a:schemeClr val="tx2"/>
                </a:solidFill>
                <a:latin typeface="+mn-lt"/>
              </a:rPr>
            </a:br>
            <a:r>
              <a:rPr lang="en-US" sz="1800" b="1" dirty="0" smtClean="0">
                <a:solidFill>
                  <a:schemeClr val="tx2"/>
                </a:solidFill>
                <a:latin typeface="+mn-lt"/>
              </a:rPr>
              <a:t>Bartlett Windows</a:t>
            </a:r>
            <a:r>
              <a:rPr lang="en-US" sz="1800" b="1" noProof="0" dirty="0" smtClean="0">
                <a:solidFill>
                  <a:schemeClr val="tx2"/>
                </a:solidFill>
                <a:latin typeface="+mn-lt"/>
              </a:rPr>
              <a:t/>
            </a:r>
            <a:br>
              <a:rPr lang="en-US" sz="1800" b="1" noProof="0" dirty="0" smtClean="0">
                <a:solidFill>
                  <a:schemeClr val="tx2"/>
                </a:solidFill>
                <a:latin typeface="+mn-lt"/>
              </a:rPr>
            </a:br>
            <a:r>
              <a:rPr lang="en-US" sz="1800" b="1" noProof="0" dirty="0" smtClean="0">
                <a:solidFill>
                  <a:schemeClr val="tx2"/>
                </a:solidFill>
                <a:latin typeface="+mn-lt"/>
              </a:rPr>
              <a:t>Data Windowing</a:t>
            </a:r>
            <a:r>
              <a:rPr lang="en-US" sz="1800" b="1" noProof="0" dirty="0" smtClean="0">
                <a:solidFill>
                  <a:schemeClr val="tx2"/>
                </a:solidFill>
                <a:latin typeface="+mn-lt"/>
              </a:rPr>
              <a:t/>
            </a:r>
            <a:br>
              <a:rPr lang="en-US" sz="1800" b="1" noProof="0" dirty="0" smtClean="0">
                <a:solidFill>
                  <a:schemeClr val="tx2"/>
                </a:solidFill>
                <a:latin typeface="+mn-lt"/>
              </a:rPr>
            </a:br>
            <a:r>
              <a:rPr lang="en-US" sz="1800" b="1" noProof="0" dirty="0" smtClean="0">
                <a:solidFill>
                  <a:schemeClr val="tx2"/>
                </a:solidFill>
                <a:latin typeface="+mn-lt"/>
              </a:rPr>
              <a:t>Blackman-Tukey</a:t>
            </a:r>
            <a:endParaRPr kumimoji="0" lang="en-US" sz="1800" b="1" i="0" u="none" strike="noStrike" kern="1200" cap="none" spc="0" normalizeH="0" baseline="0" noProof="0" dirty="0" smtClean="0">
              <a:ln>
                <a:noFill/>
              </a:ln>
              <a:solidFill>
                <a:schemeClr val="tx2"/>
              </a:solidFill>
              <a:effectLst/>
              <a:uLnTx/>
              <a:uFillTx/>
              <a:latin typeface="+mn-lt"/>
              <a:ea typeface="+mn-ea"/>
              <a:cs typeface="+mn-cs"/>
            </a:endParaRPr>
          </a:p>
          <a:p>
            <a:pPr marL="230188" indent="-230188">
              <a:spcBef>
                <a:spcPts val="1400"/>
              </a:spcBef>
              <a:buFont typeface="Arial" pitchFamily="34" charset="0"/>
              <a:buChar char="•"/>
            </a:pPr>
            <a:r>
              <a:rPr kumimoji="0" lang="en-US" sz="2400" b="1" i="0" u="none" strike="noStrike" kern="1200" cap="none" spc="0" normalizeH="0" baseline="0" noProof="0" dirty="0" smtClean="0">
                <a:ln>
                  <a:noFill/>
                </a:ln>
                <a:solidFill>
                  <a:schemeClr val="accent1"/>
                </a:solidFill>
                <a:effectLst/>
                <a:uLnTx/>
                <a:uFillTx/>
                <a:latin typeface="+mn-lt"/>
                <a:ea typeface="+mn-ea"/>
                <a:cs typeface="+mn-cs"/>
              </a:rPr>
              <a:t>Resources:</a:t>
            </a:r>
            <a:br>
              <a:rPr kumimoji="0" lang="en-US" sz="2400" b="1" i="0" u="none" strike="noStrike" kern="1200" cap="none" spc="0" normalizeH="0" baseline="0" noProof="0" dirty="0" smtClean="0">
                <a:ln>
                  <a:noFill/>
                </a:ln>
                <a:solidFill>
                  <a:schemeClr val="accent1"/>
                </a:solidFill>
                <a:effectLst/>
                <a:uLnTx/>
                <a:uFillTx/>
                <a:latin typeface="+mn-lt"/>
                <a:ea typeface="+mn-ea"/>
                <a:cs typeface="+mn-cs"/>
              </a:rPr>
            </a:br>
            <a:r>
              <a:rPr lang="en-US" sz="1800" b="1" dirty="0" smtClean="0">
                <a:solidFill>
                  <a:schemeClr val="bg1"/>
                </a:solidFill>
                <a:hlinkClick r:id="rId3"/>
              </a:rPr>
              <a:t>Wiki: Periodograms</a:t>
            </a:r>
            <a:r>
              <a:rPr lang="en-US" sz="1800" b="1" dirty="0" smtClean="0">
                <a:solidFill>
                  <a:schemeClr val="bg1"/>
                </a:solidFill>
              </a:rPr>
              <a:t/>
            </a:r>
            <a:br>
              <a:rPr lang="en-US" sz="1800" b="1" dirty="0" smtClean="0">
                <a:solidFill>
                  <a:schemeClr val="bg1"/>
                </a:solidFill>
              </a:rPr>
            </a:br>
            <a:r>
              <a:rPr lang="en-US" sz="1800" b="1" dirty="0" smtClean="0">
                <a:solidFill>
                  <a:schemeClr val="bg1"/>
                </a:solidFill>
                <a:hlinkClick r:id="rId4"/>
              </a:rPr>
              <a:t>LS: Bartlett Windows</a:t>
            </a:r>
            <a:r>
              <a:rPr lang="en-US" sz="1800" b="1" dirty="0" smtClean="0">
                <a:solidFill>
                  <a:schemeClr val="bg1"/>
                </a:solidFill>
              </a:rPr>
              <a:t/>
            </a:r>
            <a:br>
              <a:rPr lang="en-US" sz="1800" b="1" dirty="0" smtClean="0">
                <a:solidFill>
                  <a:schemeClr val="bg1"/>
                </a:solidFill>
              </a:rPr>
            </a:br>
            <a:r>
              <a:rPr lang="en-US" sz="1800" b="1" dirty="0" smtClean="0">
                <a:solidFill>
                  <a:schemeClr val="bg1"/>
                </a:solidFill>
                <a:hlinkClick r:id="rId5"/>
              </a:rPr>
              <a:t>LS: Blackman-</a:t>
            </a:r>
            <a:r>
              <a:rPr lang="en-US" sz="1800" b="1" dirty="0" err="1" smtClean="0">
                <a:solidFill>
                  <a:schemeClr val="bg1"/>
                </a:solidFill>
                <a:hlinkClick r:id="rId5"/>
              </a:rPr>
              <a:t>Tukey</a:t>
            </a:r>
            <a:r>
              <a:rPr lang="en-US" sz="1800" b="1" dirty="0" smtClean="0">
                <a:solidFill>
                  <a:schemeClr val="bg1"/>
                </a:solidFill>
                <a:hlinkClick r:id="rId6"/>
              </a:rPr>
              <a:t/>
            </a:r>
            <a:br>
              <a:rPr lang="en-US" sz="1800" b="1" dirty="0" smtClean="0">
                <a:solidFill>
                  <a:schemeClr val="bg1"/>
                </a:solidFill>
                <a:hlinkClick r:id="rId6"/>
              </a:rPr>
            </a:br>
            <a:r>
              <a:rPr lang="en-US" sz="1800" b="1" dirty="0" smtClean="0">
                <a:solidFill>
                  <a:schemeClr val="bg1"/>
                </a:solidFill>
                <a:hlinkClick r:id="rId7"/>
              </a:rPr>
              <a:t>SPW: Blackman-</a:t>
            </a:r>
            <a:r>
              <a:rPr lang="en-US" sz="1800" b="1" dirty="0" err="1" smtClean="0">
                <a:solidFill>
                  <a:schemeClr val="bg1"/>
                </a:solidFill>
                <a:hlinkClick r:id="rId7"/>
              </a:rPr>
              <a:t>Tukey</a:t>
            </a:r>
            <a:endParaRPr lang="en-US" sz="1800" b="1" dirty="0" smtClean="0">
              <a:solidFill>
                <a:schemeClr val="accent2"/>
              </a:solidFill>
              <a:latin typeface="+mn-lt"/>
            </a:endParaRPr>
          </a:p>
        </p:txBody>
      </p:sp>
      <p:sp>
        <p:nvSpPr>
          <p:cNvPr id="5" name="Text Box 7"/>
          <p:cNvSpPr txBox="1">
            <a:spLocks noChangeArrowheads="1"/>
          </p:cNvSpPr>
          <p:nvPr/>
        </p:nvSpPr>
        <p:spPr bwMode="auto">
          <a:xfrm>
            <a:off x="479425" y="5739618"/>
            <a:ext cx="8243888" cy="646319"/>
          </a:xfrm>
          <a:prstGeom prst="rect">
            <a:avLst/>
          </a:prstGeom>
          <a:noFill/>
          <a:ln w="9525">
            <a:noFill/>
            <a:miter lim="800000"/>
            <a:headEnd/>
            <a:tailEnd/>
          </a:ln>
        </p:spPr>
        <p:txBody>
          <a:bodyPr wrap="square" lIns="91429" tIns="45714" rIns="91429" bIns="45714">
            <a:spAutoFit/>
          </a:bodyPr>
          <a:lstStyle/>
          <a:p>
            <a:pPr marL="176213" indent="-176213">
              <a:lnSpc>
                <a:spcPct val="90000"/>
              </a:lnSpc>
              <a:spcBef>
                <a:spcPct val="20000"/>
              </a:spcBef>
            </a:pPr>
            <a:r>
              <a:rPr lang="en-US" sz="1800" b="1" dirty="0">
                <a:solidFill>
                  <a:schemeClr val="accent1"/>
                </a:solidFill>
              </a:rPr>
              <a:t>•	URL: </a:t>
            </a:r>
            <a:r>
              <a:rPr lang="en-US" sz="1800" b="1" dirty="0" smtClean="0">
                <a:solidFill>
                  <a:schemeClr val="accent2"/>
                </a:solidFill>
                <a:hlinkClick r:id="rId8"/>
              </a:rPr>
              <a:t>.../publications/courses/ece_8423/lectures/current/lecture_11.ppt</a:t>
            </a:r>
            <a:endParaRPr lang="en-US" sz="1800" b="1" dirty="0" smtClean="0">
              <a:solidFill>
                <a:schemeClr val="accent2"/>
              </a:solidFill>
            </a:endParaRPr>
          </a:p>
          <a:p>
            <a:pPr marL="176213" indent="-176213">
              <a:lnSpc>
                <a:spcPct val="90000"/>
              </a:lnSpc>
              <a:spcBef>
                <a:spcPct val="20000"/>
              </a:spcBef>
            </a:pPr>
            <a:r>
              <a:rPr lang="en-US" sz="1800" b="1" dirty="0" smtClean="0">
                <a:solidFill>
                  <a:schemeClr val="accent1"/>
                </a:solidFill>
              </a:rPr>
              <a:t>•	MP3: </a:t>
            </a:r>
            <a:r>
              <a:rPr lang="en-US" sz="1800" b="1" dirty="0" smtClean="0">
                <a:solidFill>
                  <a:schemeClr val="accent2"/>
                </a:solidFill>
                <a:hlinkClick r:id="rId9"/>
              </a:rPr>
              <a:t>.../publications/courses/ece_8423/lectures/current/lecture_11.mp3</a:t>
            </a:r>
            <a:endParaRPr lang="en-US" sz="1800" b="1" dirty="0">
              <a:solidFill>
                <a:schemeClr val="accent2"/>
              </a:solidFill>
            </a:endParaRPr>
          </a:p>
        </p:txBody>
      </p:sp>
      <p:sp>
        <p:nvSpPr>
          <p:cNvPr id="6" name="Text Box 29"/>
          <p:cNvSpPr txBox="1">
            <a:spLocks noChangeArrowheads="1"/>
          </p:cNvSpPr>
          <p:nvPr/>
        </p:nvSpPr>
        <p:spPr bwMode="auto">
          <a:xfrm>
            <a:off x="409575" y="552450"/>
            <a:ext cx="8467725" cy="830997"/>
          </a:xfrm>
          <a:prstGeom prst="rect">
            <a:avLst/>
          </a:prstGeom>
          <a:noFill/>
          <a:ln w="9525">
            <a:noFill/>
            <a:miter lim="800000"/>
            <a:headEnd/>
            <a:tailEnd/>
          </a:ln>
        </p:spPr>
        <p:txBody>
          <a:bodyPr>
            <a:spAutoFit/>
          </a:bodyPr>
          <a:lstStyle/>
          <a:p>
            <a:pPr algn="ctr">
              <a:spcBef>
                <a:spcPct val="50000"/>
              </a:spcBef>
              <a:tabLst>
                <a:tab pos="2908300" algn="l"/>
              </a:tabLst>
            </a:pPr>
            <a:r>
              <a:rPr lang="en-US" b="1" dirty="0">
                <a:solidFill>
                  <a:schemeClr val="accent1"/>
                </a:solidFill>
              </a:rPr>
              <a:t>LECTURE </a:t>
            </a:r>
            <a:r>
              <a:rPr lang="en-US" b="1" dirty="0" smtClean="0">
                <a:solidFill>
                  <a:schemeClr val="accent1"/>
                </a:solidFill>
              </a:rPr>
              <a:t>11: </a:t>
            </a:r>
            <a:r>
              <a:rPr lang="en-US" b="1" dirty="0" smtClean="0">
                <a:solidFill>
                  <a:schemeClr val="accent2"/>
                </a:solidFill>
              </a:rPr>
              <a:t>PERIODOGRAMS AND</a:t>
            </a:r>
            <a:br>
              <a:rPr lang="en-US" b="1" dirty="0" smtClean="0">
                <a:solidFill>
                  <a:schemeClr val="accent2"/>
                </a:solidFill>
              </a:rPr>
            </a:br>
            <a:r>
              <a:rPr lang="en-US" b="1" dirty="0" smtClean="0">
                <a:solidFill>
                  <a:schemeClr val="accent2"/>
                </a:solidFill>
              </a:rPr>
              <a:t>BLACKMAN-TUKEY SPECTRAL ESTIMATION</a:t>
            </a:r>
            <a:endParaRPr lang="en-US" b="1" dirty="0">
              <a:solidFill>
                <a:schemeClr val="accent2"/>
              </a:solidFill>
            </a:endParaRPr>
          </a:p>
        </p:txBody>
      </p:sp>
      <p:pic>
        <p:nvPicPr>
          <p:cNvPr id="3" name="Picture 2">
            <a:hlinkClick r:id="rId10"/>
          </p:cNvPr>
          <p:cNvPicPr>
            <a:picLocks noChangeAspect="1" noChangeArrowheads="1"/>
          </p:cNvPicPr>
          <p:nvPr/>
        </p:nvPicPr>
        <p:blipFill>
          <a:blip r:embed="rId11" cstate="print"/>
          <a:srcRect/>
          <a:stretch>
            <a:fillRect/>
          </a:stretch>
        </p:blipFill>
        <p:spPr bwMode="auto">
          <a:xfrm>
            <a:off x="6313746" y="1519312"/>
            <a:ext cx="2382579" cy="1533377"/>
          </a:xfrm>
          <a:prstGeom prst="rect">
            <a:avLst/>
          </a:prstGeom>
          <a:noFill/>
          <a:ln w="38100">
            <a:solidFill>
              <a:schemeClr val="accent1"/>
            </a:solidFill>
            <a:miter lim="800000"/>
            <a:headEnd/>
            <a:tailEnd/>
          </a:ln>
          <a:effectLst/>
        </p:spPr>
      </p:pic>
      <p:pic>
        <p:nvPicPr>
          <p:cNvPr id="48131" name="Picture 3">
            <a:hlinkClick r:id="rId12"/>
          </p:cNvPr>
          <p:cNvPicPr>
            <a:picLocks noChangeAspect="1" noChangeArrowheads="1"/>
          </p:cNvPicPr>
          <p:nvPr/>
        </p:nvPicPr>
        <p:blipFill>
          <a:blip r:embed="rId13"/>
          <a:srcRect/>
          <a:stretch>
            <a:fillRect/>
          </a:stretch>
        </p:blipFill>
        <p:spPr bwMode="auto">
          <a:xfrm>
            <a:off x="6330462" y="3555157"/>
            <a:ext cx="2365863" cy="1758033"/>
          </a:xfrm>
          <a:prstGeom prst="rect">
            <a:avLst/>
          </a:prstGeom>
          <a:noFill/>
          <a:ln w="38100">
            <a:solidFill>
              <a:schemeClr val="accent1"/>
            </a:solidFill>
            <a:miter lim="800000"/>
            <a:headEnd/>
            <a:tailEnd/>
          </a:ln>
          <a:effectLst/>
        </p:spPr>
      </p:pic>
      <p:pic>
        <p:nvPicPr>
          <p:cNvPr id="2" name="Picture 1">
            <a:hlinkClick r:id="rId14"/>
          </p:cNvPr>
          <p:cNvPicPr>
            <a:picLocks noChangeAspect="1" noChangeArrowheads="1"/>
          </p:cNvPicPr>
          <p:nvPr/>
        </p:nvPicPr>
        <p:blipFill>
          <a:blip r:embed="rId15"/>
          <a:srcRect/>
          <a:stretch>
            <a:fillRect/>
          </a:stretch>
        </p:blipFill>
        <p:spPr bwMode="auto">
          <a:xfrm>
            <a:off x="4539281" y="2616591"/>
            <a:ext cx="2228085" cy="1575142"/>
          </a:xfrm>
          <a:prstGeom prst="rect">
            <a:avLst/>
          </a:prstGeom>
          <a:noFill/>
          <a:ln w="38100">
            <a:solidFill>
              <a:schemeClr val="accent1"/>
            </a:solid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227013" y="57150"/>
            <a:ext cx="861718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Blackman-Tukey Spectral Estimation</a:t>
            </a:r>
            <a:endParaRPr lang="en-US" b="1" dirty="0">
              <a:solidFill>
                <a:schemeClr val="accent2"/>
              </a:solidFill>
            </a:endParaRPr>
          </a:p>
        </p:txBody>
      </p:sp>
      <p:sp>
        <p:nvSpPr>
          <p:cNvPr id="11" name="Text Box 3"/>
          <p:cNvSpPr txBox="1">
            <a:spLocks noChangeArrowheads="1"/>
          </p:cNvSpPr>
          <p:nvPr/>
        </p:nvSpPr>
        <p:spPr bwMode="auto">
          <a:xfrm>
            <a:off x="186396" y="644769"/>
            <a:ext cx="8704386" cy="2267243"/>
          </a:xfrm>
          <a:prstGeom prst="rect">
            <a:avLst/>
          </a:prstGeom>
          <a:noFill/>
          <a:ln w="9525">
            <a:noFill/>
            <a:miter lim="800000"/>
            <a:headEnd/>
            <a:tailEnd/>
          </a:ln>
          <a:effectLst/>
        </p:spPr>
        <p:txBody>
          <a:bodyPr lIns="0" tIns="0" rIns="0" bIns="0"/>
          <a:lstStyle/>
          <a:p>
            <a:pPr marL="168275" indent="-168275">
              <a:spcAft>
                <a:spcPts val="7200"/>
              </a:spcAft>
              <a:buFont typeface="Arial" pitchFamily="34" charset="0"/>
              <a:buChar char="•"/>
            </a:pPr>
            <a:r>
              <a:rPr lang="en-US" sz="1800" b="1" dirty="0" smtClean="0">
                <a:solidFill>
                  <a:schemeClr val="bg1"/>
                </a:solidFill>
              </a:rPr>
              <a:t>We can </a:t>
            </a:r>
            <a:r>
              <a:rPr lang="en-US" sz="1800" b="1" dirty="0" smtClean="0">
                <a:solidFill>
                  <a:schemeClr val="bg1"/>
                </a:solidFill>
              </a:rPr>
              <a:t>generalize the notion of windowing:</a:t>
            </a:r>
            <a:endParaRPr lang="en-US" sz="1800" b="1" dirty="0" smtClean="0">
              <a:solidFill>
                <a:schemeClr val="bg1"/>
              </a:solidFill>
            </a:endParaRPr>
          </a:p>
          <a:p>
            <a:pPr marL="168275" indent="-168275">
              <a:spcAft>
                <a:spcPts val="1200"/>
              </a:spcAft>
              <a:buFont typeface="Arial" pitchFamily="34" charset="0"/>
              <a:buChar char="•"/>
            </a:pPr>
            <a:r>
              <a:rPr lang="en-US" sz="1800" b="1" dirty="0" smtClean="0">
                <a:solidFill>
                  <a:schemeClr val="bg1"/>
                </a:solidFill>
              </a:rPr>
              <a:t>The window, </a:t>
            </a:r>
            <a:r>
              <a:rPr lang="en-US" sz="1800" i="1" dirty="0" err="1" smtClean="0">
                <a:solidFill>
                  <a:schemeClr val="bg1"/>
                </a:solidFill>
              </a:rPr>
              <a:t>w</a:t>
            </a:r>
            <a:r>
              <a:rPr lang="en-US" sz="1800" i="1" baseline="-25000" dirty="0" err="1" smtClean="0">
                <a:solidFill>
                  <a:schemeClr val="bg1"/>
                </a:solidFill>
              </a:rPr>
              <a:t>l</a:t>
            </a:r>
            <a:r>
              <a:rPr lang="en-US" sz="1800" dirty="0" smtClean="0">
                <a:solidFill>
                  <a:schemeClr val="bg1"/>
                </a:solidFill>
              </a:rPr>
              <a:t>(</a:t>
            </a:r>
            <a:r>
              <a:rPr lang="en-US" sz="1800" i="1" dirty="0" smtClean="0">
                <a:solidFill>
                  <a:schemeClr val="bg1"/>
                </a:solidFill>
              </a:rPr>
              <a:t>n</a:t>
            </a:r>
            <a:r>
              <a:rPr lang="en-US" sz="1800" dirty="0" smtClean="0">
                <a:solidFill>
                  <a:schemeClr val="bg1"/>
                </a:solidFill>
              </a:rPr>
              <a:t>)</a:t>
            </a:r>
            <a:r>
              <a:rPr lang="en-US" sz="1800" b="1" dirty="0" smtClean="0">
                <a:solidFill>
                  <a:schemeClr val="bg1"/>
                </a:solidFill>
              </a:rPr>
              <a:t>, is a symmetric data window of length </a:t>
            </a:r>
            <a:r>
              <a:rPr lang="en-US" sz="1800" i="1" dirty="0" smtClean="0">
                <a:solidFill>
                  <a:schemeClr val="bg1"/>
                </a:solidFill>
              </a:rPr>
              <a:t>2M</a:t>
            </a:r>
            <a:r>
              <a:rPr lang="en-US" sz="1800" i="1" baseline="-25000" dirty="0" smtClean="0">
                <a:solidFill>
                  <a:schemeClr val="bg1"/>
                </a:solidFill>
              </a:rPr>
              <a:t>1</a:t>
            </a:r>
            <a:r>
              <a:rPr lang="en-US" sz="1800" i="1" dirty="0" smtClean="0">
                <a:solidFill>
                  <a:schemeClr val="bg1"/>
                </a:solidFill>
              </a:rPr>
              <a:t>-1</a:t>
            </a:r>
            <a:r>
              <a:rPr lang="en-US" sz="1800" b="1" dirty="0" smtClean="0">
                <a:solidFill>
                  <a:schemeClr val="bg1"/>
                </a:solidFill>
              </a:rPr>
              <a:t>.</a:t>
            </a:r>
          </a:p>
          <a:p>
            <a:pPr marL="168275" indent="-168275">
              <a:spcAft>
                <a:spcPts val="1200"/>
              </a:spcAft>
              <a:buFont typeface="Arial" pitchFamily="34" charset="0"/>
              <a:buChar char="•"/>
            </a:pPr>
            <a:r>
              <a:rPr lang="en-US" sz="1800" b="1" dirty="0" smtClean="0">
                <a:solidFill>
                  <a:schemeClr val="bg1"/>
                </a:solidFill>
              </a:rPr>
              <a:t>This estimate is known as the Blackman-Tukey or correlogram. When the window is rectangular, equivalent to the raw periodogram.</a:t>
            </a:r>
          </a:p>
          <a:p>
            <a:pPr marL="168275" indent="-168275">
              <a:spcAft>
                <a:spcPts val="1200"/>
              </a:spcAft>
              <a:buFont typeface="Arial" pitchFamily="34" charset="0"/>
              <a:buChar char="•"/>
            </a:pPr>
            <a:r>
              <a:rPr lang="en-US" sz="1800" b="1" dirty="0" smtClean="0">
                <a:solidFill>
                  <a:schemeClr val="bg1"/>
                </a:solidFill>
              </a:rPr>
              <a:t>The window is symmetric so that the BT estimate is a real and even function.</a:t>
            </a:r>
          </a:p>
          <a:p>
            <a:pPr marL="168275" indent="-168275">
              <a:spcAft>
                <a:spcPts val="1200"/>
              </a:spcAft>
              <a:buFont typeface="Arial" pitchFamily="34" charset="0"/>
              <a:buChar char="•"/>
            </a:pPr>
            <a:r>
              <a:rPr lang="en-US" sz="1800" b="1" dirty="0" smtClean="0">
                <a:solidFill>
                  <a:schemeClr val="bg1"/>
                </a:solidFill>
              </a:rPr>
              <a:t>As before, this can be viewed in the frequency domain as the convolution of the raw periodogram estimate and the frequency response of the window.</a:t>
            </a:r>
          </a:p>
          <a:p>
            <a:pPr marL="168275" indent="-168275">
              <a:spcAft>
                <a:spcPts val="4800"/>
              </a:spcAft>
              <a:buFont typeface="Arial" pitchFamily="34" charset="0"/>
              <a:buChar char="•"/>
            </a:pPr>
            <a:r>
              <a:rPr lang="en-US" sz="1800" b="1" dirty="0" smtClean="0">
                <a:solidFill>
                  <a:schemeClr val="bg1"/>
                </a:solidFill>
              </a:rPr>
              <a:t>Bias:</a:t>
            </a:r>
            <a:endParaRPr lang="en-US" sz="1800" b="1" dirty="0" smtClean="0">
              <a:solidFill>
                <a:schemeClr val="bg1"/>
              </a:solidFill>
            </a:endParaRPr>
          </a:p>
          <a:p>
            <a:pPr marL="168275" indent="-168275">
              <a:spcAft>
                <a:spcPts val="6000"/>
              </a:spcAft>
              <a:buFont typeface="Arial" pitchFamily="34" charset="0"/>
              <a:buChar char="•"/>
            </a:pPr>
            <a:r>
              <a:rPr lang="en-US" sz="1800" b="1" dirty="0" smtClean="0">
                <a:solidFill>
                  <a:schemeClr val="bg1"/>
                </a:solidFill>
              </a:rPr>
              <a:t>Variance and Consistency:</a:t>
            </a:r>
          </a:p>
          <a:p>
            <a:pPr marL="168275" indent="-168275">
              <a:spcAft>
                <a:spcPts val="4800"/>
              </a:spcAft>
            </a:pPr>
            <a:r>
              <a:rPr lang="en-US" sz="1800" b="1" dirty="0" smtClean="0">
                <a:solidFill>
                  <a:schemeClr val="bg1"/>
                </a:solidFill>
              </a:rPr>
              <a:t>	</a:t>
            </a:r>
            <a:r>
              <a:rPr lang="en-US" sz="1800" b="1" dirty="0" smtClean="0">
                <a:solidFill>
                  <a:schemeClr val="bg1"/>
                </a:solidFill>
              </a:rPr>
              <a:t>Note that this is a consistent estimator because the variance tends to zero as </a:t>
            </a:r>
            <a:r>
              <a:rPr lang="en-US" sz="1800" i="1" dirty="0" smtClean="0">
                <a:sym typeface="Symbol"/>
              </a:rPr>
              <a:t>M </a:t>
            </a:r>
            <a:r>
              <a:rPr lang="en-US" sz="1800" dirty="0" smtClean="0">
                <a:sym typeface="Wingdings 3"/>
              </a:rPr>
              <a:t> </a:t>
            </a:r>
            <a:r>
              <a:rPr lang="en-US" sz="1800" i="1" dirty="0" smtClean="0">
                <a:sym typeface="Symbol"/>
              </a:rPr>
              <a:t></a:t>
            </a:r>
            <a:r>
              <a:rPr lang="en-US" sz="1800" b="1" dirty="0" smtClean="0">
                <a:sym typeface="Symbol"/>
              </a:rPr>
              <a:t>.</a:t>
            </a:r>
            <a:endParaRPr lang="en-US" sz="1800" b="1" dirty="0" smtClean="0">
              <a:solidFill>
                <a:schemeClr val="bg1"/>
              </a:solidFill>
            </a:endParaRPr>
          </a:p>
        </p:txBody>
      </p:sp>
      <p:graphicFrame>
        <p:nvGraphicFramePr>
          <p:cNvPr id="103439" name="Object 15"/>
          <p:cNvGraphicFramePr>
            <a:graphicFrameLocks noChangeAspect="1"/>
          </p:cNvGraphicFramePr>
          <p:nvPr/>
        </p:nvGraphicFramePr>
        <p:xfrm>
          <a:off x="465138" y="1023938"/>
          <a:ext cx="6564313" cy="714375"/>
        </p:xfrm>
        <a:graphic>
          <a:graphicData uri="http://schemas.openxmlformats.org/presentationml/2006/ole">
            <p:oleObj spid="_x0000_s103439" name="Equation" r:id="rId3" imgW="4406760" imgH="482400" progId="Equation.3">
              <p:embed/>
            </p:oleObj>
          </a:graphicData>
        </a:graphic>
      </p:graphicFrame>
      <p:graphicFrame>
        <p:nvGraphicFramePr>
          <p:cNvPr id="103441" name="Object 17"/>
          <p:cNvGraphicFramePr>
            <a:graphicFrameLocks noChangeAspect="1"/>
          </p:cNvGraphicFramePr>
          <p:nvPr/>
        </p:nvGraphicFramePr>
        <p:xfrm>
          <a:off x="465138" y="4284898"/>
          <a:ext cx="3687762" cy="714375"/>
        </p:xfrm>
        <a:graphic>
          <a:graphicData uri="http://schemas.openxmlformats.org/presentationml/2006/ole">
            <p:oleObj spid="_x0000_s103441" name="Equation" r:id="rId4" imgW="2476440" imgH="482400" progId="Equation.3">
              <p:embed/>
            </p:oleObj>
          </a:graphicData>
        </a:graphic>
      </p:graphicFrame>
      <p:graphicFrame>
        <p:nvGraphicFramePr>
          <p:cNvPr id="103442" name="Object 18"/>
          <p:cNvGraphicFramePr>
            <a:graphicFrameLocks noChangeAspect="1"/>
          </p:cNvGraphicFramePr>
          <p:nvPr/>
        </p:nvGraphicFramePr>
        <p:xfrm>
          <a:off x="465138" y="5276040"/>
          <a:ext cx="3611562" cy="752475"/>
        </p:xfrm>
        <a:graphic>
          <a:graphicData uri="http://schemas.openxmlformats.org/presentationml/2006/ole">
            <p:oleObj spid="_x0000_s103442" name="Equation" r:id="rId5" imgW="2425680" imgH="50796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Text Box 3"/>
          <p:cNvSpPr txBox="1">
            <a:spLocks noChangeArrowheads="1"/>
          </p:cNvSpPr>
          <p:nvPr/>
        </p:nvSpPr>
        <p:spPr bwMode="auto">
          <a:xfrm>
            <a:off x="228600" y="633047"/>
            <a:ext cx="8610600" cy="2831544"/>
          </a:xfrm>
          <a:prstGeom prst="rect">
            <a:avLst/>
          </a:prstGeom>
          <a:noFill/>
          <a:ln w="9525">
            <a:noFill/>
            <a:miter lim="800000"/>
            <a:headEnd/>
            <a:tailEnd/>
          </a:ln>
          <a:effectLst/>
        </p:spPr>
        <p:txBody>
          <a:bodyPr wrap="square" lIns="0" tIns="0" rIns="0" bIns="0">
            <a:spAutoFit/>
          </a:bodyPr>
          <a:lstStyle/>
          <a:p>
            <a:pPr marL="168275" indent="-168275">
              <a:spcAft>
                <a:spcPts val="1200"/>
              </a:spcAft>
              <a:buFont typeface="Arial" pitchFamily="34" charset="0"/>
              <a:buChar char="•"/>
            </a:pPr>
            <a:r>
              <a:rPr lang="en-US" sz="1800" b="1" dirty="0" smtClean="0"/>
              <a:t>Introduced </a:t>
            </a:r>
            <a:r>
              <a:rPr lang="en-US" sz="1800" b="1" dirty="0" smtClean="0"/>
              <a:t>the periodogram.</a:t>
            </a:r>
          </a:p>
          <a:p>
            <a:pPr marL="168275" indent="-168275">
              <a:spcAft>
                <a:spcPts val="1200"/>
              </a:spcAft>
              <a:buFont typeface="Arial" pitchFamily="34" charset="0"/>
              <a:buChar char="•"/>
            </a:pPr>
            <a:r>
              <a:rPr lang="en-US" sz="1800" b="1" dirty="0" smtClean="0"/>
              <a:t>Discussed the bias and variance of the raw periodogram.</a:t>
            </a:r>
          </a:p>
          <a:p>
            <a:pPr marL="168275" indent="-168275">
              <a:spcAft>
                <a:spcPts val="1200"/>
              </a:spcAft>
              <a:buFont typeface="Arial" pitchFamily="34" charset="0"/>
              <a:buChar char="•"/>
            </a:pPr>
            <a:r>
              <a:rPr lang="en-US" sz="1800" b="1" dirty="0" smtClean="0"/>
              <a:t>We generalized this to a windowed periodogram and discussed the Bartlett window.</a:t>
            </a:r>
          </a:p>
          <a:p>
            <a:pPr marL="168275" indent="-168275">
              <a:spcAft>
                <a:spcPts val="1200"/>
              </a:spcAft>
              <a:buFont typeface="Arial" pitchFamily="34" charset="0"/>
              <a:buChar char="•"/>
            </a:pPr>
            <a:r>
              <a:rPr lang="en-US" sz="1800" b="1" dirty="0" smtClean="0"/>
              <a:t>We also introduced the concept of a smoothed periodogram computed by averaging adjacent windows.</a:t>
            </a:r>
          </a:p>
          <a:p>
            <a:pPr marL="168275" indent="-168275">
              <a:spcAft>
                <a:spcPts val="1200"/>
              </a:spcAft>
              <a:buFont typeface="Arial" pitchFamily="34" charset="0"/>
              <a:buChar char="•"/>
            </a:pPr>
            <a:r>
              <a:rPr lang="en-US" sz="1800" b="1" dirty="0" smtClean="0"/>
              <a:t>Finally, we introduced the Blackman-Tukey approach and discussed its bias and variance.</a:t>
            </a:r>
          </a:p>
        </p:txBody>
      </p:sp>
      <p:sp>
        <p:nvSpPr>
          <p:cNvPr id="4"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Summary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6725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Introduction</a:t>
            </a:r>
            <a:endParaRPr lang="en-US" b="1" dirty="0">
              <a:solidFill>
                <a:schemeClr val="accent2"/>
              </a:solidFill>
            </a:endParaRPr>
          </a:p>
        </p:txBody>
      </p:sp>
      <p:sp>
        <p:nvSpPr>
          <p:cNvPr id="41" name="Text Box 3"/>
          <p:cNvSpPr txBox="1">
            <a:spLocks noChangeArrowheads="1"/>
          </p:cNvSpPr>
          <p:nvPr/>
        </p:nvSpPr>
        <p:spPr bwMode="auto">
          <a:xfrm>
            <a:off x="178458" y="634199"/>
            <a:ext cx="8684188" cy="6027858"/>
          </a:xfrm>
          <a:prstGeom prst="rect">
            <a:avLst/>
          </a:prstGeom>
          <a:noFill/>
          <a:ln w="9525">
            <a:noFill/>
            <a:miter lim="800000"/>
            <a:headEnd/>
            <a:tailEnd/>
          </a:ln>
          <a:effectLst/>
        </p:spPr>
        <p:txBody>
          <a:bodyPr lIns="0" tIns="0" rIns="0" bIns="0"/>
          <a:lstStyle/>
          <a:p>
            <a:pPr marL="165100" indent="-165100">
              <a:spcAft>
                <a:spcPts val="4800"/>
              </a:spcAft>
              <a:buFont typeface="Arial" pitchFamily="34" charset="0"/>
              <a:buChar char="•"/>
              <a:tabLst>
                <a:tab pos="3376613" algn="r"/>
              </a:tabLst>
            </a:pPr>
            <a:r>
              <a:rPr lang="en-US" sz="1800" b="1" dirty="0" smtClean="0"/>
              <a:t>Recall the power spectrum of a zero-mean stationary signal, </a:t>
            </a:r>
            <a:r>
              <a:rPr lang="en-US" sz="1800" i="1" dirty="0" smtClean="0"/>
              <a:t>x</a:t>
            </a:r>
            <a:r>
              <a:rPr lang="en-US" sz="1800" dirty="0" smtClean="0"/>
              <a:t>(</a:t>
            </a:r>
            <a:r>
              <a:rPr lang="en-US" sz="1800" i="1" dirty="0" smtClean="0"/>
              <a:t>n</a:t>
            </a:r>
            <a:r>
              <a:rPr lang="en-US" sz="1800" dirty="0" smtClean="0"/>
              <a:t>)</a:t>
            </a:r>
            <a:r>
              <a:rPr lang="en-US" sz="1800" b="1" dirty="0" smtClean="0"/>
              <a:t>, with autocorrelation </a:t>
            </a:r>
            <a:r>
              <a:rPr lang="en-US" sz="1800" i="1" dirty="0" smtClean="0"/>
              <a:t>r</a:t>
            </a:r>
            <a:r>
              <a:rPr lang="en-US" sz="1800" dirty="0" smtClean="0"/>
              <a:t>(</a:t>
            </a:r>
            <a:r>
              <a:rPr lang="en-US" sz="1800" i="1" dirty="0" smtClean="0"/>
              <a:t>n</a:t>
            </a:r>
            <a:r>
              <a:rPr lang="en-US" sz="1800" dirty="0" smtClean="0"/>
              <a:t>)</a:t>
            </a:r>
            <a:r>
              <a:rPr lang="en-US" sz="1800" b="1" dirty="0" smtClean="0"/>
              <a:t>, is defined by:</a:t>
            </a:r>
            <a:endParaRPr lang="en-US" sz="1800" b="1" dirty="0" smtClean="0"/>
          </a:p>
          <a:p>
            <a:pPr marL="165100" indent="-165100">
              <a:spcAft>
                <a:spcPts val="600"/>
              </a:spcAft>
              <a:buFont typeface="Arial" pitchFamily="34" charset="0"/>
              <a:buChar char="•"/>
              <a:tabLst>
                <a:tab pos="3376613" algn="r"/>
              </a:tabLst>
            </a:pPr>
            <a:r>
              <a:rPr lang="en-US" sz="1800" b="1" dirty="0" smtClean="0"/>
              <a:t>Our concern in this chapter is how to estimate the spectrum of </a:t>
            </a:r>
            <a:r>
              <a:rPr lang="en-US" sz="1800" i="1" dirty="0" smtClean="0"/>
              <a:t>x</a:t>
            </a:r>
            <a:r>
              <a:rPr lang="en-US" sz="1800" dirty="0" smtClean="0"/>
              <a:t>(</a:t>
            </a:r>
            <a:r>
              <a:rPr lang="en-US" sz="1800" i="1" dirty="0" smtClean="0"/>
              <a:t>n</a:t>
            </a:r>
            <a:r>
              <a:rPr lang="en-US" sz="1800" dirty="0" smtClean="0"/>
              <a:t>)</a:t>
            </a:r>
            <a:r>
              <a:rPr lang="en-US" sz="1800" b="1" dirty="0" smtClean="0"/>
              <a:t> from more than one finite set of data. For example, can we average successive estimates to obtain a better estimate than simply using all the data? (We considered a similar problem in the Pattern Recognition course.)</a:t>
            </a:r>
            <a:endParaRPr lang="en-US" sz="1800" b="1" dirty="0" smtClean="0"/>
          </a:p>
          <a:p>
            <a:pPr marL="165100" indent="-165100">
              <a:spcAft>
                <a:spcPts val="600"/>
              </a:spcAft>
              <a:buFont typeface="Arial" pitchFamily="34" charset="0"/>
              <a:buChar char="•"/>
              <a:tabLst>
                <a:tab pos="3376613" algn="r"/>
              </a:tabLst>
            </a:pPr>
            <a:r>
              <a:rPr lang="en-US" sz="1800" b="1" dirty="0" smtClean="0"/>
              <a:t>Methods of spectral analysis are divided into two groups:</a:t>
            </a:r>
          </a:p>
          <a:p>
            <a:pPr marL="338138" indent="-169863">
              <a:spcAft>
                <a:spcPts val="600"/>
              </a:spcAft>
              <a:buFont typeface="Wingdings" pitchFamily="2" charset="2"/>
              <a:buChar char="§"/>
              <a:tabLst>
                <a:tab pos="3376613" algn="r"/>
              </a:tabLst>
            </a:pPr>
            <a:r>
              <a:rPr lang="en-US" sz="1800" b="1" dirty="0" smtClean="0"/>
              <a:t>Classical: operate as nonparameteric estimators and do not impose any model or structure on the data.</a:t>
            </a:r>
          </a:p>
          <a:p>
            <a:pPr marL="338138" indent="-169863">
              <a:spcAft>
                <a:spcPts val="600"/>
              </a:spcAft>
              <a:buFont typeface="Wingdings" pitchFamily="2" charset="2"/>
              <a:buChar char="§"/>
              <a:tabLst>
                <a:tab pos="3376613" algn="r"/>
              </a:tabLst>
            </a:pPr>
            <a:r>
              <a:rPr lang="en-US" sz="1800" b="1" dirty="0" smtClean="0"/>
              <a:t>Modern: assume a model structure for the observed data and estimate the parameters of that model.</a:t>
            </a:r>
          </a:p>
          <a:p>
            <a:pPr marL="168275" indent="-168275">
              <a:spcAft>
                <a:spcPts val="6000"/>
              </a:spcAft>
              <a:buFont typeface="Wingdings" pitchFamily="2" charset="2"/>
              <a:buChar char="§"/>
              <a:tabLst>
                <a:tab pos="3376613" algn="r"/>
              </a:tabLst>
            </a:pPr>
            <a:r>
              <a:rPr lang="en-US" sz="1800" b="1" dirty="0" smtClean="0"/>
              <a:t>There are many possible ways to estimate the power spectrum derived from the autocorrelation function, such as:</a:t>
            </a:r>
          </a:p>
          <a:p>
            <a:pPr marL="168275" indent="-168275">
              <a:spcAft>
                <a:spcPts val="4800"/>
              </a:spcAft>
              <a:buFont typeface="Wingdings" pitchFamily="2" charset="2"/>
              <a:buChar char="§"/>
              <a:tabLst>
                <a:tab pos="3376613" algn="r"/>
              </a:tabLst>
            </a:pPr>
            <a:r>
              <a:rPr lang="en-US" sz="1800" b="1" dirty="0" smtClean="0"/>
              <a:t>Spectral estimates derived directly from the data are known as </a:t>
            </a:r>
            <a:r>
              <a:rPr lang="en-US" sz="1800" b="1" dirty="0" err="1" smtClean="0">
                <a:solidFill>
                  <a:schemeClr val="accent1"/>
                </a:solidFill>
              </a:rPr>
              <a:t>periodograms</a:t>
            </a:r>
            <a:r>
              <a:rPr lang="en-US" sz="1800" b="1" dirty="0" smtClean="0"/>
              <a:t>; those derived from the autocorrelation function are known as </a:t>
            </a:r>
            <a:r>
              <a:rPr lang="en-US" sz="1800" b="1" dirty="0" err="1" smtClean="0">
                <a:solidFill>
                  <a:schemeClr val="accent1"/>
                </a:solidFill>
              </a:rPr>
              <a:t>correlograms</a:t>
            </a:r>
            <a:r>
              <a:rPr lang="en-US" sz="1800" b="1" dirty="0" smtClean="0"/>
              <a:t>.</a:t>
            </a:r>
          </a:p>
        </p:txBody>
      </p:sp>
      <p:graphicFrame>
        <p:nvGraphicFramePr>
          <p:cNvPr id="46122" name="Object 42"/>
          <p:cNvGraphicFramePr>
            <a:graphicFrameLocks noChangeAspect="1"/>
          </p:cNvGraphicFramePr>
          <p:nvPr/>
        </p:nvGraphicFramePr>
        <p:xfrm>
          <a:off x="452438" y="1148592"/>
          <a:ext cx="2060575" cy="636587"/>
        </p:xfrm>
        <a:graphic>
          <a:graphicData uri="http://schemas.openxmlformats.org/presentationml/2006/ole">
            <p:oleObj spid="_x0000_s46122" name="Equation" r:id="rId3" imgW="1384200" imgH="431640" progId="Equation.3">
              <p:embed/>
            </p:oleObj>
          </a:graphicData>
        </a:graphic>
      </p:graphicFrame>
      <p:graphicFrame>
        <p:nvGraphicFramePr>
          <p:cNvPr id="46124" name="Object 44"/>
          <p:cNvGraphicFramePr>
            <a:graphicFrameLocks noChangeAspect="1"/>
          </p:cNvGraphicFramePr>
          <p:nvPr/>
        </p:nvGraphicFramePr>
        <p:xfrm>
          <a:off x="452438" y="5187279"/>
          <a:ext cx="6616700" cy="636587"/>
        </p:xfrm>
        <a:graphic>
          <a:graphicData uri="http://schemas.openxmlformats.org/presentationml/2006/ole">
            <p:oleObj spid="_x0000_s46124" name="Equation" r:id="rId4" imgW="4444920" imgH="431640" progId="Equation.3">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2" y="57150"/>
            <a:ext cx="8663769"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The Periodogram</a:t>
            </a:r>
            <a:endParaRPr lang="en-US" b="1" dirty="0">
              <a:solidFill>
                <a:schemeClr val="accent2"/>
              </a:solidFill>
            </a:endParaRPr>
          </a:p>
        </p:txBody>
      </p:sp>
      <p:sp>
        <p:nvSpPr>
          <p:cNvPr id="41" name="Text Box 3"/>
          <p:cNvSpPr txBox="1">
            <a:spLocks noChangeArrowheads="1"/>
          </p:cNvSpPr>
          <p:nvPr/>
        </p:nvSpPr>
        <p:spPr bwMode="auto">
          <a:xfrm>
            <a:off x="186394" y="548640"/>
            <a:ext cx="8704387" cy="3263705"/>
          </a:xfrm>
          <a:prstGeom prst="rect">
            <a:avLst/>
          </a:prstGeom>
          <a:noFill/>
          <a:ln w="9525">
            <a:noFill/>
            <a:miter lim="800000"/>
            <a:headEnd/>
            <a:tailEnd/>
          </a:ln>
          <a:effectLst/>
        </p:spPr>
        <p:txBody>
          <a:bodyPr lIns="0" tIns="0" rIns="0" bIns="0"/>
          <a:lstStyle/>
          <a:p>
            <a:pPr marL="165100" indent="-165100">
              <a:spcAft>
                <a:spcPts val="6000"/>
              </a:spcAft>
              <a:buFont typeface="Arial" pitchFamily="34" charset="0"/>
              <a:buChar char="•"/>
            </a:pPr>
            <a:r>
              <a:rPr lang="en-US" sz="1800" b="1" dirty="0" smtClean="0"/>
              <a:t>The periodogram estimate of the power spectrum is defined as:</a:t>
            </a:r>
            <a:endParaRPr lang="en-US" sz="1800" b="1" dirty="0" smtClean="0"/>
          </a:p>
          <a:p>
            <a:pPr marL="165100" indent="-165100">
              <a:spcAft>
                <a:spcPts val="6000"/>
              </a:spcAft>
              <a:buFont typeface="Arial" pitchFamily="34" charset="0"/>
              <a:buChar char="•"/>
            </a:pPr>
            <a:r>
              <a:rPr lang="en-US" sz="1800" b="1" dirty="0" smtClean="0">
                <a:sym typeface="Symbol"/>
              </a:rPr>
              <a:t>Of course, there are many ways to estimate the autocorrelation function. This particular estimate can be rewritten as:</a:t>
            </a:r>
          </a:p>
          <a:p>
            <a:pPr marL="165100" indent="-165100">
              <a:spcAft>
                <a:spcPts val="0"/>
              </a:spcAft>
            </a:pPr>
            <a:r>
              <a:rPr lang="en-US" sz="1800" b="1" dirty="0" smtClean="0">
                <a:sym typeface="Symbol"/>
              </a:rPr>
              <a:t>	</a:t>
            </a:r>
            <a:r>
              <a:rPr lang="en-US" sz="1800" b="1" dirty="0" smtClean="0">
                <a:sym typeface="Symbol"/>
              </a:rPr>
              <a:t>This shows us the periodogram is the Fourier transform of the biased correlation estimate, </a:t>
            </a:r>
            <a:r>
              <a:rPr lang="en-US" sz="1800" i="1" dirty="0" smtClean="0">
                <a:sym typeface="Symbol"/>
              </a:rPr>
              <a:t>r</a:t>
            </a:r>
            <a:r>
              <a:rPr lang="en-US" sz="1800" dirty="0" smtClean="0">
                <a:sym typeface="Symbol"/>
              </a:rPr>
              <a:t>’(</a:t>
            </a:r>
            <a:r>
              <a:rPr lang="en-US" sz="1800" i="1" dirty="0" smtClean="0">
                <a:sym typeface="Symbol"/>
              </a:rPr>
              <a:t>m</a:t>
            </a:r>
            <a:r>
              <a:rPr lang="en-US" sz="1800" dirty="0" smtClean="0">
                <a:sym typeface="Symbol"/>
              </a:rPr>
              <a:t>)</a:t>
            </a:r>
            <a:r>
              <a:rPr lang="en-US" sz="1800" b="1" dirty="0" smtClean="0">
                <a:sym typeface="Symbol"/>
              </a:rPr>
              <a:t>.</a:t>
            </a:r>
          </a:p>
          <a:p>
            <a:pPr marL="165100" indent="-165100">
              <a:lnSpc>
                <a:spcPct val="200000"/>
              </a:lnSpc>
              <a:spcAft>
                <a:spcPts val="1200"/>
              </a:spcAft>
              <a:buFont typeface="Arial" pitchFamily="34" charset="0"/>
              <a:buChar char="•"/>
            </a:pPr>
            <a:r>
              <a:rPr lang="en-US" sz="1800" b="1" dirty="0" smtClean="0">
                <a:sym typeface="Symbol"/>
              </a:rPr>
              <a:t>Bias: </a:t>
            </a:r>
            <a:r>
              <a:rPr lang="en-US" sz="1800" i="1" dirty="0" smtClean="0">
                <a:sym typeface="Symbol"/>
              </a:rPr>
              <a:t>r</a:t>
            </a:r>
            <a:r>
              <a:rPr lang="en-US" sz="1800" dirty="0" smtClean="0">
                <a:sym typeface="Symbol"/>
              </a:rPr>
              <a:t>’(</a:t>
            </a:r>
            <a:r>
              <a:rPr lang="en-US" sz="1800" i="1" dirty="0" smtClean="0">
                <a:sym typeface="Symbol"/>
              </a:rPr>
              <a:t>m</a:t>
            </a:r>
            <a:r>
              <a:rPr lang="en-US" sz="1800" dirty="0" smtClean="0">
                <a:sym typeface="Symbol"/>
              </a:rPr>
              <a:t>)</a:t>
            </a:r>
            <a:r>
              <a:rPr lang="en-US" sz="1800" b="1" dirty="0" smtClean="0">
                <a:sym typeface="Symbol"/>
              </a:rPr>
              <a:t> is itself biased with                                        , but is also asymptotically unbiased because this estimate converges as </a:t>
            </a:r>
            <a:r>
              <a:rPr lang="en-US" sz="1800" i="1" dirty="0" smtClean="0">
                <a:sym typeface="Symbol"/>
              </a:rPr>
              <a:t>M </a:t>
            </a:r>
            <a:r>
              <a:rPr lang="en-US" sz="1800" dirty="0" smtClean="0">
                <a:sym typeface="Wingdings 3"/>
              </a:rPr>
              <a:t> </a:t>
            </a:r>
            <a:r>
              <a:rPr lang="en-US" sz="1800" i="1" dirty="0" smtClean="0">
                <a:sym typeface="Symbol"/>
              </a:rPr>
              <a:t></a:t>
            </a:r>
            <a:r>
              <a:rPr lang="en-US" sz="1800" b="1" dirty="0" smtClean="0">
                <a:sym typeface="Symbol"/>
              </a:rPr>
              <a:t>.</a:t>
            </a:r>
          </a:p>
          <a:p>
            <a:pPr marL="165100" indent="-165100">
              <a:spcAft>
                <a:spcPts val="1200"/>
              </a:spcAft>
              <a:buFont typeface="Arial" pitchFamily="34" charset="0"/>
              <a:buChar char="•"/>
            </a:pPr>
            <a:r>
              <a:rPr lang="en-US" sz="1800" b="1" dirty="0" smtClean="0">
                <a:sym typeface="Symbol"/>
              </a:rPr>
              <a:t>Variance: the periodogram is not a consistent estimator, which means increasing the number of data samples does not decrease the variance of the estimator at any one frequency.</a:t>
            </a:r>
            <a:endParaRPr lang="en-US" sz="1800" b="1" dirty="0" smtClean="0">
              <a:sym typeface="Symbol"/>
            </a:endParaRPr>
          </a:p>
          <a:p>
            <a:pPr marL="165100" indent="-165100">
              <a:spcAft>
                <a:spcPts val="1200"/>
              </a:spcAft>
              <a:buFont typeface="Arial" pitchFamily="34" charset="0"/>
              <a:buChar char="•"/>
            </a:pPr>
            <a:r>
              <a:rPr lang="en-US" sz="1800" b="1" dirty="0" smtClean="0">
                <a:sym typeface="Symbol"/>
              </a:rPr>
              <a:t>Analytic evaluation of the variance is difficult, but we can demonstrate the problem both experimentally and analytically for a simple case.</a:t>
            </a:r>
          </a:p>
          <a:p>
            <a:pPr marL="165100" indent="-165100">
              <a:lnSpc>
                <a:spcPct val="200000"/>
              </a:lnSpc>
              <a:spcAft>
                <a:spcPts val="1200"/>
              </a:spcAft>
              <a:buFont typeface="Arial" pitchFamily="34" charset="0"/>
              <a:buChar char="•"/>
            </a:pPr>
            <a:endParaRPr lang="en-US" sz="1800" b="1" dirty="0" smtClean="0">
              <a:sym typeface="Symbol"/>
            </a:endParaRPr>
          </a:p>
        </p:txBody>
      </p:sp>
      <p:graphicFrame>
        <p:nvGraphicFramePr>
          <p:cNvPr id="88115" name="Object 51"/>
          <p:cNvGraphicFramePr>
            <a:graphicFrameLocks noChangeAspect="1"/>
          </p:cNvGraphicFramePr>
          <p:nvPr/>
        </p:nvGraphicFramePr>
        <p:xfrm>
          <a:off x="452438" y="894420"/>
          <a:ext cx="8113712" cy="714375"/>
        </p:xfrm>
        <a:graphic>
          <a:graphicData uri="http://schemas.openxmlformats.org/presentationml/2006/ole">
            <p:oleObj spid="_x0000_s88115" name="Equation" r:id="rId3" imgW="5448240" imgH="482400" progId="Equation.3">
              <p:embed/>
            </p:oleObj>
          </a:graphicData>
        </a:graphic>
      </p:graphicFrame>
      <p:graphicFrame>
        <p:nvGraphicFramePr>
          <p:cNvPr id="88118" name="Object 54"/>
          <p:cNvGraphicFramePr>
            <a:graphicFrameLocks noChangeAspect="1"/>
          </p:cNvGraphicFramePr>
          <p:nvPr/>
        </p:nvGraphicFramePr>
        <p:xfrm>
          <a:off x="452438" y="2166448"/>
          <a:ext cx="5994400" cy="695325"/>
        </p:xfrm>
        <a:graphic>
          <a:graphicData uri="http://schemas.openxmlformats.org/presentationml/2006/ole">
            <p:oleObj spid="_x0000_s88118" name="Equation" r:id="rId4" imgW="4025880" imgH="469800" progId="Equation.3">
              <p:embed/>
            </p:oleObj>
          </a:graphicData>
        </a:graphic>
      </p:graphicFrame>
      <p:graphicFrame>
        <p:nvGraphicFramePr>
          <p:cNvPr id="88119" name="Object 55"/>
          <p:cNvGraphicFramePr>
            <a:graphicFrameLocks noChangeAspect="1"/>
          </p:cNvGraphicFramePr>
          <p:nvPr/>
        </p:nvGraphicFramePr>
        <p:xfrm>
          <a:off x="3637987" y="3401744"/>
          <a:ext cx="2459037" cy="752475"/>
        </p:xfrm>
        <a:graphic>
          <a:graphicData uri="http://schemas.openxmlformats.org/presentationml/2006/ole">
            <p:oleObj spid="_x0000_s88119" name="Equation" r:id="rId5" imgW="1650960" imgH="507960" progId="Equation.3">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2" y="57150"/>
            <a:ext cx="8663769"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Variance of the Periodogram – Experimental</a:t>
            </a:r>
            <a:endParaRPr lang="en-US" b="1" dirty="0">
              <a:solidFill>
                <a:schemeClr val="accent2"/>
              </a:solidFill>
            </a:endParaRPr>
          </a:p>
        </p:txBody>
      </p:sp>
      <p:pic>
        <p:nvPicPr>
          <p:cNvPr id="7" name="Picture 6" descr="x.JPG"/>
          <p:cNvPicPr>
            <a:picLocks noChangeAspect="1"/>
          </p:cNvPicPr>
          <p:nvPr/>
        </p:nvPicPr>
        <p:blipFill>
          <a:blip r:embed="rId3"/>
          <a:stretch>
            <a:fillRect/>
          </a:stretch>
        </p:blipFill>
        <p:spPr>
          <a:xfrm>
            <a:off x="465138" y="1662738"/>
            <a:ext cx="2942471" cy="2107401"/>
          </a:xfrm>
          <a:prstGeom prst="rect">
            <a:avLst/>
          </a:prstGeom>
        </p:spPr>
      </p:pic>
      <p:pic>
        <p:nvPicPr>
          <p:cNvPr id="8" name="Picture 7" descr="xx.JPG"/>
          <p:cNvPicPr>
            <a:picLocks noChangeAspect="1"/>
          </p:cNvPicPr>
          <p:nvPr/>
        </p:nvPicPr>
        <p:blipFill>
          <a:blip r:embed="rId4"/>
          <a:stretch>
            <a:fillRect/>
          </a:stretch>
        </p:blipFill>
        <p:spPr>
          <a:xfrm>
            <a:off x="3967347" y="562707"/>
            <a:ext cx="4911541" cy="5739619"/>
          </a:xfrm>
          <a:prstGeom prst="rect">
            <a:avLst/>
          </a:prstGeom>
        </p:spPr>
      </p:pic>
      <p:sp>
        <p:nvSpPr>
          <p:cNvPr id="9" name="Text Box 3"/>
          <p:cNvSpPr txBox="1">
            <a:spLocks noChangeArrowheads="1"/>
          </p:cNvSpPr>
          <p:nvPr/>
        </p:nvSpPr>
        <p:spPr bwMode="auto">
          <a:xfrm>
            <a:off x="178458" y="634199"/>
            <a:ext cx="3788631" cy="6027858"/>
          </a:xfrm>
          <a:prstGeom prst="rect">
            <a:avLst/>
          </a:prstGeom>
          <a:noFill/>
          <a:ln w="9525">
            <a:noFill/>
            <a:miter lim="800000"/>
            <a:headEnd/>
            <a:tailEnd/>
          </a:ln>
          <a:effectLst/>
        </p:spPr>
        <p:txBody>
          <a:bodyPr lIns="0" tIns="0" rIns="0" bIns="0"/>
          <a:lstStyle/>
          <a:p>
            <a:pPr marL="165100" indent="-165100">
              <a:spcAft>
                <a:spcPts val="3600"/>
              </a:spcAft>
              <a:buFont typeface="Arial" pitchFamily="34" charset="0"/>
              <a:buChar char="•"/>
              <a:tabLst>
                <a:tab pos="3376613" algn="r"/>
              </a:tabLst>
            </a:pPr>
            <a:r>
              <a:rPr lang="en-US" sz="1800" b="1" dirty="0" smtClean="0"/>
              <a:t>Consider a simple AR process:</a:t>
            </a:r>
          </a:p>
          <a:p>
            <a:pPr marL="165100" indent="-165100">
              <a:spcAft>
                <a:spcPts val="18000"/>
              </a:spcAft>
              <a:buFont typeface="Arial" pitchFamily="34" charset="0"/>
              <a:buChar char="•"/>
              <a:tabLst>
                <a:tab pos="3376613" algn="r"/>
              </a:tabLst>
            </a:pPr>
            <a:r>
              <a:rPr lang="en-US" sz="1800" b="1" dirty="0" smtClean="0"/>
              <a:t>Generate 1024 samples:</a:t>
            </a:r>
          </a:p>
          <a:p>
            <a:pPr marL="165100" indent="-165100">
              <a:spcAft>
                <a:spcPts val="1200"/>
              </a:spcAft>
              <a:buFont typeface="Arial" pitchFamily="34" charset="0"/>
              <a:buChar char="•"/>
              <a:tabLst>
                <a:tab pos="3376613" algn="r"/>
              </a:tabLst>
            </a:pPr>
            <a:r>
              <a:rPr lang="en-US" sz="1800" b="1" dirty="0" smtClean="0"/>
              <a:t>Compute the periodogram for M=32, 128, 1024.</a:t>
            </a:r>
          </a:p>
          <a:p>
            <a:pPr marL="165100" indent="-165100">
              <a:spcAft>
                <a:spcPts val="1200"/>
              </a:spcAft>
              <a:buFont typeface="Arial" pitchFamily="34" charset="0"/>
              <a:buChar char="•"/>
              <a:tabLst>
                <a:tab pos="3376613" algn="r"/>
              </a:tabLst>
            </a:pPr>
            <a:r>
              <a:rPr lang="en-US" sz="1800" b="1" dirty="0" smtClean="0"/>
              <a:t>Observe that at any frequency the variance does not decrease, though the shape of the overall spectrum does change because the discrete frequencies used in the DFT are more closely spaced.</a:t>
            </a:r>
          </a:p>
        </p:txBody>
      </p:sp>
      <p:graphicFrame>
        <p:nvGraphicFramePr>
          <p:cNvPr id="110597" name="Object 5"/>
          <p:cNvGraphicFramePr>
            <a:graphicFrameLocks noChangeAspect="1"/>
          </p:cNvGraphicFramePr>
          <p:nvPr/>
        </p:nvGraphicFramePr>
        <p:xfrm>
          <a:off x="465138" y="1036589"/>
          <a:ext cx="2306638" cy="298450"/>
        </p:xfrm>
        <a:graphic>
          <a:graphicData uri="http://schemas.openxmlformats.org/presentationml/2006/ole">
            <p:oleObj spid="_x0000_s110597" name="Equation" r:id="rId5" imgW="1549080" imgH="203040" progId="Equation.3">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2" y="57150"/>
            <a:ext cx="8663769"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Variance of the Periodogram – Analytic</a:t>
            </a:r>
            <a:endParaRPr lang="en-US" b="1" dirty="0">
              <a:solidFill>
                <a:schemeClr val="accent2"/>
              </a:solidFill>
            </a:endParaRPr>
          </a:p>
        </p:txBody>
      </p:sp>
      <p:sp>
        <p:nvSpPr>
          <p:cNvPr id="41" name="Text Box 3"/>
          <p:cNvSpPr txBox="1">
            <a:spLocks noChangeArrowheads="1"/>
          </p:cNvSpPr>
          <p:nvPr/>
        </p:nvSpPr>
        <p:spPr bwMode="auto">
          <a:xfrm>
            <a:off x="186394" y="548640"/>
            <a:ext cx="8704387" cy="3263705"/>
          </a:xfrm>
          <a:prstGeom prst="rect">
            <a:avLst/>
          </a:prstGeom>
          <a:noFill/>
          <a:ln w="9525">
            <a:noFill/>
            <a:miter lim="800000"/>
            <a:headEnd/>
            <a:tailEnd/>
          </a:ln>
          <a:effectLst/>
        </p:spPr>
        <p:txBody>
          <a:bodyPr lIns="0" tIns="0" rIns="0" bIns="0"/>
          <a:lstStyle/>
          <a:p>
            <a:pPr marL="165100" indent="-165100">
              <a:spcAft>
                <a:spcPts val="1200"/>
              </a:spcAft>
              <a:buFont typeface="Arial" pitchFamily="34" charset="0"/>
              <a:buChar char="•"/>
            </a:pPr>
            <a:r>
              <a:rPr lang="en-US" sz="1800" b="1" dirty="0" smtClean="0"/>
              <a:t>Consider the simple case when x(n) is a zero-mean IID Gaussian sequence.</a:t>
            </a:r>
          </a:p>
          <a:p>
            <a:pPr marL="165100" indent="-165100">
              <a:spcAft>
                <a:spcPts val="3600"/>
              </a:spcAft>
              <a:buFont typeface="Arial" pitchFamily="34" charset="0"/>
              <a:buChar char="•"/>
            </a:pPr>
            <a:r>
              <a:rPr lang="en-US" sz="1800" b="1" dirty="0" smtClean="0">
                <a:sym typeface="Symbol"/>
              </a:rPr>
              <a:t>The variance is given by:</a:t>
            </a:r>
          </a:p>
          <a:p>
            <a:pPr marL="165100" indent="-165100">
              <a:spcAft>
                <a:spcPts val="6400"/>
              </a:spcAft>
              <a:buFont typeface="Arial" pitchFamily="34" charset="0"/>
              <a:buChar char="•"/>
            </a:pPr>
            <a:r>
              <a:rPr lang="en-US" sz="1800" b="1" dirty="0" smtClean="0">
                <a:sym typeface="Symbol"/>
              </a:rPr>
              <a:t>The second term is easy to evaluate:</a:t>
            </a:r>
            <a:endParaRPr lang="en-US" sz="1800" b="1" dirty="0" smtClean="0">
              <a:sym typeface="Symbol"/>
            </a:endParaRPr>
          </a:p>
          <a:p>
            <a:pPr marL="165100" indent="-165100">
              <a:spcAft>
                <a:spcPts val="6000"/>
              </a:spcAft>
              <a:buFont typeface="Arial" pitchFamily="34" charset="0"/>
              <a:buChar char="•"/>
            </a:pPr>
            <a:r>
              <a:rPr lang="en-US" sz="1800" b="1" dirty="0" smtClean="0">
                <a:sym typeface="Symbol"/>
              </a:rPr>
              <a:t>The </a:t>
            </a:r>
            <a:r>
              <a:rPr lang="en-US" sz="1800" b="1" dirty="0" smtClean="0">
                <a:sym typeface="Symbol"/>
              </a:rPr>
              <a:t>first term is a bit more tedious, but, for a zero-mean IID process can be shown to reduce to:</a:t>
            </a:r>
          </a:p>
          <a:p>
            <a:pPr marL="165100" indent="-165100">
              <a:spcAft>
                <a:spcPts val="6400"/>
              </a:spcAft>
              <a:buFont typeface="Arial" pitchFamily="34" charset="0"/>
              <a:buChar char="•"/>
            </a:pPr>
            <a:r>
              <a:rPr lang="en-US" sz="1800" b="1" dirty="0" smtClean="0">
                <a:sym typeface="Symbol"/>
              </a:rPr>
              <a:t>The overall variance becomes:</a:t>
            </a:r>
          </a:p>
          <a:p>
            <a:pPr marL="165100" indent="-165100">
              <a:spcAft>
                <a:spcPts val="6400"/>
              </a:spcAft>
              <a:buFont typeface="Arial" pitchFamily="34" charset="0"/>
              <a:buChar char="•"/>
            </a:pPr>
            <a:r>
              <a:rPr lang="en-US" sz="1800" b="1" dirty="0" smtClean="0">
                <a:sym typeface="Symbol"/>
              </a:rPr>
              <a:t>However, observe that:</a:t>
            </a:r>
          </a:p>
          <a:p>
            <a:pPr marL="165100" indent="-165100">
              <a:spcAft>
                <a:spcPts val="6400"/>
              </a:spcAft>
            </a:pPr>
            <a:r>
              <a:rPr lang="en-US" sz="1800" b="1" dirty="0" smtClean="0">
                <a:sym typeface="Symbol"/>
              </a:rPr>
              <a:t>	</a:t>
            </a:r>
            <a:r>
              <a:rPr lang="en-US" sz="1800" b="1" dirty="0" smtClean="0">
                <a:sym typeface="Symbol"/>
              </a:rPr>
              <a:t>which means that our estimate of the autocorrelation is not consistent.</a:t>
            </a:r>
            <a:endParaRPr lang="en-US" sz="1800" b="1" dirty="0" smtClean="0">
              <a:sym typeface="Symbol"/>
            </a:endParaRPr>
          </a:p>
        </p:txBody>
      </p:sp>
      <p:graphicFrame>
        <p:nvGraphicFramePr>
          <p:cNvPr id="107530" name="Object 10"/>
          <p:cNvGraphicFramePr>
            <a:graphicFrameLocks noChangeAspect="1"/>
          </p:cNvGraphicFramePr>
          <p:nvPr/>
        </p:nvGraphicFramePr>
        <p:xfrm>
          <a:off x="465138" y="1341609"/>
          <a:ext cx="3725862" cy="431800"/>
        </p:xfrm>
        <a:graphic>
          <a:graphicData uri="http://schemas.openxmlformats.org/presentationml/2006/ole">
            <p:oleObj spid="_x0000_s107530" name="Equation" r:id="rId3" imgW="2501640" imgH="291960" progId="Equation.3">
              <p:embed/>
            </p:oleObj>
          </a:graphicData>
        </a:graphic>
      </p:graphicFrame>
      <p:graphicFrame>
        <p:nvGraphicFramePr>
          <p:cNvPr id="107531" name="Object 11"/>
          <p:cNvGraphicFramePr>
            <a:graphicFrameLocks noChangeAspect="1"/>
          </p:cNvGraphicFramePr>
          <p:nvPr/>
        </p:nvGraphicFramePr>
        <p:xfrm>
          <a:off x="465138" y="2033832"/>
          <a:ext cx="3783012" cy="788987"/>
        </p:xfrm>
        <a:graphic>
          <a:graphicData uri="http://schemas.openxmlformats.org/presentationml/2006/ole">
            <p:oleObj spid="_x0000_s107531" name="Equation" r:id="rId4" imgW="2539800" imgH="533160" progId="Equation.3">
              <p:embed/>
            </p:oleObj>
          </a:graphicData>
        </a:graphic>
      </p:graphicFrame>
      <p:graphicFrame>
        <p:nvGraphicFramePr>
          <p:cNvPr id="107532" name="Object 12"/>
          <p:cNvGraphicFramePr>
            <a:graphicFrameLocks noChangeAspect="1"/>
          </p:cNvGraphicFramePr>
          <p:nvPr/>
        </p:nvGraphicFramePr>
        <p:xfrm>
          <a:off x="465138" y="3354117"/>
          <a:ext cx="3575050" cy="788988"/>
        </p:xfrm>
        <a:graphic>
          <a:graphicData uri="http://schemas.openxmlformats.org/presentationml/2006/ole">
            <p:oleObj spid="_x0000_s107532" name="Equation" r:id="rId5" imgW="2400120" imgH="533160" progId="Equation.3">
              <p:embed/>
            </p:oleObj>
          </a:graphicData>
        </a:graphic>
      </p:graphicFrame>
      <p:graphicFrame>
        <p:nvGraphicFramePr>
          <p:cNvPr id="107533" name="Object 13"/>
          <p:cNvGraphicFramePr>
            <a:graphicFrameLocks noChangeAspect="1"/>
          </p:cNvGraphicFramePr>
          <p:nvPr/>
        </p:nvGraphicFramePr>
        <p:xfrm>
          <a:off x="465138" y="4396274"/>
          <a:ext cx="3706812" cy="787400"/>
        </p:xfrm>
        <a:graphic>
          <a:graphicData uri="http://schemas.openxmlformats.org/presentationml/2006/ole">
            <p:oleObj spid="_x0000_s107533" name="Equation" r:id="rId6" imgW="2489040" imgH="533160" progId="Equation.3">
              <p:embed/>
            </p:oleObj>
          </a:graphicData>
        </a:graphic>
      </p:graphicFrame>
      <p:graphicFrame>
        <p:nvGraphicFramePr>
          <p:cNvPr id="107534" name="Object 14"/>
          <p:cNvGraphicFramePr>
            <a:graphicFrameLocks noChangeAspect="1"/>
          </p:cNvGraphicFramePr>
          <p:nvPr/>
        </p:nvGraphicFramePr>
        <p:xfrm>
          <a:off x="465138" y="5417765"/>
          <a:ext cx="5011738" cy="787400"/>
        </p:xfrm>
        <a:graphic>
          <a:graphicData uri="http://schemas.openxmlformats.org/presentationml/2006/ole">
            <p:oleObj spid="_x0000_s107534" name="Equation" r:id="rId7" imgW="3365280" imgH="533160"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2" y="57150"/>
            <a:ext cx="8663769"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Generalizations</a:t>
            </a:r>
            <a:endParaRPr lang="en-US" b="1" dirty="0">
              <a:solidFill>
                <a:schemeClr val="accent2"/>
              </a:solidFill>
            </a:endParaRPr>
          </a:p>
        </p:txBody>
      </p:sp>
      <p:sp>
        <p:nvSpPr>
          <p:cNvPr id="41" name="Text Box 3"/>
          <p:cNvSpPr txBox="1">
            <a:spLocks noChangeArrowheads="1"/>
          </p:cNvSpPr>
          <p:nvPr/>
        </p:nvSpPr>
        <p:spPr bwMode="auto">
          <a:xfrm>
            <a:off x="186394" y="548640"/>
            <a:ext cx="8704387" cy="3263705"/>
          </a:xfrm>
          <a:prstGeom prst="rect">
            <a:avLst/>
          </a:prstGeom>
          <a:noFill/>
          <a:ln w="9525">
            <a:noFill/>
            <a:miter lim="800000"/>
            <a:headEnd/>
            <a:tailEnd/>
          </a:ln>
          <a:effectLst/>
        </p:spPr>
        <p:txBody>
          <a:bodyPr lIns="0" tIns="0" rIns="0" bIns="0"/>
          <a:lstStyle/>
          <a:p>
            <a:pPr marL="165100" indent="-165100">
              <a:spcAft>
                <a:spcPts val="4800"/>
              </a:spcAft>
              <a:buFont typeface="Arial" pitchFamily="34" charset="0"/>
              <a:buChar char="•"/>
            </a:pPr>
            <a:r>
              <a:rPr lang="en-US" sz="1800" b="1" dirty="0" smtClean="0"/>
              <a:t>We can generalize our result by calculating the covariance of the periodogram for two frequencies:</a:t>
            </a:r>
          </a:p>
          <a:p>
            <a:pPr marL="165100" indent="-165100">
              <a:spcAft>
                <a:spcPts val="1200"/>
              </a:spcAft>
              <a:buFont typeface="Arial" pitchFamily="34" charset="0"/>
              <a:buChar char="•"/>
            </a:pPr>
            <a:r>
              <a:rPr lang="en-US" sz="1800" b="1" dirty="0" smtClean="0">
                <a:sym typeface="Symbol"/>
              </a:rPr>
              <a:t>For white input signals, the covariance between adjacent frequencies is zero (which is bad), but as </a:t>
            </a:r>
            <a:r>
              <a:rPr lang="en-US" sz="1800" i="1" dirty="0" smtClean="0">
                <a:sym typeface="Symbol"/>
              </a:rPr>
              <a:t>M</a:t>
            </a:r>
            <a:r>
              <a:rPr lang="en-US" sz="1800" b="1" dirty="0" smtClean="0">
                <a:sym typeface="Symbol"/>
              </a:rPr>
              <a:t> increases, the covariance remains zero, which means the variance does not decrease (refer to the plots on slide 3).</a:t>
            </a:r>
            <a:endParaRPr lang="en-US" sz="1800" b="1" dirty="0" smtClean="0">
              <a:sym typeface="Symbol"/>
            </a:endParaRPr>
          </a:p>
          <a:p>
            <a:pPr marL="165100" indent="-165100">
              <a:spcAft>
                <a:spcPts val="4800"/>
              </a:spcAft>
              <a:buFont typeface="Arial" pitchFamily="34" charset="0"/>
              <a:buChar char="•"/>
            </a:pPr>
            <a:r>
              <a:rPr lang="en-US" sz="1800" b="1" dirty="0" smtClean="0">
                <a:sym typeface="Symbol"/>
              </a:rPr>
              <a:t>Similarly, for a signal generated by passing a zero-mean IID sequence through a linear time-invariant system, we can show:</a:t>
            </a:r>
          </a:p>
          <a:p>
            <a:pPr marL="165100" indent="-165100">
              <a:spcAft>
                <a:spcPts val="1200"/>
              </a:spcAft>
              <a:buFont typeface="Arial" pitchFamily="34" charset="0"/>
              <a:buChar char="•"/>
            </a:pPr>
            <a:r>
              <a:rPr lang="en-US" sz="1800" b="1" dirty="0" smtClean="0">
                <a:sym typeface="Symbol"/>
              </a:rPr>
              <a:t>The variance of the periodogram estimate is proportional to the square of the true spectrum.</a:t>
            </a:r>
            <a:endParaRPr lang="en-US" sz="1800" b="1" dirty="0" smtClean="0">
              <a:sym typeface="Symbol"/>
            </a:endParaRPr>
          </a:p>
          <a:p>
            <a:pPr marL="165100" indent="-165100">
              <a:spcAft>
                <a:spcPts val="1200"/>
              </a:spcAft>
              <a:buFont typeface="Arial" pitchFamily="34" charset="0"/>
              <a:buChar char="•"/>
            </a:pPr>
            <a:r>
              <a:rPr lang="en-US" sz="1800" b="1" dirty="0" smtClean="0">
                <a:sym typeface="Symbol"/>
              </a:rPr>
              <a:t>Once again we observe the variance does not decay with increasing </a:t>
            </a:r>
            <a:r>
              <a:rPr lang="en-US" sz="1800" i="1" dirty="0" smtClean="0">
                <a:sym typeface="Symbol"/>
              </a:rPr>
              <a:t>M</a:t>
            </a:r>
            <a:r>
              <a:rPr lang="en-US" sz="1800" b="1" dirty="0" smtClean="0">
                <a:sym typeface="Symbol"/>
              </a:rPr>
              <a:t>, confirming that the periodogram is not a consistent estimator.</a:t>
            </a:r>
          </a:p>
          <a:p>
            <a:pPr marL="165100" indent="-165100">
              <a:spcAft>
                <a:spcPts val="1200"/>
              </a:spcAft>
              <a:buFont typeface="Arial" pitchFamily="34" charset="0"/>
              <a:buChar char="•"/>
            </a:pPr>
            <a:r>
              <a:rPr lang="en-US" sz="1800" b="1" dirty="0" smtClean="0">
                <a:sym typeface="Symbol"/>
              </a:rPr>
              <a:t>These observations led researchers to develop parametric techniques that were asymptotically consistent. These observations also led to ways to precondition the data so that the periodogram would be consistent or at the very least, more accurate.</a:t>
            </a:r>
            <a:endParaRPr lang="en-US" sz="1800" dirty="0" smtClean="0">
              <a:sym typeface="Symbol"/>
            </a:endParaRPr>
          </a:p>
        </p:txBody>
      </p:sp>
      <p:graphicFrame>
        <p:nvGraphicFramePr>
          <p:cNvPr id="107530" name="Object 10"/>
          <p:cNvGraphicFramePr>
            <a:graphicFrameLocks noChangeAspect="1"/>
          </p:cNvGraphicFramePr>
          <p:nvPr/>
        </p:nvGraphicFramePr>
        <p:xfrm>
          <a:off x="465138" y="1213072"/>
          <a:ext cx="6299201" cy="376237"/>
        </p:xfrm>
        <a:graphic>
          <a:graphicData uri="http://schemas.openxmlformats.org/presentationml/2006/ole">
            <p:oleObj spid="_x0000_s111618" name="Equation" r:id="rId3" imgW="4228920" imgH="253800" progId="Equation.3">
              <p:embed/>
            </p:oleObj>
          </a:graphicData>
        </a:graphic>
      </p:graphicFrame>
      <p:graphicFrame>
        <p:nvGraphicFramePr>
          <p:cNvPr id="111623" name="Object 7"/>
          <p:cNvGraphicFramePr>
            <a:graphicFrameLocks noChangeAspect="1"/>
          </p:cNvGraphicFramePr>
          <p:nvPr/>
        </p:nvGraphicFramePr>
        <p:xfrm>
          <a:off x="465138" y="3321103"/>
          <a:ext cx="2724150" cy="433388"/>
        </p:xfrm>
        <a:graphic>
          <a:graphicData uri="http://schemas.openxmlformats.org/presentationml/2006/ole">
            <p:oleObj spid="_x0000_s111623" name="Equation" r:id="rId4" imgW="1828800" imgH="291960"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2" y="57150"/>
            <a:ext cx="8663769"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The Bartlett Window</a:t>
            </a:r>
            <a:endParaRPr lang="en-US" b="1" dirty="0">
              <a:solidFill>
                <a:schemeClr val="accent2"/>
              </a:solidFill>
            </a:endParaRPr>
          </a:p>
        </p:txBody>
      </p:sp>
      <p:sp>
        <p:nvSpPr>
          <p:cNvPr id="41" name="Text Box 3"/>
          <p:cNvSpPr txBox="1">
            <a:spLocks noChangeArrowheads="1"/>
          </p:cNvSpPr>
          <p:nvPr/>
        </p:nvSpPr>
        <p:spPr bwMode="auto">
          <a:xfrm>
            <a:off x="186395" y="647114"/>
            <a:ext cx="8690319" cy="5992837"/>
          </a:xfrm>
          <a:prstGeom prst="rect">
            <a:avLst/>
          </a:prstGeom>
          <a:noFill/>
          <a:ln w="9525">
            <a:noFill/>
            <a:miter lim="800000"/>
            <a:headEnd/>
            <a:tailEnd/>
          </a:ln>
          <a:effectLst/>
        </p:spPr>
        <p:txBody>
          <a:bodyPr lIns="0" tIns="0" rIns="0" bIns="0"/>
          <a:lstStyle/>
          <a:p>
            <a:pPr marL="165100" indent="-165100">
              <a:spcAft>
                <a:spcPts val="18000"/>
              </a:spcAft>
              <a:buFont typeface="Arial" pitchFamily="34" charset="0"/>
              <a:buChar char="•"/>
            </a:pPr>
            <a:r>
              <a:rPr lang="en-US" sz="1800" b="1" dirty="0" smtClean="0"/>
              <a:t>Recall our expression for the bias in the autocorrelation estimator:</a:t>
            </a:r>
          </a:p>
          <a:p>
            <a:pPr marL="165100" indent="-165100">
              <a:spcAft>
                <a:spcPts val="6000"/>
              </a:spcAft>
              <a:buFont typeface="Arial" pitchFamily="34" charset="0"/>
              <a:buChar char="•"/>
            </a:pPr>
            <a:r>
              <a:rPr lang="en-US" sz="1800" b="1" dirty="0" smtClean="0"/>
              <a:t>We can view this as a windowin</a:t>
            </a:r>
            <a:r>
              <a:rPr lang="en-US" sz="1800" b="1" dirty="0" smtClean="0"/>
              <a:t>g process:</a:t>
            </a:r>
          </a:p>
          <a:p>
            <a:pPr marL="165100" indent="-165100">
              <a:spcAft>
                <a:spcPts val="12800"/>
              </a:spcAft>
              <a:buFont typeface="Arial" pitchFamily="34" charset="0"/>
              <a:buChar char="•"/>
            </a:pPr>
            <a:r>
              <a:rPr lang="en-US" sz="1800" b="1" dirty="0" smtClean="0"/>
              <a:t>This window is known as the triangular or Bartlett window. We recall that the impact on the spectrum is a convolution of the signal and the frequency response of the window:</a:t>
            </a:r>
            <a:endParaRPr lang="en-US" sz="1800" b="1" dirty="0" smtClean="0"/>
          </a:p>
        </p:txBody>
      </p:sp>
      <p:graphicFrame>
        <p:nvGraphicFramePr>
          <p:cNvPr id="97310" name="Object 30"/>
          <p:cNvGraphicFramePr>
            <a:graphicFrameLocks noChangeAspect="1"/>
          </p:cNvGraphicFramePr>
          <p:nvPr/>
        </p:nvGraphicFramePr>
        <p:xfrm>
          <a:off x="465138" y="1004081"/>
          <a:ext cx="3762375" cy="2179638"/>
        </p:xfrm>
        <a:graphic>
          <a:graphicData uri="http://schemas.openxmlformats.org/presentationml/2006/ole">
            <p:oleObj spid="_x0000_s97310" name="Equation" r:id="rId3" imgW="2527200" imgH="1473120" progId="Equation.3">
              <p:embed/>
            </p:oleObj>
          </a:graphicData>
        </a:graphic>
      </p:graphicFrame>
      <p:graphicFrame>
        <p:nvGraphicFramePr>
          <p:cNvPr id="97311" name="Object 31"/>
          <p:cNvGraphicFramePr>
            <a:graphicFrameLocks noChangeAspect="1"/>
          </p:cNvGraphicFramePr>
          <p:nvPr/>
        </p:nvGraphicFramePr>
        <p:xfrm>
          <a:off x="465138" y="3324339"/>
          <a:ext cx="6843713" cy="938212"/>
        </p:xfrm>
        <a:graphic>
          <a:graphicData uri="http://schemas.openxmlformats.org/presentationml/2006/ole">
            <p:oleObj spid="_x0000_s97311" name="Equation" r:id="rId4" imgW="4597200" imgH="634680" progId="Equation.3">
              <p:embed/>
            </p:oleObj>
          </a:graphicData>
        </a:graphic>
      </p:graphicFrame>
      <p:graphicFrame>
        <p:nvGraphicFramePr>
          <p:cNvPr id="97312" name="Object 32"/>
          <p:cNvGraphicFramePr>
            <a:graphicFrameLocks noChangeAspect="1"/>
          </p:cNvGraphicFramePr>
          <p:nvPr/>
        </p:nvGraphicFramePr>
        <p:xfrm>
          <a:off x="465138" y="5154781"/>
          <a:ext cx="2457450" cy="1219200"/>
        </p:xfrm>
        <a:graphic>
          <a:graphicData uri="http://schemas.openxmlformats.org/presentationml/2006/ole">
            <p:oleObj spid="_x0000_s97312" name="Equation" r:id="rId5" imgW="1650960" imgH="825480" progId="Equation.3">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7013" y="57150"/>
            <a:ext cx="8677836"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The Modified Periodogram</a:t>
            </a:r>
            <a:endParaRPr lang="en-US" b="1" dirty="0">
              <a:solidFill>
                <a:schemeClr val="accent2"/>
              </a:solidFill>
            </a:endParaRPr>
          </a:p>
        </p:txBody>
      </p:sp>
      <p:sp>
        <p:nvSpPr>
          <p:cNvPr id="7" name="Text Box 3"/>
          <p:cNvSpPr txBox="1">
            <a:spLocks noChangeArrowheads="1"/>
          </p:cNvSpPr>
          <p:nvPr/>
        </p:nvSpPr>
        <p:spPr bwMode="auto">
          <a:xfrm>
            <a:off x="186396" y="644768"/>
            <a:ext cx="8690318" cy="2548597"/>
          </a:xfrm>
          <a:prstGeom prst="rect">
            <a:avLst/>
          </a:prstGeom>
          <a:noFill/>
          <a:ln w="9525">
            <a:noFill/>
            <a:miter lim="800000"/>
            <a:headEnd/>
            <a:tailEnd/>
          </a:ln>
          <a:effectLst/>
        </p:spPr>
        <p:txBody>
          <a:bodyPr lIns="0" tIns="0" rIns="0" bIns="0"/>
          <a:lstStyle/>
          <a:p>
            <a:pPr marL="165100" indent="-165100">
              <a:spcAft>
                <a:spcPts val="6600"/>
              </a:spcAft>
              <a:buFont typeface="Arial" pitchFamily="34" charset="0"/>
              <a:buChar char="•"/>
            </a:pPr>
            <a:r>
              <a:rPr lang="en-US" sz="1800" b="1" dirty="0" smtClean="0">
                <a:solidFill>
                  <a:schemeClr val="bg1"/>
                </a:solidFill>
              </a:rPr>
              <a:t>For these reasons it is common to use a time-domain window with the periodogram:</a:t>
            </a:r>
          </a:p>
          <a:p>
            <a:pPr marL="165100" indent="-165100">
              <a:spcAft>
                <a:spcPts val="13200"/>
              </a:spcAft>
              <a:buFont typeface="Arial" pitchFamily="34" charset="0"/>
              <a:buChar char="•"/>
            </a:pPr>
            <a:r>
              <a:rPr lang="en-US" sz="1800" b="1" dirty="0" smtClean="0">
                <a:solidFill>
                  <a:schemeClr val="bg1"/>
                </a:solidFill>
                <a:sym typeface="Symbol"/>
              </a:rPr>
              <a:t>We can show this is equivalent to:</a:t>
            </a:r>
          </a:p>
          <a:p>
            <a:pPr marL="165100" indent="-165100">
              <a:spcAft>
                <a:spcPts val="4800"/>
              </a:spcAft>
              <a:buFont typeface="Arial" pitchFamily="34" charset="0"/>
              <a:buChar char="•"/>
            </a:pPr>
            <a:r>
              <a:rPr lang="en-US" sz="1800" b="1" dirty="0" smtClean="0">
                <a:solidFill>
                  <a:schemeClr val="bg1"/>
                </a:solidFill>
                <a:sym typeface="Symbol"/>
              </a:rPr>
              <a:t>Bias:</a:t>
            </a:r>
          </a:p>
          <a:p>
            <a:pPr marL="165100" indent="-165100">
              <a:spcAft>
                <a:spcPts val="12000"/>
              </a:spcAft>
              <a:buFont typeface="Arial" pitchFamily="34" charset="0"/>
              <a:buChar char="•"/>
            </a:pPr>
            <a:r>
              <a:rPr lang="en-US" sz="1800" b="1" dirty="0" smtClean="0">
                <a:solidFill>
                  <a:schemeClr val="bg1"/>
                </a:solidFill>
                <a:sym typeface="Symbol"/>
              </a:rPr>
              <a:t>Variance and Consistency:</a:t>
            </a:r>
            <a:endParaRPr lang="en-US" sz="1800" b="1" dirty="0" smtClean="0">
              <a:solidFill>
                <a:schemeClr val="bg1"/>
              </a:solidFill>
              <a:sym typeface="Symbol"/>
            </a:endParaRPr>
          </a:p>
        </p:txBody>
      </p:sp>
      <p:graphicFrame>
        <p:nvGraphicFramePr>
          <p:cNvPr id="45098" name="Object 42"/>
          <p:cNvGraphicFramePr>
            <a:graphicFrameLocks noChangeAspect="1"/>
          </p:cNvGraphicFramePr>
          <p:nvPr/>
        </p:nvGraphicFramePr>
        <p:xfrm>
          <a:off x="465138" y="1242304"/>
          <a:ext cx="3271838" cy="714375"/>
        </p:xfrm>
        <a:graphic>
          <a:graphicData uri="http://schemas.openxmlformats.org/presentationml/2006/ole">
            <p:oleObj spid="_x0000_s45098" name="Equation" r:id="rId3" imgW="2197080" imgH="482400" progId="Equation.3">
              <p:embed/>
            </p:oleObj>
          </a:graphicData>
        </a:graphic>
      </p:graphicFrame>
      <p:graphicFrame>
        <p:nvGraphicFramePr>
          <p:cNvPr id="45099" name="Object 43"/>
          <p:cNvGraphicFramePr>
            <a:graphicFrameLocks noChangeAspect="1"/>
          </p:cNvGraphicFramePr>
          <p:nvPr/>
        </p:nvGraphicFramePr>
        <p:xfrm>
          <a:off x="465138" y="2363690"/>
          <a:ext cx="4425950" cy="1692275"/>
        </p:xfrm>
        <a:graphic>
          <a:graphicData uri="http://schemas.openxmlformats.org/presentationml/2006/ole">
            <p:oleObj spid="_x0000_s45099" name="Equation" r:id="rId4" imgW="2971800" imgH="1143000" progId="Equation.3">
              <p:embed/>
            </p:oleObj>
          </a:graphicData>
        </a:graphic>
      </p:graphicFrame>
      <p:graphicFrame>
        <p:nvGraphicFramePr>
          <p:cNvPr id="45100" name="Object 44"/>
          <p:cNvGraphicFramePr>
            <a:graphicFrameLocks noChangeAspect="1"/>
          </p:cNvGraphicFramePr>
          <p:nvPr/>
        </p:nvGraphicFramePr>
        <p:xfrm>
          <a:off x="465138" y="4181839"/>
          <a:ext cx="7150101" cy="695325"/>
        </p:xfrm>
        <a:graphic>
          <a:graphicData uri="http://schemas.openxmlformats.org/presentationml/2006/ole">
            <p:oleObj spid="_x0000_s45100" name="Equation" r:id="rId5" imgW="4800600" imgH="469800" progId="Equation.3">
              <p:embed/>
            </p:oleObj>
          </a:graphicData>
        </a:graphic>
      </p:graphicFrame>
      <p:graphicFrame>
        <p:nvGraphicFramePr>
          <p:cNvPr id="45101" name="Object 45"/>
          <p:cNvGraphicFramePr>
            <a:graphicFrameLocks noChangeAspect="1"/>
          </p:cNvGraphicFramePr>
          <p:nvPr/>
        </p:nvGraphicFramePr>
        <p:xfrm>
          <a:off x="465138" y="5233939"/>
          <a:ext cx="2157412" cy="357187"/>
        </p:xfrm>
        <a:graphic>
          <a:graphicData uri="http://schemas.openxmlformats.org/presentationml/2006/ole">
            <p:oleObj spid="_x0000_s45101" name="Equation" r:id="rId6" imgW="1447560" imgH="24120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227013" y="57150"/>
            <a:ext cx="861718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Averaging Periodograms</a:t>
            </a:r>
            <a:endParaRPr lang="en-US" b="1" dirty="0">
              <a:solidFill>
                <a:schemeClr val="accent2"/>
              </a:solidFill>
            </a:endParaRPr>
          </a:p>
        </p:txBody>
      </p:sp>
      <p:sp>
        <p:nvSpPr>
          <p:cNvPr id="11" name="Text Box 3"/>
          <p:cNvSpPr txBox="1">
            <a:spLocks noChangeArrowheads="1"/>
          </p:cNvSpPr>
          <p:nvPr/>
        </p:nvSpPr>
        <p:spPr bwMode="auto">
          <a:xfrm>
            <a:off x="186396" y="644769"/>
            <a:ext cx="8704386" cy="2717409"/>
          </a:xfrm>
          <a:prstGeom prst="rect">
            <a:avLst/>
          </a:prstGeom>
          <a:noFill/>
          <a:ln w="9525">
            <a:noFill/>
            <a:miter lim="800000"/>
            <a:headEnd/>
            <a:tailEnd/>
          </a:ln>
          <a:effectLst/>
        </p:spPr>
        <p:txBody>
          <a:bodyPr lIns="0" tIns="0" rIns="0" bIns="0"/>
          <a:lstStyle/>
          <a:p>
            <a:pPr marL="165100" indent="-165100">
              <a:spcAft>
                <a:spcPts val="16800"/>
              </a:spcAft>
              <a:buFont typeface="Arial" pitchFamily="34" charset="0"/>
              <a:buChar char="•"/>
            </a:pPr>
            <a:r>
              <a:rPr lang="en-US" sz="1800" b="1" dirty="0" smtClean="0">
                <a:solidFill>
                  <a:schemeClr val="bg1"/>
                </a:solidFill>
              </a:rPr>
              <a:t>We can produce smooth estimates of the periodogram by averaging:</a:t>
            </a:r>
          </a:p>
          <a:p>
            <a:pPr marL="165100" indent="-165100">
              <a:spcAft>
                <a:spcPts val="1200"/>
              </a:spcAft>
              <a:buFont typeface="Arial" pitchFamily="34" charset="0"/>
              <a:buChar char="•"/>
            </a:pPr>
            <a:r>
              <a:rPr lang="en-US" sz="1800" b="1" dirty="0" smtClean="0">
                <a:solidFill>
                  <a:schemeClr val="bg1"/>
                </a:solidFill>
              </a:rPr>
              <a:t>This is known as Bartlett’s estimate.</a:t>
            </a:r>
          </a:p>
          <a:p>
            <a:pPr marL="165100" indent="-165100">
              <a:spcAft>
                <a:spcPts val="6000"/>
              </a:spcAft>
              <a:buFont typeface="Arial" pitchFamily="34" charset="0"/>
              <a:buChar char="•"/>
            </a:pPr>
            <a:r>
              <a:rPr lang="en-US" sz="1800" b="1" dirty="0" smtClean="0">
                <a:solidFill>
                  <a:schemeClr val="bg1"/>
                </a:solidFill>
              </a:rPr>
              <a:t>Bias:</a:t>
            </a:r>
            <a:endParaRPr lang="en-US" sz="1800" b="1" dirty="0" smtClean="0">
              <a:solidFill>
                <a:schemeClr val="bg1"/>
              </a:solidFill>
            </a:endParaRPr>
          </a:p>
          <a:p>
            <a:pPr marL="165100" indent="-165100">
              <a:spcAft>
                <a:spcPts val="4800"/>
              </a:spcAft>
              <a:buFont typeface="Arial" pitchFamily="34" charset="0"/>
              <a:buChar char="•"/>
            </a:pPr>
            <a:r>
              <a:rPr lang="en-US" sz="1800" b="1" dirty="0" smtClean="0">
                <a:solidFill>
                  <a:schemeClr val="bg1"/>
                </a:solidFill>
              </a:rPr>
              <a:t>Variance and Consistency:</a:t>
            </a:r>
          </a:p>
          <a:p>
            <a:pPr marL="165100" indent="-165100">
              <a:spcAft>
                <a:spcPts val="3600"/>
              </a:spcAft>
              <a:buFont typeface="Arial" pitchFamily="34" charset="0"/>
              <a:buChar char="•"/>
            </a:pPr>
            <a:r>
              <a:rPr lang="en-US" sz="1800" b="1" dirty="0" smtClean="0">
                <a:solidFill>
                  <a:schemeClr val="bg1"/>
                </a:solidFill>
              </a:rPr>
              <a:t>This demonstrates that the variance decreases monotonically as the number of averages increases.</a:t>
            </a:r>
            <a:endParaRPr lang="en-US" sz="1800" b="1" dirty="0" smtClean="0">
              <a:solidFill>
                <a:schemeClr val="bg1"/>
              </a:solidFill>
            </a:endParaRPr>
          </a:p>
        </p:txBody>
      </p:sp>
      <p:graphicFrame>
        <p:nvGraphicFramePr>
          <p:cNvPr id="44077" name="Object 45"/>
          <p:cNvGraphicFramePr>
            <a:graphicFrameLocks noChangeAspect="1"/>
          </p:cNvGraphicFramePr>
          <p:nvPr/>
        </p:nvGraphicFramePr>
        <p:xfrm>
          <a:off x="465138" y="990014"/>
          <a:ext cx="4473576" cy="2074863"/>
        </p:xfrm>
        <a:graphic>
          <a:graphicData uri="http://schemas.openxmlformats.org/presentationml/2006/ole">
            <p:oleObj spid="_x0000_s44077" name="Equation" r:id="rId3" imgW="2997000" imgH="1409400" progId="Equation.3">
              <p:embed/>
            </p:oleObj>
          </a:graphicData>
        </a:graphic>
      </p:graphicFrame>
      <p:graphicFrame>
        <p:nvGraphicFramePr>
          <p:cNvPr id="44078" name="Object 46"/>
          <p:cNvGraphicFramePr>
            <a:graphicFrameLocks noChangeAspect="1"/>
          </p:cNvGraphicFramePr>
          <p:nvPr/>
        </p:nvGraphicFramePr>
        <p:xfrm>
          <a:off x="465138" y="3760127"/>
          <a:ext cx="3500438" cy="695325"/>
        </p:xfrm>
        <a:graphic>
          <a:graphicData uri="http://schemas.openxmlformats.org/presentationml/2006/ole">
            <p:oleObj spid="_x0000_s44078" name="Equation" r:id="rId4" imgW="2349360" imgH="469800" progId="Equation.3">
              <p:embed/>
            </p:oleObj>
          </a:graphicData>
        </a:graphic>
      </p:graphicFrame>
      <p:graphicFrame>
        <p:nvGraphicFramePr>
          <p:cNvPr id="44079" name="Object 47"/>
          <p:cNvGraphicFramePr>
            <a:graphicFrameLocks noChangeAspect="1"/>
          </p:cNvGraphicFramePr>
          <p:nvPr/>
        </p:nvGraphicFramePr>
        <p:xfrm>
          <a:off x="465138" y="4812761"/>
          <a:ext cx="2876550" cy="582613"/>
        </p:xfrm>
        <a:graphic>
          <a:graphicData uri="http://schemas.openxmlformats.org/presentationml/2006/ole">
            <p:oleObj spid="_x0000_s44079" name="Equation" r:id="rId5" imgW="1930320" imgH="39348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cture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lIns="0" tIns="0" rIns="0" bIns="0"/>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sz="1800" b="1" i="0" u="none" strike="noStrike" kern="0" cap="none" spc="0" normalizeH="0" baseline="0" noProof="0" dirty="0" smtClean="0">
            <a:ln>
              <a:noFill/>
            </a:ln>
            <a:solidFill>
              <a:schemeClr val="tx1"/>
            </a:solidFill>
            <a:effectLst/>
            <a:uLnTx/>
            <a:uFillTx/>
            <a:latin typeface="+mn-lt"/>
            <a:ea typeface="+mn-ea"/>
            <a:cs typeface="+mn-cs"/>
          </a:defRPr>
        </a:defPPr>
      </a:lstStyle>
    </a:tx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19045</TotalTime>
  <Words>774</Words>
  <Application>Microsoft PowerPoint</Application>
  <PresentationFormat>Letter Paper (8.5x11 in)</PresentationFormat>
  <Paragraphs>71</Paragraphs>
  <Slides>11</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14" baseType="lpstr">
      <vt:lpstr>lecture_title</vt:lpstr>
      <vt:lpstr>lecture_default</vt:lpstr>
      <vt:lpstr>Microsoft Equation 3.0</vt:lpstr>
      <vt:lpstr>Slide 0</vt:lpstr>
      <vt:lpstr>Slide 1</vt:lpstr>
      <vt:lpstr>Slide 2</vt:lpstr>
      <vt:lpstr>Slide 3</vt:lpstr>
      <vt:lpstr>Slide 4</vt:lpstr>
      <vt:lpstr>Slide 5</vt:lpstr>
      <vt:lpstr>Slide 6</vt:lpstr>
      <vt:lpstr>Slide 7</vt:lpstr>
      <vt:lpstr>Slide 8</vt:lpstr>
      <vt:lpstr>Slide 9</vt:lpstr>
      <vt:lpstr>Slide 10</vt:lpstr>
    </vt:vector>
  </TitlesOfParts>
  <Company>Gateway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Electrical and Computer Engineering</cp:lastModifiedBy>
  <cp:revision>1719</cp:revision>
  <dcterms:created xsi:type="dcterms:W3CDTF">2002-09-12T17:13:32Z</dcterms:created>
  <dcterms:modified xsi:type="dcterms:W3CDTF">2008-09-23T05:04:57Z</dcterms:modified>
</cp:coreProperties>
</file>