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74" userDrawn="1">
          <p15:clr>
            <a:srgbClr val="A4A3A4"/>
          </p15:clr>
        </p15:guide>
        <p15:guide id="3" pos="11620" userDrawn="1">
          <p15:clr>
            <a:srgbClr val="A4A3A4"/>
          </p15:clr>
        </p15:guide>
        <p15:guide id="4" pos="22776"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5" autoAdjust="0"/>
    <p:restoredTop sz="94863" autoAdjust="0"/>
  </p:normalViewPr>
  <p:slideViewPr>
    <p:cSldViewPr snapToGrid="0">
      <p:cViewPr>
        <p:scale>
          <a:sx n="40" d="100"/>
          <a:sy n="40" d="100"/>
        </p:scale>
        <p:origin x="-760" y="-2632"/>
      </p:cViewPr>
      <p:guideLst>
        <p:guide orient="horz" pos="17016"/>
        <p:guide pos="274"/>
        <p:guide pos="11620"/>
        <p:guide pos="22776"/>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11/29/17</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smtClean="0"/>
              <a:t>Facilitating the Annotation of Seizure Events Through An Extensible Visualization Tool</a:t>
            </a:r>
            <a:endParaRPr lang="en-US" sz="4400" dirty="0"/>
          </a:p>
          <a:p>
            <a:pPr algn="ctr"/>
            <a:r>
              <a:rPr lang="en-US" sz="3200" dirty="0" smtClean="0">
                <a:solidFill>
                  <a:schemeClr val="tx1"/>
                </a:solidFill>
              </a:rPr>
              <a:t>N. Capp, E. Krome, I. Obeid and J. Picone</a:t>
            </a:r>
          </a:p>
          <a:p>
            <a:pPr algn="ctr"/>
            <a:r>
              <a:rPr lang="en-US" sz="3200" dirty="0" smtClean="0">
                <a:solidFill>
                  <a:schemeClr val="tx1"/>
                </a:solidFill>
              </a:rPr>
              <a:t>The </a:t>
            </a:r>
            <a:r>
              <a:rPr lang="en-US" sz="3200" dirty="0">
                <a:solidFill>
                  <a:schemeClr val="tx1"/>
                </a:solidFill>
              </a:rPr>
              <a:t>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a:t>
            </a:r>
            <a:r>
              <a:rPr lang="en-US" sz="2800" b="1" dirty="0" smtClean="0">
                <a:solidFill>
                  <a:srgbClr val="B30738"/>
                </a:solidFill>
                <a:latin typeface="Arial" pitchFamily="34" charset="0"/>
                <a:cs typeface="Arial" pitchFamily="34" charset="0"/>
              </a:rPr>
              <a:t>University</a:t>
            </a:r>
            <a:endParaRPr lang="en-US" sz="2800" b="1" dirty="0">
              <a:solidFill>
                <a:srgbClr val="B30738"/>
              </a:solidFill>
              <a:latin typeface="Arial" pitchFamily="34" charset="0"/>
              <a:cs typeface="Arial" pitchFamily="34" charset="0"/>
            </a:endParaRP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smtClean="0">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0" name="Group 9"/>
          <p:cNvGrpSpPr/>
          <p:nvPr/>
        </p:nvGrpSpPr>
        <p:grpSpPr>
          <a:xfrm>
            <a:off x="457198" y="3071836"/>
            <a:ext cx="8577072" cy="23877566"/>
            <a:chOff x="457198" y="3071836"/>
            <a:chExt cx="8577072" cy="23877566"/>
          </a:xfrm>
        </p:grpSpPr>
        <p:sp>
          <p:nvSpPr>
            <p:cNvPr id="38" name="Text Box 7"/>
            <p:cNvSpPr txBox="1">
              <a:spLocks noChangeArrowheads="1"/>
            </p:cNvSpPr>
            <p:nvPr/>
          </p:nvSpPr>
          <p:spPr bwMode="auto">
            <a:xfrm>
              <a:off x="457198" y="3071836"/>
              <a:ext cx="8577072" cy="865207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An electroencephalogram (EEG) is a multi-channel signal which describes the electrical activity in the brain through electrodes placed on the scalp.</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Other EEG visualization tools do not allow users to annotate directly over their signal displays. Similarly, it is difficult to add new visualizations to these tools.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This visualization tool allows users to create annotations through the interaction of context menus and click and drag actions. </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 search API has been integrated to this viewer. Users can query the TUH EEG Corpus for reports and EEG signals. </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The features within the viewer are customizable through a preferences window, allowing users to save settings based on their annotation and visualization needs.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visualization tool is written in </a:t>
              </a:r>
              <a:r>
                <a:rPr lang="en-US" sz="2400" b="1" dirty="0" err="1" smtClean="0">
                  <a:latin typeface="Arial" pitchFamily="34" charset="0"/>
                  <a:cs typeface="Arial" pitchFamily="34" charset="0"/>
                </a:rPr>
                <a:t>PyQt</a:t>
              </a:r>
              <a:r>
                <a:rPr lang="en-US" sz="2400" b="1" dirty="0" smtClean="0">
                  <a:latin typeface="Arial" pitchFamily="34" charset="0"/>
                  <a:cs typeface="Arial" pitchFamily="34" charset="0"/>
                </a:rPr>
                <a:t>, which </a:t>
              </a:r>
              <a:r>
                <a:rPr lang="en-US" sz="2400" b="1" dirty="0">
                  <a:latin typeface="Arial" pitchFamily="34" charset="0"/>
                  <a:cs typeface="Arial" pitchFamily="34" charset="0"/>
                </a:rPr>
                <a:t>allows for Graphical User Interface programming that is supported across multiple platforms. </a:t>
              </a: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p:txBody>
        </p:sp>
        <p:sp>
          <p:nvSpPr>
            <p:cNvPr id="40" name="TextBox 39"/>
            <p:cNvSpPr txBox="1">
              <a:spLocks/>
            </p:cNvSpPr>
            <p:nvPr/>
          </p:nvSpPr>
          <p:spPr>
            <a:xfrm>
              <a:off x="464544" y="12081098"/>
              <a:ext cx="8569725" cy="1486830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smtClean="0"/>
                <a:t>Overview of the Visualization Software</a:t>
              </a:r>
              <a:endParaRPr lang="en-US" sz="2400" dirty="0" smtClean="0">
                <a:solidFill>
                  <a:schemeClr val="tx1"/>
                </a:solidFill>
              </a:endParaRPr>
            </a:p>
            <a:p>
              <a:pPr marL="342900" indent="-342900">
                <a:spcAft>
                  <a:spcPts val="38000"/>
                </a:spcAft>
                <a:buFont typeface="Arial" panose="020B0604020202020204" pitchFamily="34" charset="0"/>
                <a:buChar char="•"/>
              </a:pPr>
              <a:r>
                <a:rPr lang="en-US" sz="2400" dirty="0" smtClean="0">
                  <a:solidFill>
                    <a:schemeClr val="tx1"/>
                  </a:solidFill>
                </a:rPr>
                <a:t>The viewer loads EEG signals in a European Data Format (EDF), and provides a user interface to view and manipulate the signal.</a:t>
              </a:r>
            </a:p>
            <a:p>
              <a:pPr defTabSz="695291">
                <a:tabLst>
                  <a:tab pos="380981" algn="l"/>
                </a:tabLst>
                <a:defRPr/>
              </a:pPr>
              <a:r>
                <a:rPr lang="en-US" sz="3200" dirty="0" smtClean="0"/>
                <a:t>Clinical </a:t>
              </a:r>
              <a:r>
                <a:rPr lang="en-US" sz="3200" dirty="0"/>
                <a:t>EEG Data</a:t>
              </a:r>
            </a:p>
            <a:p>
              <a:pPr marL="342900" indent="-342900" defTabSz="695291">
                <a:buFont typeface="Arial" panose="020B0604020202020204" pitchFamily="34" charset="0"/>
                <a:buChar char="•"/>
                <a:tabLst>
                  <a:tab pos="380981" algn="l"/>
                </a:tabLst>
                <a:defRPr/>
              </a:pPr>
              <a:r>
                <a:rPr lang="en-US" sz="2400" dirty="0">
                  <a:solidFill>
                    <a:schemeClr val="tx1"/>
                  </a:solidFill>
                </a:rPr>
                <a:t>EEG signals </a:t>
              </a:r>
              <a:r>
                <a:rPr lang="en-US" sz="2400" dirty="0" smtClean="0">
                  <a:solidFill>
                    <a:schemeClr val="tx1"/>
                  </a:solidFill>
                </a:rPr>
                <a:t>are stored as sampled data signals in an EDF format.</a:t>
              </a:r>
            </a:p>
            <a:p>
              <a:pPr marL="342900" indent="-342900" defTabSz="695291">
                <a:buFont typeface="Arial" panose="020B0604020202020204" pitchFamily="34" charset="0"/>
                <a:buChar char="•"/>
                <a:tabLst>
                  <a:tab pos="380981" algn="l"/>
                </a:tabLst>
                <a:defRPr/>
              </a:pPr>
              <a:r>
                <a:rPr lang="en-US" sz="2400" dirty="0" smtClean="0">
                  <a:solidFill>
                    <a:schemeClr val="tx1"/>
                  </a:solidFill>
                </a:rPr>
                <a:t>To reduce the noise and enhance certain features of the signal, a montage is applied.</a:t>
              </a:r>
            </a:p>
            <a:p>
              <a:pPr marL="342900" indent="-342900" defTabSz="695291">
                <a:buFont typeface="Arial" panose="020B0604020202020204" pitchFamily="34" charset="0"/>
                <a:buChar char="•"/>
                <a:tabLst>
                  <a:tab pos="380981" algn="l"/>
                </a:tabLst>
                <a:defRPr/>
              </a:pPr>
              <a:r>
                <a:rPr lang="en-US" sz="2400" dirty="0" smtClean="0">
                  <a:solidFill>
                    <a:schemeClr val="tx1"/>
                  </a:solidFill>
                </a:rPr>
                <a:t>A montage is used to redefine channels as the difference of channel voltages. This kind of differential analysis reduces noise.</a:t>
              </a:r>
            </a:p>
            <a:p>
              <a:pPr marL="342900" indent="-342900" defTabSz="695291">
                <a:buFont typeface="Arial" panose="020B0604020202020204" pitchFamily="34" charset="0"/>
                <a:buChar char="•"/>
                <a:tabLst>
                  <a:tab pos="380981" algn="l"/>
                </a:tabLst>
                <a:defRPr/>
              </a:pPr>
              <a:r>
                <a:rPr lang="en-US" sz="2400" dirty="0" smtClean="0">
                  <a:solidFill>
                    <a:schemeClr val="tx1"/>
                  </a:solidFill>
                </a:rPr>
                <a:t>A TCP montage is most commonly used. However the tool offers a user interface to customize and create any montage to match the given EDF file. </a:t>
              </a: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sz="2400" dirty="0" smtClean="0">
                <a:solidFill>
                  <a:schemeClr val="tx1"/>
                </a:solidFill>
              </a:endParaRPr>
            </a:p>
            <a:p>
              <a:pPr marL="457200" indent="-457200">
                <a:buFont typeface="Arial" panose="020B0604020202020204" pitchFamily="34" charset="0"/>
                <a:buChar char="•"/>
              </a:pPr>
              <a:endParaRPr lang="en-US" sz="2400" dirty="0">
                <a:solidFill>
                  <a:schemeClr val="tx1"/>
                </a:solidFill>
              </a:endParaRPr>
            </a:p>
          </p:txBody>
        </p:sp>
      </p:grpSp>
      <p:sp>
        <p:nvSpPr>
          <p:cNvPr id="51" name="Text Box 7"/>
          <p:cNvSpPr txBox="1">
            <a:spLocks noChangeArrowheads="1"/>
          </p:cNvSpPr>
          <p:nvPr/>
        </p:nvSpPr>
        <p:spPr bwMode="auto">
          <a:xfrm>
            <a:off x="941653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Facilitating EEG Annotation</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visualization tool provides an interface to view, create, and edit annotations directly over the EEG signal.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a:t>
            </a:r>
            <a:r>
              <a:rPr lang="en-US" sz="2400" b="1" dirty="0" smtClean="0">
                <a:latin typeface="Arial" pitchFamily="34" charset="0"/>
                <a:cs typeface="Arial" pitchFamily="34" charset="0"/>
              </a:rPr>
              <a:t>nnotations </a:t>
            </a:r>
            <a:r>
              <a:rPr lang="en-US" sz="2400" b="1" dirty="0">
                <a:latin typeface="Arial" pitchFamily="34" charset="0"/>
                <a:cs typeface="Arial" pitchFamily="34" charset="0"/>
              </a:rPr>
              <a:t>are colored overlays containing a label defining the event type. These events include various seizures, artifacts, and other markings used for our research.</a:t>
            </a:r>
          </a:p>
          <a:p>
            <a:pPr marL="342900" indent="-342900" defTabSz="695291">
              <a:spcAft>
                <a:spcPts val="39000"/>
              </a:spcAft>
              <a:buFont typeface="Arial" panose="020B0604020202020204" pitchFamily="34" charset="0"/>
              <a:buChar char="•"/>
              <a:tabLst>
                <a:tab pos="380981" algn="l"/>
              </a:tabLst>
              <a:defRPr/>
            </a:pPr>
            <a:r>
              <a:rPr lang="en-US" sz="2400" b="1" dirty="0">
                <a:latin typeface="Arial" pitchFamily="34" charset="0"/>
                <a:cs typeface="Arial" pitchFamily="34" charset="0"/>
              </a:rPr>
              <a:t>An annotation is created independently of the other channels, allowing for the precise annotating of boundaries and event types</a:t>
            </a:r>
            <a:r>
              <a:rPr lang="en-US" sz="2400" b="1" dirty="0" smtClean="0">
                <a:latin typeface="Arial" pitchFamily="34" charset="0"/>
                <a:cs typeface="Arial" pitchFamily="34" charset="0"/>
              </a:rPr>
              <a:t>.</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tool utilizes annotation navigation buttons to easily scroll through the EEG to find regions of interest. </a:t>
            </a:r>
          </a:p>
          <a:p>
            <a:pPr marL="342900" indent="-342900" defTabSz="695291">
              <a:spcAft>
                <a:spcPts val="38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Creating annotations is accomplished through selecting channels and the annotation label via a windowed interface. </a:t>
            </a: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Increasing Visibility</a:t>
            </a: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The ability to change the timescale of the plotting </a:t>
            </a:r>
            <a:r>
              <a:rPr lang="en-US" sz="2400" b="1" dirty="0" smtClean="0">
                <a:latin typeface="Arial" pitchFamily="34" charset="0"/>
                <a:cs typeface="Arial" pitchFamily="34" charset="0"/>
              </a:rPr>
              <a:t>window from the traditional 10 seconds allows </a:t>
            </a:r>
            <a:r>
              <a:rPr lang="en-US" sz="2400" b="1" dirty="0">
                <a:latin typeface="Arial" pitchFamily="34" charset="0"/>
                <a:cs typeface="Arial" pitchFamily="34" charset="0"/>
              </a:rPr>
              <a:t>for users to more easily </a:t>
            </a:r>
            <a:r>
              <a:rPr lang="en-US" sz="2400" b="1" dirty="0" smtClean="0">
                <a:latin typeface="Arial" pitchFamily="34" charset="0"/>
                <a:cs typeface="Arial" pitchFamily="34" charset="0"/>
              </a:rPr>
              <a:t>visualize and annotate events on a single window. </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Channels </a:t>
            </a:r>
            <a:r>
              <a:rPr lang="en-US" sz="2400" b="1" dirty="0">
                <a:latin typeface="Arial" pitchFamily="34" charset="0"/>
                <a:cs typeface="Arial" pitchFamily="34" charset="0"/>
              </a:rPr>
              <a:t>suffering from heavy lead artifact or </a:t>
            </a:r>
            <a:r>
              <a:rPr lang="en-US" sz="2400" b="1" dirty="0" smtClean="0">
                <a:latin typeface="Arial" pitchFamily="34" charset="0"/>
                <a:cs typeface="Arial" pitchFamily="34" charset="0"/>
              </a:rPr>
              <a:t>containing electrocardiogram </a:t>
            </a:r>
            <a:r>
              <a:rPr lang="en-US" sz="2400" b="1" dirty="0">
                <a:latin typeface="Arial" pitchFamily="34" charset="0"/>
                <a:cs typeface="Arial" pitchFamily="34" charset="0"/>
              </a:rPr>
              <a:t>(EKG) signals often </a:t>
            </a:r>
            <a:r>
              <a:rPr lang="en-US" sz="2400" b="1" dirty="0" smtClean="0">
                <a:latin typeface="Arial" pitchFamily="34" charset="0"/>
                <a:cs typeface="Arial" pitchFamily="34" charset="0"/>
              </a:rPr>
              <a:t>clutter the plotting visualization. A </a:t>
            </a:r>
            <a:r>
              <a:rPr lang="en-US" sz="2400" b="1" dirty="0">
                <a:latin typeface="Arial" pitchFamily="34" charset="0"/>
                <a:cs typeface="Arial" pitchFamily="34" charset="0"/>
              </a:rPr>
              <a:t>per-channel gain setting is utilized to increase the visibility of events during such cases.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customizable filter is also integrated </a:t>
            </a:r>
            <a:r>
              <a:rPr lang="en-US" sz="2400" b="1" dirty="0" smtClean="0">
                <a:latin typeface="Arial" pitchFamily="34" charset="0"/>
                <a:cs typeface="Arial" pitchFamily="34" charset="0"/>
              </a:rPr>
              <a:t>into signal </a:t>
            </a:r>
            <a:r>
              <a:rPr lang="en-US" sz="2400" b="1" dirty="0">
                <a:latin typeface="Arial" pitchFamily="34" charset="0"/>
                <a:cs typeface="Arial" pitchFamily="34" charset="0"/>
              </a:rPr>
              <a:t>plotting, allowing the user to remove various frequency ranges and bands. This filter includes various bandpass presets to, for example, only show frequencies in the alpha or theta bands. A common use of this filter is to apply a band-reject filter to remove the 60Hz hum from the EEG signal. </a:t>
            </a:r>
          </a:p>
        </p:txBody>
      </p:sp>
      <p:sp>
        <p:nvSpPr>
          <p:cNvPr id="52" name="Text Box 7"/>
          <p:cNvSpPr txBox="1">
            <a:spLocks noChangeArrowheads="1"/>
          </p:cNvSpPr>
          <p:nvPr/>
        </p:nvSpPr>
        <p:spPr bwMode="auto">
          <a:xfrm>
            <a:off x="18375866"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Alternate Visualizations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visualization tool currently supports three visualizations: Waveform (default), Spectrogram, and Energy.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Waveform view is the format through which professional neurologists traditionally prefer to view EEG data.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Spectrogram view is a graphical plot of the frequency content of the EEG signal as a function of time. The data is plotted with time on the horizontal axis, frequency on the vertical axis, and color used to indicate the intensity of the frequency. </a:t>
            </a:r>
          </a:p>
          <a:p>
            <a:pPr marL="342900" indent="-342900" defTabSz="695291">
              <a:spcAft>
                <a:spcPts val="1800"/>
              </a:spcAft>
              <a:buFont typeface="Arial" panose="020B0604020202020204" pitchFamily="34" charset="0"/>
              <a:buChar char="•"/>
              <a:tabLst>
                <a:tab pos="380981" algn="l"/>
              </a:tabLst>
              <a:defRPr/>
            </a:pPr>
            <a:r>
              <a:rPr lang="en-US" sz="2400" b="1" dirty="0">
                <a:latin typeface="Arial" pitchFamily="34" charset="0"/>
                <a:cs typeface="Arial" pitchFamily="34" charset="0"/>
              </a:rPr>
              <a:t>The Energy view calculates the energy of the signal over time, and plots the data on a logarithmic or linear scaled axis</a:t>
            </a:r>
            <a:r>
              <a:rPr lang="en-US" sz="2400" b="1" dirty="0" smtClean="0">
                <a:latin typeface="Arial" pitchFamily="34" charset="0"/>
                <a:cs typeface="Arial" pitchFamily="34" charset="0"/>
              </a:rPr>
              <a:t>.</a:t>
            </a: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Sample Visualizations</a:t>
            </a:r>
          </a:p>
          <a:p>
            <a:pPr marL="342900" indent="-342900" defTabSz="695291">
              <a:spcAft>
                <a:spcPts val="38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Waveform Only:</a:t>
            </a:r>
            <a:endParaRPr lang="en-US" sz="2400" b="1" dirty="0">
              <a:latin typeface="Arial" pitchFamily="34" charset="0"/>
              <a:cs typeface="Arial" pitchFamily="34" charset="0"/>
            </a:endParaRPr>
          </a:p>
          <a:p>
            <a:pPr marL="342900" indent="-342900" defTabSz="695291">
              <a:spcAft>
                <a:spcPts val="36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Waveform/Spectrogram Combined:</a:t>
            </a:r>
            <a:endParaRPr lang="en-US" sz="2400" b="1" dirty="0">
              <a:latin typeface="Arial" pitchFamily="34" charset="0"/>
              <a:cs typeface="Arial" pitchFamily="34" charset="0"/>
            </a:endParaRPr>
          </a:p>
          <a:p>
            <a:pPr marL="342900" indent="-342900" defTabSz="695291">
              <a:spcAft>
                <a:spcPts val="36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Waveform/Energy Combined:</a:t>
            </a:r>
          </a:p>
          <a:p>
            <a:pPr marL="342900" indent="-342900" defTabSz="695291">
              <a:spcAft>
                <a:spcPts val="38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Above is an absence seizure event, shown through each visualization supported by the software. Each visualization can be uniquely utilized to extract information from an EEG event.</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p:txBody>
      </p:sp>
      <p:grpSp>
        <p:nvGrpSpPr>
          <p:cNvPr id="13" name="Group 12"/>
          <p:cNvGrpSpPr/>
          <p:nvPr/>
        </p:nvGrpSpPr>
        <p:grpSpPr>
          <a:xfrm>
            <a:off x="27335200" y="3071836"/>
            <a:ext cx="8792308" cy="23877565"/>
            <a:chOff x="27509372" y="3071804"/>
            <a:chExt cx="8792308" cy="23902995"/>
          </a:xfrm>
        </p:grpSpPr>
        <p:sp>
          <p:nvSpPr>
            <p:cNvPr id="39" name="Text Box 7"/>
            <p:cNvSpPr txBox="1">
              <a:spLocks noChangeArrowheads="1"/>
            </p:cNvSpPr>
            <p:nvPr/>
          </p:nvSpPr>
          <p:spPr bwMode="auto">
            <a:xfrm>
              <a:off x="27509372" y="3071804"/>
              <a:ext cx="8792308" cy="1393113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Cohort Retrieval</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 cohort retrieval system allows users </a:t>
              </a:r>
              <a:r>
                <a:rPr lang="en-US" sz="2400" b="1" dirty="0">
                  <a:latin typeface="Arial" pitchFamily="34" charset="0"/>
                  <a:cs typeface="Arial" pitchFamily="34" charset="0"/>
                </a:rPr>
                <a:t>to find EEGs similar to the EEG being </a:t>
              </a:r>
              <a:r>
                <a:rPr lang="en-US" sz="2400" b="1" dirty="0" smtClean="0">
                  <a:latin typeface="Arial" pitchFamily="34" charset="0"/>
                  <a:cs typeface="Arial" pitchFamily="34" charset="0"/>
                </a:rPr>
                <a:t>viewed.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K</a:t>
              </a:r>
              <a:r>
                <a:rPr lang="en-US" sz="2400" b="1" dirty="0" smtClean="0">
                  <a:latin typeface="Arial" pitchFamily="34" charset="0"/>
                  <a:cs typeface="Arial" pitchFamily="34" charset="0"/>
                </a:rPr>
                <a:t>eyword search and natural language interfaces are supported (e.g., ”show me all the EEGs that have...”). </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t>
              </a:r>
              <a:r>
                <a:rPr lang="en-US" sz="2400" b="1" dirty="0" smtClean="0">
                  <a:latin typeface="Arial" pitchFamily="34" charset="0"/>
                  <a:cs typeface="Arial" pitchFamily="34" charset="0"/>
                </a:rPr>
                <a:t>search </a:t>
              </a:r>
              <a:r>
                <a:rPr lang="en-US" sz="2400" b="1" dirty="0">
                  <a:latin typeface="Arial" pitchFamily="34" charset="0"/>
                  <a:cs typeface="Arial" pitchFamily="34" charset="0"/>
                </a:rPr>
                <a:t>API queries the TUH EEG Database, and returns EEG reports matching the search query. </a:t>
              </a:r>
            </a:p>
            <a:p>
              <a:pPr marL="342900" indent="-342900" defTabSz="695291">
                <a:spcAft>
                  <a:spcPts val="1200"/>
                </a:spcAft>
                <a:buFont typeface="Arial" panose="020B0604020202020204" pitchFamily="34" charset="0"/>
                <a:buChar char="•"/>
                <a:tabLst>
                  <a:tab pos="380981" algn="l"/>
                </a:tabLst>
                <a:defRPr/>
              </a:pPr>
              <a:r>
                <a:rPr lang="en-US" sz="2400" b="1" smtClean="0">
                  <a:latin typeface="Arial" pitchFamily="34" charset="0"/>
                  <a:cs typeface="Arial" pitchFamily="34" charset="0"/>
                </a:rPr>
                <a:t>Cohort </a:t>
              </a:r>
              <a:r>
                <a:rPr lang="en-US" sz="2400" b="1" smtClean="0">
                  <a:latin typeface="Arial" pitchFamily="34" charset="0"/>
                  <a:cs typeface="Arial" pitchFamily="34" charset="0"/>
                </a:rPr>
                <a:t>retrieval </a:t>
              </a:r>
              <a:r>
                <a:rPr lang="en-US" sz="2400" b="1" dirty="0" smtClean="0">
                  <a:latin typeface="Arial" pitchFamily="34" charset="0"/>
                  <a:cs typeface="Arial" pitchFamily="34" charset="0"/>
                </a:rPr>
                <a:t>integrates </a:t>
              </a:r>
              <a:r>
                <a:rPr lang="en-US" sz="2400" b="1" dirty="0">
                  <a:latin typeface="Arial" pitchFamily="34" charset="0"/>
                  <a:cs typeface="Arial" pitchFamily="34" charset="0"/>
                </a:rPr>
                <a:t>knowledge from the unstructured EEG reports with EEG </a:t>
              </a:r>
              <a:r>
                <a:rPr lang="en-US" sz="2400" b="1" dirty="0" smtClean="0">
                  <a:latin typeface="Arial" pitchFamily="34" charset="0"/>
                  <a:cs typeface="Arial" pitchFamily="34" charset="0"/>
                </a:rPr>
                <a:t>events </a:t>
              </a:r>
              <a:r>
                <a:rPr lang="en-US" sz="2400" b="1" dirty="0">
                  <a:latin typeface="Arial" pitchFamily="34" charset="0"/>
                  <a:cs typeface="Arial" pitchFamily="34" charset="0"/>
                </a:rPr>
                <a:t>automatically extracted from the signal. </a:t>
              </a:r>
            </a:p>
            <a:p>
              <a:pPr marL="342900" indent="-342900" defTabSz="695291">
                <a:spcAft>
                  <a:spcPts val="46600"/>
                </a:spcAft>
                <a:buFont typeface="Arial" panose="020B0604020202020204" pitchFamily="34" charset="0"/>
                <a:buChar char="•"/>
                <a:tabLst>
                  <a:tab pos="380981" algn="l"/>
                </a:tabLst>
                <a:defRPr/>
              </a:pPr>
              <a:r>
                <a:rPr lang="en-US" sz="2400" b="1" dirty="0">
                  <a:latin typeface="Arial" pitchFamily="34" charset="0"/>
                  <a:cs typeface="Arial" pitchFamily="34" charset="0"/>
                </a:rPr>
                <a:t>The cohort retrieval system returns a list of top ranked reports and EEG signals based on the query.</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This interface establishes the ability to view multiple windows of EEG signals, along with their respective  medical reports. </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Each new plotting window contains all functionality provided in the framework that the original visualization tool utilizes.</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p:txBody>
        </p:sp>
        <p:sp>
          <p:nvSpPr>
            <p:cNvPr id="47" name="Text Box 7"/>
            <p:cNvSpPr txBox="1">
              <a:spLocks noChangeArrowheads="1"/>
            </p:cNvSpPr>
            <p:nvPr/>
          </p:nvSpPr>
          <p:spPr bwMode="auto">
            <a:xfrm>
              <a:off x="27509373" y="17258031"/>
              <a:ext cx="8792307" cy="971676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Summary</a:t>
              </a: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This visualization tool facilitates EEG annotation through a simple and efficient user interface. </a:t>
              </a: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The viewer has multiple visualization options, allowing users to analyze EEG events in manners outside the traditional waveform visualization.</a:t>
              </a: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It has been programmed in a fashion such that new features and visualizations can easily be integrated in the existing framework.</a:t>
              </a: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All features and options contained within the tool are customizable through an integrated preferences window.</a:t>
              </a: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Since the tool is written in </a:t>
              </a:r>
              <a:r>
                <a:rPr lang="en-US" sz="2400" b="1" dirty="0" err="1" smtClean="0">
                  <a:latin typeface="Arial" pitchFamily="34" charset="0"/>
                  <a:cs typeface="Arial" pitchFamily="34" charset="0"/>
                </a:rPr>
                <a:t>PyQt</a:t>
              </a:r>
              <a:r>
                <a:rPr lang="en-US" sz="2400" b="1" dirty="0" smtClean="0">
                  <a:latin typeface="Arial" pitchFamily="34" charset="0"/>
                  <a:cs typeface="Arial" pitchFamily="34" charset="0"/>
                </a:rPr>
                <a:t>, it runs on any platform that supports Python. </a:t>
              </a: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r>
                <a:rPr lang="en-US" sz="4000" b="1" dirty="0">
                  <a:solidFill>
                    <a:srgbClr val="333399"/>
                  </a:solidFill>
                  <a:latin typeface="Arial" pitchFamily="34" charset="0"/>
                  <a:cs typeface="Arial" pitchFamily="34" charset="0"/>
                </a:rPr>
                <a:t>Acknowledgements</a:t>
              </a:r>
            </a:p>
            <a:p>
              <a:pPr marL="457200" lvl="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Human Genome Research Institute of the National Institutes of Health under award number U01HG008468. The content is solely the responsibility of the authors and does not necessarily represent the official views of the National Institutes of Health.</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386" y="8121743"/>
            <a:ext cx="7761028" cy="4365579"/>
          </a:xfrm>
          <a:prstGeom prst="rect">
            <a:avLst/>
          </a:prstGeom>
          <a:effectLst>
            <a:outerShdw blurRad="50800" dist="76200" dir="2700000" algn="tl" rotWithShape="0">
              <a:prstClr val="black">
                <a:alpha val="40000"/>
              </a:prstClr>
            </a:outerShdw>
          </a:effec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28891" y="10834826"/>
            <a:ext cx="7729346" cy="4347757"/>
          </a:xfrm>
          <a:prstGeom prst="rect">
            <a:avLst/>
          </a:prstGeom>
          <a:effectLst>
            <a:outerShdw blurRad="50800" dist="76200" dir="2700000" algn="tl" rotWithShape="0">
              <a:prstClr val="black">
                <a:alpha val="40000"/>
              </a:prstClr>
            </a:outerShdw>
          </a:effec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26465" y="16101876"/>
            <a:ext cx="7731772" cy="4031164"/>
          </a:xfrm>
          <a:prstGeom prst="rect">
            <a:avLst/>
          </a:prstGeom>
          <a:effectLst>
            <a:outerShdw blurRad="50800" dist="76200" dir="2700000" algn="tl" rotWithShape="0">
              <a:prstClr val="black">
                <a:alpha val="40000"/>
              </a:prstClr>
            </a:outerShdw>
          </a:effec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98516" y="21052333"/>
            <a:ext cx="7731772" cy="3992801"/>
          </a:xfrm>
          <a:prstGeom prst="rect">
            <a:avLst/>
          </a:prstGeom>
          <a:effectLst>
            <a:outerShdw blurRad="50800" dist="76200" dir="2700000" algn="tl" rotWithShape="0">
              <a:prstClr val="black">
                <a:alpha val="40000"/>
              </a:prstClr>
            </a:outerShdw>
          </a:effec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756" y="23969575"/>
            <a:ext cx="7956132" cy="2678653"/>
          </a:xfrm>
          <a:prstGeom prst="rect">
            <a:avLst/>
          </a:prstGeom>
          <a:effectLst>
            <a:outerShdw blurRad="50800" dist="76200" dir="2700000" algn="tl" rotWithShape="0">
              <a:prstClr val="black">
                <a:alpha val="40000"/>
              </a:prstClr>
            </a:outerShdw>
          </a:effectLst>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0777" y="15291573"/>
            <a:ext cx="7794246" cy="4194085"/>
          </a:xfrm>
          <a:prstGeom prst="rect">
            <a:avLst/>
          </a:prstGeom>
          <a:effectLst>
            <a:outerShdw blurRad="50800" dist="76200" dir="2700000" algn="tl" rotWithShape="0">
              <a:prstClr val="black">
                <a:alpha val="40000"/>
              </a:prstClr>
            </a:outerShdw>
          </a:effectLst>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8670" y="14201342"/>
            <a:ext cx="7434128" cy="4181697"/>
          </a:xfrm>
          <a:prstGeom prst="rect">
            <a:avLst/>
          </a:prstGeom>
          <a:effectLst>
            <a:outerShdw blurRad="50800" dist="76200" dir="2700000" algn="tl" rotWithShape="0">
              <a:prstClr val="black">
                <a:alpha val="40000"/>
              </a:prstClr>
            </a:outerShdw>
          </a:effec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22166" y="8656228"/>
            <a:ext cx="8025823" cy="5545114"/>
          </a:xfrm>
          <a:prstGeom prst="rect">
            <a:avLst/>
          </a:prstGeom>
        </p:spPr>
      </p:pic>
    </p:spTree>
    <p:extLst>
      <p:ext uri="{BB962C8B-B14F-4D97-AF65-F5344CB8AC3E}">
        <p14:creationId xmlns:p14="http://schemas.microsoft.com/office/powerpoint/2010/main" val="29180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18741</TotalTime>
  <Words>959</Words>
  <Application>Microsoft Macintosh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Monotype Corsiva</vt:lpstr>
      <vt:lpstr>Verdana</vt:lpstr>
      <vt:lpstr>Arial</vt:lpstr>
      <vt:lpstr>Office Theme</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Joseph Picone</cp:lastModifiedBy>
  <cp:revision>250</cp:revision>
  <dcterms:created xsi:type="dcterms:W3CDTF">2015-07-15T21:31:39Z</dcterms:created>
  <dcterms:modified xsi:type="dcterms:W3CDTF">2017-11-30T00:21:59Z</dcterms:modified>
</cp:coreProperties>
</file>