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bookmarkIdSeed="4">
  <p:sldMasterIdLst>
    <p:sldMasterId id="2147483677" r:id="rId1"/>
    <p:sldMasterId id="2147483681" r:id="rId2"/>
    <p:sldMasterId id="2147483687" r:id="rId3"/>
  </p:sldMasterIdLst>
  <p:notesMasterIdLst>
    <p:notesMasterId r:id="rId23"/>
  </p:notesMasterIdLst>
  <p:handoutMasterIdLst>
    <p:handoutMasterId r:id="rId24"/>
  </p:handoutMasterIdLst>
  <p:sldIdLst>
    <p:sldId id="303" r:id="rId4"/>
    <p:sldId id="415" r:id="rId5"/>
    <p:sldId id="427" r:id="rId6"/>
    <p:sldId id="428" r:id="rId7"/>
    <p:sldId id="429" r:id="rId8"/>
    <p:sldId id="430" r:id="rId9"/>
    <p:sldId id="431" r:id="rId10"/>
    <p:sldId id="432" r:id="rId11"/>
    <p:sldId id="433" r:id="rId12"/>
    <p:sldId id="434" r:id="rId13"/>
    <p:sldId id="435" r:id="rId14"/>
    <p:sldId id="436" r:id="rId15"/>
    <p:sldId id="437" r:id="rId16"/>
    <p:sldId id="438" r:id="rId17"/>
    <p:sldId id="439" r:id="rId18"/>
    <p:sldId id="440" r:id="rId19"/>
    <p:sldId id="441" r:id="rId20"/>
    <p:sldId id="442" r:id="rId21"/>
    <p:sldId id="426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userDrawn="1">
          <p15:clr>
            <a:srgbClr val="A4A3A4"/>
          </p15:clr>
        </p15:guide>
        <p15:guide id="3" pos="7584" userDrawn="1">
          <p15:clr>
            <a:srgbClr val="A4A3A4"/>
          </p15:clr>
        </p15:guide>
        <p15:guide id="4" pos="96" userDrawn="1">
          <p15:clr>
            <a:srgbClr val="A4A3A4"/>
          </p15:clr>
        </p15:guide>
        <p15:guide id="6" pos="1752" userDrawn="1">
          <p15:clr>
            <a:srgbClr val="A4A3A4"/>
          </p15:clr>
        </p15:guide>
        <p15:guide id="7" pos="6072" userDrawn="1">
          <p15:clr>
            <a:srgbClr val="A4A3A4"/>
          </p15:clr>
        </p15:guide>
        <p15:guide id="8" orient="horz" pos="384" userDrawn="1">
          <p15:clr>
            <a:srgbClr val="A4A3A4"/>
          </p15:clr>
        </p15:guide>
        <p15:guide id="9" orient="horz" pos="55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53585"/>
    <a:srgbClr val="FFA6AC"/>
    <a:srgbClr val="EE4460"/>
    <a:srgbClr val="F4E9E9"/>
    <a:srgbClr val="E8D0D0"/>
    <a:srgbClr val="C0504D"/>
    <a:srgbClr val="6262A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38" autoAdjust="0"/>
    <p:restoredTop sz="69569" autoAdjust="0"/>
  </p:normalViewPr>
  <p:slideViewPr>
    <p:cSldViewPr snapToGrid="0">
      <p:cViewPr varScale="1">
        <p:scale>
          <a:sx n="74" d="100"/>
          <a:sy n="74" d="100"/>
        </p:scale>
        <p:origin x="1764" y="60"/>
      </p:cViewPr>
      <p:guideLst>
        <p:guide pos="3840"/>
        <p:guide orient="horz"/>
        <p:guide pos="7584"/>
        <p:guide pos="96"/>
        <p:guide pos="1752"/>
        <p:guide pos="6072"/>
        <p:guide orient="horz" pos="384"/>
        <p:guide orient="horz" pos="552"/>
      </p:guideLst>
    </p:cSldViewPr>
  </p:slideViewPr>
  <p:outlineViewPr>
    <p:cViewPr>
      <p:scale>
        <a:sx n="33" d="100"/>
        <a:sy n="33" d="100"/>
      </p:scale>
      <p:origin x="0" y="-130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howGuides="1">
      <p:cViewPr varScale="1">
        <p:scale>
          <a:sx n="51" d="100"/>
          <a:sy n="51" d="100"/>
        </p:scale>
        <p:origin x="3379" y="5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14613F2-7A4B-1DBC-15A9-C99B15FD102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184E14-B4B3-F616-6812-30FDA0FAA9D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C63A1C-2626-C246-86F2-B4105D67646F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06B8E1-A221-486C-265D-B0F772865D3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DB091B-A022-D971-990D-DB18C3DEE71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0A272F-E11C-0D49-A1EE-813733CAC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593660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89A63F-A652-A941-943E-42655CBE92DD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2B6984-104E-F74E-AFCE-72849C3231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8368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67CBD4-C074-5945-B4D9-C20F0CA6893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30547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4B471A-43F8-9A56-7F94-3C5FDBD5C7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5A3FF58-68E9-0EE5-AC6B-3C745B1A7A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2167783-B0B3-263D-C8C2-540545037F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D17C1B-8B0D-B650-73FD-2CA65223D70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ACD00-77F6-4941-B4B0-B7C9C01A2CBF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3910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FD64C6-9600-AFC2-974C-75C8F4AE01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B00893F-D40E-D0B1-BB7C-A3BA6CF995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B3ACEE6-6107-97F6-DE47-B7EBD3746E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1C9008-E377-4461-B990-59F9FCE1878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ACD00-77F6-4941-B4B0-B7C9C01A2CBF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1232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DD7FAF-5240-FE41-7790-08A0037040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4B7B54E-4132-8647-808B-38253DCEE8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0277CEC-E1BE-865B-7C6B-66B26D6276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3D4FDF-241B-7A8D-92BB-6E7520BC75C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ACD00-77F6-4941-B4B0-B7C9C01A2CBF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1616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7C5BF5-E098-75E7-8688-DEC2129E66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46F15BD-C8DB-2CB1-8052-2477044082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FE6B7AC-7843-E1C3-D60B-7D20BAF94D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418576-0D65-72FC-30C2-3323C66C46F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ACD00-77F6-4941-B4B0-B7C9C01A2CBF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9185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F2FECF-F18C-E53F-D55C-5C82660104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D4440A-C9D3-0ECC-77AF-D09EF38289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CC27C3F-A719-B57E-2D29-40AC597350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E2FCEE-222B-D5A4-01C7-AEB9A63D3ED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ACD00-77F6-4941-B4B0-B7C9C01A2CBF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4902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552AD8-6407-BF78-ADF8-00367789A5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3FF75F6-A71C-E3A5-BA78-7A7E5D4D6A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C36D8EF-5865-B93A-F2AA-66B3DAE30A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"Before we dive into the solution, let me first establish 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why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this problem is genuinely hard — and why it matters.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When most people think about image analysis, they picture photos from a smartphone — roughly 12 megapixels. But a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Whole Slide Image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or WSI, as shown on the right, is captured at up to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100,000 by 100,000 pixels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— that's approximately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 billion pixels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in a single image. That's nearly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500 times larger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than a standard phone photo. Now, the scale alone would be manageable if we had rich labeled data. But here's the critical problem: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only about 2% of tissue in a WSI is typically annotated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by a pathologist. This creates severe class imbalance — the model sees far more ‘normal background' tissue with various types than diagnostically relevant regions. And for rare diseases or heterogeneous tumors, annotated expert slides are simply scarce.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Making this worse — pathologist caseloads have been rising by over 25%, while the workforce pipeline is not keeping pace. Projections show a significant shortage of over 4,000 pathologist by next decade in the US alone. AI isn't replacing pathologists — it needs to 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support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them.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is the core motivation: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digital pathology is not a standard image classification problem. It is an engineering challenge at gigapixel scale.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CDFFB4-D4CC-AB25-DEAD-40C6152F244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ACD00-77F6-4941-B4B0-B7C9C01A2CBF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5495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D78D78-78DB-8A73-094C-03D6973FB9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6DCA70-213A-0FD9-ACCC-CF92EEFA7D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C96F67-CD15-1A18-A52A-0B70F2B5BF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"Before we dive into the solution, let me first establish 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why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this problem is genuinely hard — and why it matters.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When most people think about image analysis, they picture photos from a smartphone — roughly 12 megapixels. But a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Whole Slide Image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or WSI, as shown on the right, is captured at up to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100,000 by 100,000 pixels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— that's approximately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 billion pixels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in a single image. That's nearly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500 times larger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than a standard phone photo. Now, the scale alone would be manageable if we had rich labeled data. But here's the critical problem: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only about 2% of tissue in a WSI is typically annotated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by a pathologist. This creates severe class imbalance — the model sees far more ‘normal background' tissue with various types than diagnostically relevant regions. And for rare diseases or heterogeneous tumors, annotated expert slides are simply scarce.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Making this worse — pathologist caseloads have been rising by over 25%, while the workforce pipeline is not keeping pace. Projections show a significant shortage of over 4,000 pathologist by next decade in the US alone. AI isn't replacing pathologists — it needs to 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support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them.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is the core motivation: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digital pathology is not a standard image classification problem. It is an engineering challenge at gigapixel scale.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98365A-2784-94EE-3BB1-A38DFE77B99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ACD00-77F6-4941-B4B0-B7C9C01A2CBF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9737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570B2D-2455-A94C-25A9-A28B3E2DE5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54939E4-E033-D98D-40A9-CCB83BC21B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28FC85B-3E26-B261-3701-EEFD6B2DA1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"Before we dive into the solution, let me first establish 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why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this problem is genuinely hard — and why it matters.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When most people think about image analysis, they picture photos from a smartphone — roughly 12 megapixels. But a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Whole Slide Image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or WSI, as shown on the right, is captured at up to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100,000 by 100,000 pixels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— that's approximately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 billion pixels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in a single image. That's nearly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500 times larger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than a standard phone photo. Now, the scale alone would be manageable if we had rich labeled data. But here's the critical problem: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only about 2% of tissue in a WSI is typically annotated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by a pathologist. This creates severe class imbalance — the model sees far more ‘normal background' tissue with various types than diagnostically relevant regions. And for rare diseases or heterogeneous tumors, annotated expert slides are simply scarce.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Making this worse — pathologist caseloads have been rising by over 25%, while the workforce pipeline is not keeping pace. Projections show a significant shortage of over 4,000 pathologist by next decade in the US alone. AI isn't replacing pathologists — it needs to 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support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them.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is the core motivation: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digital pathology is not a standard image classification problem. It is an engineering challenge at gigapixel scale.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E43F1D-655A-CF66-65E1-DE4C2C7428E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ACD00-77F6-4941-B4B0-B7C9C01A2CBF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1022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C1E2B1-2BEB-FCC0-45D1-607EEEC824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A71A13F-82BE-C0A8-C0C2-060A029000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FF52731-560A-82B7-A7C3-7BAE853A87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"Before we dive into the solution, let me first establish 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why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this problem is genuinely hard — and why it matters.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When most people think about image analysis, they picture photos from a smartphone — roughly 12 megapixels. But a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Whole Slide Image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or WSI, as shown on the right, is captured at up to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100,000 by 100,000 pixels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— that's approximately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 billion pixels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in a single image. That's nearly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500 times larger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than a standard phone photo. Now, the scale alone would be manageable if we had rich labeled data. But here's the critical problem: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only about 2% of tissue in a WSI is typically annotated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by a pathologist. This creates severe class imbalance — the model sees far more ‘normal background' tissue with various types than diagnostically relevant regions. And for rare diseases or heterogeneous tumors, annotated expert slides are simply scarce.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Making this worse — pathologist caseloads have been rising by over 25%, while the workforce pipeline is not keeping pace. Projections show a significant shortage of over 4,000 pathologist by next decade in the US alone. AI isn't replacing pathologists — it needs to 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support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them.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is the core motivation: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digital pathology is not a standard image classification problem. It is an engineering challenge at gigapixel scale.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893733-33CD-F272-C9D0-9510FA41E3A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ACD00-77F6-4941-B4B0-B7C9C01A2CBF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7203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3D7BD1-38AD-F795-0D84-1FB3935530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3BB2A9A-ECCF-B3A5-C9FC-AB056ED0E4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6EAB44D-9D3F-BA1B-34BF-96E779D040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E09F53-0EED-181E-AF8F-B9DA1E23E8A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ACD00-77F6-4941-B4B0-B7C9C01A2CB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9633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FBC9D6-23CC-2776-2927-66CC2D7E87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CF8ADF7-66F1-2829-3B7F-E19F5F30FEF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6FBF2C7-76A8-97B1-2D0F-34D478D179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94D3DB-2426-BAB4-086D-56EED632E95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ACD00-77F6-4941-B4B0-B7C9C01A2CBF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155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718EC8-55C4-7B3B-0271-6E98751D8F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69AA01-DFBA-7B11-804C-B5A206A106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9666247-FE72-FF32-A14C-DD66094C22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B9E16D-9EFF-E2C3-BC7B-97C2ABEF23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ACD00-77F6-4941-B4B0-B7C9C01A2CBF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2177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CA27E6-D2EB-4229-1234-3CA883F93C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CBB70CC-B95C-B9B9-F1F0-E4D548AF7E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ACF69BC-4500-6535-2CD0-0B1FFB252E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5674E9-67DF-5618-41C4-1AE1BC33C1C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ACD00-77F6-4941-B4B0-B7C9C01A2CBF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449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58A2A1-6D62-8367-9487-C053E08133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DF99521-5C63-F9B5-391B-B8E2E8A4E7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A13EF6-6F4F-01B6-5821-8332BC03C6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51C86-BB5C-5CF3-895A-E7E6603408C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ACD00-77F6-4941-B4B0-B7C9C01A2CBF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1588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5FB2C1-7A49-CB95-20EA-8342A2F247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9AF9509-67FE-D8FE-A6E6-F2496A2E33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AE10BB4-00F7-3447-F211-E76019CADF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CC720D-361E-7569-706E-D9638F3A442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ACD00-77F6-4941-B4B0-B7C9C01A2CBF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5816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AA4780-C5CC-1CAC-2E84-EEE9697AA2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A9C37B2-67E0-3C2B-9E26-52608BF9E7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310DDF2-E5B4-5020-234B-D1B90F1F21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B77DDB-41C2-F88A-4195-82B925903AC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ACD00-77F6-4941-B4B0-B7C9C01A2CBF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6481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1EB172-BB13-5A38-64E8-11019D8523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7C4058E-B365-1CFA-B08D-5C84D6169A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4417E1-BBD3-C3AB-38D2-0B1DFA5767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CF602D-31D1-C8BC-25C2-CDA0F5E81C2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ACD00-77F6-4941-B4B0-B7C9C01A2CBF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030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D47777-4075-E4C5-07AF-ED0B019717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0A64C0-F02B-7E00-EA36-AEB153AD7E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33808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Placeholder 17"/>
          <p:cNvSpPr>
            <a:spLocks noGrp="1"/>
          </p:cNvSpPr>
          <p:nvPr>
            <p:ph type="title"/>
          </p:nvPr>
        </p:nvSpPr>
        <p:spPr>
          <a:xfrm>
            <a:off x="0" y="920"/>
            <a:ext cx="12192000" cy="3932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0786036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2560" y="685800"/>
            <a:ext cx="11826240" cy="5669280"/>
          </a:xfrm>
          <a:prstGeom prst="rect">
            <a:avLst/>
          </a:prstGeom>
        </p:spPr>
        <p:txBody>
          <a:bodyPr/>
          <a:lstStyle>
            <a:lvl1pPr marL="182880" indent="-182880">
              <a:defRPr sz="2400"/>
            </a:lvl1pPr>
            <a:lvl2pPr marL="548640" indent="-182880">
              <a:defRPr sz="2000"/>
            </a:lvl2pPr>
            <a:lvl3pPr marL="1097280" indent="-182880"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712136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08402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FACAF">
                  <a:alpha val="50000"/>
                </a:srgbClr>
              </a:gs>
              <a:gs pos="100000">
                <a:srgbClr val="FFFFFF"/>
              </a:gs>
            </a:gsLst>
            <a:lin ang="0" scaled="1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665124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Document 6"/>
          <p:cNvSpPr/>
          <p:nvPr/>
        </p:nvSpPr>
        <p:spPr>
          <a:xfrm flipV="1">
            <a:off x="-15393" y="4335690"/>
            <a:ext cx="12207393" cy="2522310"/>
          </a:xfrm>
          <a:prstGeom prst="flowChartDocument">
            <a:avLst/>
          </a:prstGeom>
          <a:gradFill flip="none" rotWithShape="1">
            <a:gsLst>
              <a:gs pos="0">
                <a:srgbClr val="FF6C76"/>
              </a:gs>
              <a:gs pos="100000">
                <a:srgbClr val="FFFFFF"/>
              </a:gs>
            </a:gsLst>
            <a:lin ang="3300000" scaled="0"/>
            <a:tileRect/>
          </a:gradFill>
          <a:ln>
            <a:noFill/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rgbClr val="333399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04019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ocument 6"/>
          <p:cNvSpPr/>
          <p:nvPr userDrawn="1"/>
        </p:nvSpPr>
        <p:spPr>
          <a:xfrm>
            <a:off x="1" y="-1"/>
            <a:ext cx="12191998" cy="653041"/>
          </a:xfrm>
          <a:prstGeom prst="flowChartDocument">
            <a:avLst/>
          </a:prstGeom>
          <a:gradFill flip="none" rotWithShape="1">
            <a:gsLst>
              <a:gs pos="0">
                <a:srgbClr val="FFACAF"/>
              </a:gs>
              <a:gs pos="100000">
                <a:srgbClr val="FFFFFF"/>
              </a:gs>
            </a:gsLst>
            <a:lin ang="3300000" scaled="0"/>
            <a:tileRect/>
          </a:gradFill>
          <a:ln>
            <a:noFill/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rgbClr val="333399"/>
              </a:solidFill>
              <a:latin typeface="Calibri"/>
            </a:endParaRPr>
          </a:p>
        </p:txBody>
      </p:sp>
      <p:sp>
        <p:nvSpPr>
          <p:cNvPr id="11" name="Rectangle 10"/>
          <p:cNvSpPr/>
          <p:nvPr userDrawn="1"/>
        </p:nvSpPr>
        <p:spPr bwMode="auto">
          <a:xfrm>
            <a:off x="11588371" y="6624263"/>
            <a:ext cx="609600" cy="241558"/>
          </a:xfrm>
          <a:prstGeom prst="rect">
            <a:avLst/>
          </a:prstGeom>
          <a:solidFill>
            <a:srgbClr val="FFACA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400">
              <a:defRPr/>
            </a:pPr>
            <a:endParaRPr lang="en-US" sz="1000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TextBox 12"/>
          <p:cNvSpPr txBox="1"/>
          <p:nvPr userDrawn="1"/>
        </p:nvSpPr>
        <p:spPr bwMode="auto">
          <a:xfrm>
            <a:off x="1" y="6636789"/>
            <a:ext cx="12191998" cy="238527"/>
          </a:xfrm>
          <a:prstGeom prst="rect">
            <a:avLst/>
          </a:prstGeom>
          <a:noFill/>
          <a:ln w="12700" cap="sq" algn="ctr">
            <a:noFill/>
            <a:miter lim="800000"/>
            <a:headEnd/>
            <a:tailEnd/>
          </a:ln>
          <a:effectLst/>
        </p:spPr>
        <p:txBody>
          <a:bodyPr wrap="square" rtlCol="0">
            <a:spAutoFit/>
          </a:bodyPr>
          <a:lstStyle/>
          <a:p>
            <a:pPr marL="466725" marR="0" lvl="0" indent="0" algn="l" defTabSz="914400" rtl="0" eaLnBrk="1" fontAlgn="auto" latinLnBrk="0" hangingPunct="1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1368088" algn="r"/>
              </a:tabLst>
              <a:defRPr/>
            </a:pPr>
            <a:r>
              <a:rPr lang="en-US" sz="10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Quantum Machine Learning Workshop  ·  Session 3 — Quantum ML</a:t>
            </a:r>
            <a:r>
              <a:rPr lang="en-US" sz="1000" b="1" dirty="0">
                <a:solidFill>
                  <a:srgbClr val="1F497D">
                    <a:lumMod val="50000"/>
                  </a:srgbClr>
                </a:solidFill>
                <a:latin typeface="+mj-lt"/>
              </a:rPr>
              <a:t>	</a:t>
            </a:r>
            <a:r>
              <a:rPr lang="en-US" sz="1000" b="1" dirty="0">
                <a:solidFill>
                  <a:srgbClr val="1F497D">
                    <a:lumMod val="50000"/>
                  </a:srgbClr>
                </a:solidFill>
                <a:latin typeface="+mj-lt"/>
                <a:cs typeface="Arial" panose="020B0604020202020204" pitchFamily="34" charset="0"/>
              </a:rPr>
              <a:t>August 14</a:t>
            </a:r>
            <a:r>
              <a:rPr lang="en-US" sz="1000" b="1" i="0" dirty="0">
                <a:solidFill>
                  <a:srgbClr val="1F497D">
                    <a:lumMod val="50000"/>
                  </a:srgbClr>
                </a:solidFill>
                <a:latin typeface="+mj-lt"/>
                <a:cs typeface="Arial" panose="020B0604020202020204" pitchFamily="34" charset="0"/>
              </a:rPr>
              <a:t>, 2026</a:t>
            </a:r>
            <a:endParaRPr lang="en-US" sz="1000" b="1" i="0" dirty="0">
              <a:solidFill>
                <a:srgbClr val="000000"/>
              </a:solidFill>
              <a:latin typeface="+mj-lt"/>
              <a:cs typeface="Arial" panose="020B0604020202020204" pitchFamily="34" charset="0"/>
            </a:endParaRPr>
          </a:p>
        </p:txBody>
      </p:sp>
      <p:cxnSp>
        <p:nvCxnSpPr>
          <p:cNvPr id="10" name="Straight Connector 9"/>
          <p:cNvCxnSpPr>
            <a:cxnSpLocks/>
          </p:cNvCxnSpPr>
          <p:nvPr userDrawn="1"/>
        </p:nvCxnSpPr>
        <p:spPr bwMode="auto">
          <a:xfrm flipV="1">
            <a:off x="523208" y="6624263"/>
            <a:ext cx="11668791" cy="5137"/>
          </a:xfrm>
          <a:prstGeom prst="line">
            <a:avLst/>
          </a:prstGeom>
          <a:solidFill>
            <a:schemeClr val="accent2"/>
          </a:solidFill>
          <a:ln w="19050" cap="sq" cmpd="sng" algn="ctr">
            <a:solidFill>
              <a:srgbClr val="FFACA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6" name="TextBox 15"/>
          <p:cNvSpPr txBox="1"/>
          <p:nvPr userDrawn="1"/>
        </p:nvSpPr>
        <p:spPr>
          <a:xfrm>
            <a:off x="11655387" y="6657110"/>
            <a:ext cx="486315" cy="153888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spAutoFit/>
          </a:bodyPr>
          <a:lstStyle/>
          <a:p>
            <a:fld id="{7004E5E3-C477-F742-9645-5285663234E5}" type="slidenum">
              <a:rPr lang="en-US" sz="1000" b="1" smtClean="0">
                <a:solidFill>
                  <a:srgbClr val="000000"/>
                </a:solidFill>
                <a:latin typeface="Arial"/>
                <a:cs typeface="Arial"/>
              </a:rPr>
              <a:pPr/>
              <a:t>‹#›</a:t>
            </a:fld>
            <a:endParaRPr lang="en-US" sz="1000" b="1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8" name="Title Placeholder 17"/>
          <p:cNvSpPr>
            <a:spLocks noGrp="1"/>
          </p:cNvSpPr>
          <p:nvPr>
            <p:ph type="title"/>
          </p:nvPr>
        </p:nvSpPr>
        <p:spPr>
          <a:xfrm>
            <a:off x="1" y="0"/>
            <a:ext cx="12191998" cy="584461"/>
          </a:xfrm>
          <a:prstGeom prst="rect">
            <a:avLst/>
          </a:prstGeom>
        </p:spPr>
        <p:txBody>
          <a:bodyPr vert="horz" wrap="none" lIns="155448" tIns="0" rIns="0" bIns="0" rtlCol="0" anchor="ctr" anchorCtr="0">
            <a:noAutofit/>
          </a:bodyPr>
          <a:lstStyle/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1964" y="6492245"/>
            <a:ext cx="456488" cy="333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161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6" r:id="rId2"/>
  </p:sldLayoutIdLst>
  <p:hf hdr="0" ftr="0" dt="0"/>
  <p:txStyles>
    <p:titleStyle>
      <a:lvl1pPr marL="103188" indent="-11113" algn="l" defTabSz="457200" rtl="0" eaLnBrk="1" latinLnBrk="0" hangingPunct="1">
        <a:spcBef>
          <a:spcPct val="0"/>
        </a:spcBef>
        <a:buNone/>
        <a:tabLst/>
        <a:defRPr sz="2400" b="1" kern="1200" baseline="0">
          <a:solidFill>
            <a:schemeClr val="tx1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FACAF">
                  <a:alpha val="50000"/>
                </a:srgbClr>
              </a:gs>
              <a:gs pos="100000">
                <a:srgbClr val="FFFFFF"/>
              </a:gs>
            </a:gsLst>
            <a:lin ang="0" scaled="1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665124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Document 6"/>
          <p:cNvSpPr/>
          <p:nvPr/>
        </p:nvSpPr>
        <p:spPr>
          <a:xfrm flipV="1">
            <a:off x="-15393" y="4335690"/>
            <a:ext cx="12207393" cy="2522310"/>
          </a:xfrm>
          <a:prstGeom prst="flowChartDocument">
            <a:avLst/>
          </a:prstGeom>
          <a:gradFill flip="none" rotWithShape="1">
            <a:gsLst>
              <a:gs pos="0">
                <a:srgbClr val="FF6C76"/>
              </a:gs>
              <a:gs pos="100000">
                <a:srgbClr val="FFFFFF"/>
              </a:gs>
            </a:gsLst>
            <a:lin ang="3300000" scaled="0"/>
            <a:tileRect/>
          </a:gradFill>
          <a:ln>
            <a:noFill/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rgbClr val="333399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95275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4;p1">
            <a:extLst>
              <a:ext uri="{FF2B5EF4-FFF2-40B4-BE49-F238E27FC236}">
                <a16:creationId xmlns:a16="http://schemas.microsoft.com/office/drawing/2014/main" id="{0178A366-C0CA-69EC-8B5D-A4B127D833CA}"/>
              </a:ext>
            </a:extLst>
          </p:cNvPr>
          <p:cNvSpPr/>
          <p:nvPr/>
        </p:nvSpPr>
        <p:spPr>
          <a:xfrm>
            <a:off x="660400" y="977900"/>
            <a:ext cx="11236960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r>
              <a:rPr lang="en-US" sz="48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Quantum Machine Learning</a:t>
            </a:r>
            <a:endParaRPr lang="en-US" sz="4800" dirty="0"/>
          </a:p>
        </p:txBody>
      </p:sp>
      <p:pic>
        <p:nvPicPr>
          <p:cNvPr id="5" name="Google Shape;126;p1" descr="Neural Engineering Data Consortium (NEDC) logo: a circular illustration of a stylized human brain with signal waveforms, enclosed in a circle, with the text 'NEURAL ENGINEERING DATA CONSORTIUM' displayed below in dark red and black.">
            <a:extLst>
              <a:ext uri="{FF2B5EF4-FFF2-40B4-BE49-F238E27FC236}">
                <a16:creationId xmlns:a16="http://schemas.microsoft.com/office/drawing/2014/main" id="{BD09FCE2-34BE-0162-2773-6DB151C2BEA3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tretch/>
        </p:blipFill>
        <p:spPr>
          <a:xfrm>
            <a:off x="396240" y="5194300"/>
            <a:ext cx="2054828" cy="13716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25;p1">
            <a:extLst>
              <a:ext uri="{FF2B5EF4-FFF2-40B4-BE49-F238E27FC236}">
                <a16:creationId xmlns:a16="http://schemas.microsoft.com/office/drawing/2014/main" id="{B8FDE63F-8F7D-D813-2E62-FB371CA58ED0}"/>
              </a:ext>
            </a:extLst>
          </p:cNvPr>
          <p:cNvSpPr/>
          <p:nvPr/>
        </p:nvSpPr>
        <p:spPr>
          <a:xfrm>
            <a:off x="660400" y="3031173"/>
            <a:ext cx="5953760" cy="1236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14288" indent="-14288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2200" b="1" noProof="1">
                <a:latin typeface="Arial"/>
                <a:cs typeface="Arial"/>
              </a:rPr>
              <a:t>Md. Abdullah Al Mamun</a:t>
            </a:r>
            <a:endParaRPr lang="en-US" sz="2200" b="1" noProof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5888" indent="-115888">
              <a:spcBef>
                <a:spcPts val="0"/>
              </a:spcBef>
              <a:buNone/>
            </a:pPr>
            <a:r>
              <a:rPr lang="en-US" sz="1800" b="1" noProof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MS Student, Electrical and Computer Engineering</a:t>
            </a:r>
          </a:p>
          <a:p>
            <a:pPr marL="115888" indent="-115888">
              <a:spcBef>
                <a:spcPts val="0"/>
              </a:spcBef>
              <a:buNone/>
            </a:pPr>
            <a:r>
              <a:rPr lang="en-US" sz="1800" b="1" noProof="1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Temple University, Philadelphia, PA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</a:pPr>
            <a:endParaRPr lang="en-US" sz="1800" b="0" i="0" u="none" strike="noStrike" cap="none" noProof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Shape 1">
            <a:extLst>
              <a:ext uri="{FF2B5EF4-FFF2-40B4-BE49-F238E27FC236}">
                <a16:creationId xmlns:a16="http://schemas.microsoft.com/office/drawing/2014/main" id="{13ED6536-63DD-91F3-0169-31AF8933A2D9}"/>
              </a:ext>
            </a:extLst>
          </p:cNvPr>
          <p:cNvSpPr/>
          <p:nvPr/>
        </p:nvSpPr>
        <p:spPr>
          <a:xfrm>
            <a:off x="660400" y="292100"/>
            <a:ext cx="5334000" cy="384048"/>
          </a:xfrm>
          <a:prstGeom prst="roundRect">
            <a:avLst>
              <a:gd name="adj" fmla="val 11905"/>
            </a:avLst>
          </a:prstGeom>
          <a:solidFill>
            <a:srgbClr val="002060"/>
          </a:solidFill>
          <a:ln w="12700">
            <a:solidFill>
              <a:schemeClr val="accent5">
                <a:lumMod val="60000"/>
                <a:lumOff val="40000"/>
              </a:schemeClr>
            </a:solidFill>
            <a:prstDash val="solid"/>
          </a:ln>
        </p:spPr>
        <p:txBody>
          <a:bodyPr/>
          <a:lstStyle/>
          <a:p>
            <a:r>
              <a:rPr lang="en-US" dirty="0">
                <a:solidFill>
                  <a:srgbClr val="B8DFE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Session 3 | QML Workshop |  August 14, 2026</a:t>
            </a:r>
            <a:endParaRPr lang="en-US" dirty="0"/>
          </a:p>
        </p:txBody>
      </p:sp>
      <p:sp>
        <p:nvSpPr>
          <p:cNvPr id="6" name="Shape 4">
            <a:extLst>
              <a:ext uri="{FF2B5EF4-FFF2-40B4-BE49-F238E27FC236}">
                <a16:creationId xmlns:a16="http://schemas.microsoft.com/office/drawing/2014/main" id="{F8325383-E94C-8591-9012-6584C89AECCA}"/>
              </a:ext>
            </a:extLst>
          </p:cNvPr>
          <p:cNvSpPr/>
          <p:nvPr/>
        </p:nvSpPr>
        <p:spPr>
          <a:xfrm>
            <a:off x="728980" y="2553602"/>
            <a:ext cx="2286000" cy="36576"/>
          </a:xfrm>
          <a:prstGeom prst="rect">
            <a:avLst/>
          </a:prstGeom>
          <a:solidFill>
            <a:srgbClr val="002060"/>
          </a:solidFill>
          <a:ln w="12700">
            <a:noFill/>
            <a:prstDash val="solid"/>
          </a:ln>
        </p:spPr>
        <p:txBody>
          <a:bodyPr/>
          <a:lstStyle/>
          <a:p>
            <a:endParaRPr lang="en-US" dirty="0">
              <a:solidFill>
                <a:srgbClr val="B8DFE2"/>
              </a:solidFill>
              <a:latin typeface="Calibri" pitchFamily="34" charset="0"/>
              <a:cs typeface="Calibri" pitchFamily="34" charset="-12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ECF8C27-E687-AA03-744D-7F8767242B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3429000"/>
            <a:ext cx="4175760" cy="27838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3C57568-2DF2-A530-4796-CCE7696B9BFE}"/>
              </a:ext>
            </a:extLst>
          </p:cNvPr>
          <p:cNvSpPr txBox="1"/>
          <p:nvPr/>
        </p:nvSpPr>
        <p:spPr>
          <a:xfrm>
            <a:off x="660400" y="1677342"/>
            <a:ext cx="61493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95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Quantum Kernels &amp; Quantum Circuits</a:t>
            </a:r>
            <a:endParaRPr lang="en-US" sz="2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88A685F-389D-EEF0-BCA6-6BBDCAC37D98}"/>
              </a:ext>
            </a:extLst>
          </p:cNvPr>
          <p:cNvSpPr txBox="1"/>
          <p:nvPr/>
        </p:nvSpPr>
        <p:spPr>
          <a:xfrm>
            <a:off x="660400" y="2112607"/>
            <a:ext cx="80073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From similarity to a quantum advantage — and the pipeline </a:t>
            </a:r>
            <a:r>
              <a:rPr lang="en-US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</a:t>
            </a:r>
            <a:r>
              <a:rPr lang="en-US" sz="18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'll build after lunch.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675394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C8087A-70FF-8951-15EC-15461B64BC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F2F451C-693F-ACF3-E2DE-13237BB85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448" y="0"/>
            <a:ext cx="11887200" cy="599439"/>
          </a:xfrm>
        </p:spPr>
        <p:txBody>
          <a:bodyPr lIns="0"/>
          <a:lstStyle/>
          <a:p>
            <a:pPr indent="0"/>
            <a:r>
              <a:rPr lang="en-US" sz="3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Path B: train the circuit  —  the variational quantum circuit</a:t>
            </a:r>
            <a:endParaRPr lang="en-US" sz="3200" dirty="0"/>
          </a:p>
        </p:txBody>
      </p:sp>
      <p:sp>
        <p:nvSpPr>
          <p:cNvPr id="2" name="Shape 4">
            <a:extLst>
              <a:ext uri="{FF2B5EF4-FFF2-40B4-BE49-F238E27FC236}">
                <a16:creationId xmlns:a16="http://schemas.microsoft.com/office/drawing/2014/main" id="{D3E6FECD-C93A-FAB6-30DA-17A5C32F869A}"/>
              </a:ext>
            </a:extLst>
          </p:cNvPr>
          <p:cNvSpPr/>
          <p:nvPr/>
        </p:nvSpPr>
        <p:spPr>
          <a:xfrm>
            <a:off x="742950" y="1360171"/>
            <a:ext cx="2834640" cy="914400"/>
          </a:xfrm>
          <a:prstGeom prst="roundRect">
            <a:avLst>
              <a:gd name="adj" fmla="val 10000"/>
            </a:avLst>
          </a:prstGeom>
          <a:solidFill>
            <a:srgbClr val="EFE8FD"/>
          </a:solidFill>
          <a:ln/>
          <a:effectLst>
            <a:outerShdw blurRad="114300" dist="38100" dir="54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" name="Text 5">
            <a:extLst>
              <a:ext uri="{FF2B5EF4-FFF2-40B4-BE49-F238E27FC236}">
                <a16:creationId xmlns:a16="http://schemas.microsoft.com/office/drawing/2014/main" id="{8734575F-579E-B209-B01B-6E44DEE5DDAF}"/>
              </a:ext>
            </a:extLst>
          </p:cNvPr>
          <p:cNvSpPr/>
          <p:nvPr/>
        </p:nvSpPr>
        <p:spPr>
          <a:xfrm>
            <a:off x="834390" y="1360171"/>
            <a:ext cx="2651760" cy="914400"/>
          </a:xfrm>
          <a:prstGeom prst="rect">
            <a:avLst/>
          </a:prstGeom>
          <a:noFill/>
          <a:ln/>
        </p:spPr>
        <p:txBody>
          <a:bodyPr wrap="square" lIns="50800" tIns="50800" rIns="50800" bIns="5080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Circuit + knobs θ</a:t>
            </a:r>
            <a:endParaRPr lang="en-US" sz="2400" dirty="0"/>
          </a:p>
        </p:txBody>
      </p:sp>
      <p:sp>
        <p:nvSpPr>
          <p:cNvPr id="5" name="Shape 6">
            <a:extLst>
              <a:ext uri="{FF2B5EF4-FFF2-40B4-BE49-F238E27FC236}">
                <a16:creationId xmlns:a16="http://schemas.microsoft.com/office/drawing/2014/main" id="{C062C01A-4200-06C9-5906-8A67EA4111BC}"/>
              </a:ext>
            </a:extLst>
          </p:cNvPr>
          <p:cNvSpPr/>
          <p:nvPr/>
        </p:nvSpPr>
        <p:spPr>
          <a:xfrm>
            <a:off x="4217670" y="1360171"/>
            <a:ext cx="2834640" cy="914400"/>
          </a:xfrm>
          <a:prstGeom prst="roundRect">
            <a:avLst>
              <a:gd name="adj" fmla="val 10000"/>
            </a:avLst>
          </a:prstGeom>
          <a:solidFill>
            <a:srgbClr val="EFE8FD"/>
          </a:solidFill>
          <a:ln/>
          <a:effectLst>
            <a:outerShdw blurRad="114300" dist="38100" dir="54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6" name="Text 7">
            <a:extLst>
              <a:ext uri="{FF2B5EF4-FFF2-40B4-BE49-F238E27FC236}">
                <a16:creationId xmlns:a16="http://schemas.microsoft.com/office/drawing/2014/main" id="{C98C45C8-619F-EE23-188D-ED0EDD0E79C7}"/>
              </a:ext>
            </a:extLst>
          </p:cNvPr>
          <p:cNvSpPr/>
          <p:nvPr/>
        </p:nvSpPr>
        <p:spPr>
          <a:xfrm>
            <a:off x="4309110" y="1360171"/>
            <a:ext cx="2651760" cy="914400"/>
          </a:xfrm>
          <a:prstGeom prst="rect">
            <a:avLst/>
          </a:prstGeom>
          <a:noFill/>
          <a:ln/>
        </p:spPr>
        <p:txBody>
          <a:bodyPr wrap="square" lIns="50800" tIns="50800" rIns="50800" bIns="5080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Measure</a:t>
            </a:r>
            <a:endParaRPr lang="en-US" sz="2400" dirty="0"/>
          </a:p>
        </p:txBody>
      </p:sp>
      <p:sp>
        <p:nvSpPr>
          <p:cNvPr id="7" name="Shape 8">
            <a:extLst>
              <a:ext uri="{FF2B5EF4-FFF2-40B4-BE49-F238E27FC236}">
                <a16:creationId xmlns:a16="http://schemas.microsoft.com/office/drawing/2014/main" id="{38923F3B-F5A3-825D-9D65-AE1098AF1313}"/>
              </a:ext>
            </a:extLst>
          </p:cNvPr>
          <p:cNvSpPr/>
          <p:nvPr/>
        </p:nvSpPr>
        <p:spPr>
          <a:xfrm>
            <a:off x="4217670" y="3657600"/>
            <a:ext cx="2834640" cy="914400"/>
          </a:xfrm>
          <a:prstGeom prst="roundRect">
            <a:avLst>
              <a:gd name="adj" fmla="val 10000"/>
            </a:avLst>
          </a:prstGeom>
          <a:solidFill>
            <a:srgbClr val="EFE8FD"/>
          </a:solidFill>
          <a:ln/>
          <a:effectLst>
            <a:outerShdw blurRad="114300" dist="38100" dir="54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8" name="Text 9">
            <a:extLst>
              <a:ext uri="{FF2B5EF4-FFF2-40B4-BE49-F238E27FC236}">
                <a16:creationId xmlns:a16="http://schemas.microsoft.com/office/drawing/2014/main" id="{B9184E56-137E-DBBE-E527-11C30FBF47F2}"/>
              </a:ext>
            </a:extLst>
          </p:cNvPr>
          <p:cNvSpPr/>
          <p:nvPr/>
        </p:nvSpPr>
        <p:spPr>
          <a:xfrm>
            <a:off x="4309110" y="3657600"/>
            <a:ext cx="2651760" cy="914400"/>
          </a:xfrm>
          <a:prstGeom prst="rect">
            <a:avLst/>
          </a:prstGeom>
          <a:noFill/>
          <a:ln/>
        </p:spPr>
        <p:txBody>
          <a:bodyPr wrap="square" lIns="50800" tIns="50800" rIns="50800" bIns="5080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Compare to answer</a:t>
            </a:r>
            <a:endParaRPr lang="en-US" sz="2400" dirty="0"/>
          </a:p>
        </p:txBody>
      </p:sp>
      <p:sp>
        <p:nvSpPr>
          <p:cNvPr id="9" name="Shape 10">
            <a:extLst>
              <a:ext uri="{FF2B5EF4-FFF2-40B4-BE49-F238E27FC236}">
                <a16:creationId xmlns:a16="http://schemas.microsoft.com/office/drawing/2014/main" id="{13353D8C-3080-F290-FD98-E3E039508125}"/>
              </a:ext>
            </a:extLst>
          </p:cNvPr>
          <p:cNvSpPr/>
          <p:nvPr/>
        </p:nvSpPr>
        <p:spPr>
          <a:xfrm>
            <a:off x="742950" y="3657600"/>
            <a:ext cx="2834640" cy="914400"/>
          </a:xfrm>
          <a:prstGeom prst="roundRect">
            <a:avLst>
              <a:gd name="adj" fmla="val 10000"/>
            </a:avLst>
          </a:prstGeom>
          <a:solidFill>
            <a:srgbClr val="EFE8FD"/>
          </a:solidFill>
          <a:ln/>
          <a:effectLst>
            <a:outerShdw blurRad="114300" dist="38100" dir="54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" name="Text 11">
            <a:extLst>
              <a:ext uri="{FF2B5EF4-FFF2-40B4-BE49-F238E27FC236}">
                <a16:creationId xmlns:a16="http://schemas.microsoft.com/office/drawing/2014/main" id="{550B8BED-3395-44E4-3A67-145E4871DD1B}"/>
              </a:ext>
            </a:extLst>
          </p:cNvPr>
          <p:cNvSpPr/>
          <p:nvPr/>
        </p:nvSpPr>
        <p:spPr>
          <a:xfrm>
            <a:off x="834390" y="3657600"/>
            <a:ext cx="2651760" cy="914400"/>
          </a:xfrm>
          <a:prstGeom prst="rect">
            <a:avLst/>
          </a:prstGeom>
          <a:noFill/>
          <a:ln/>
        </p:spPr>
        <p:txBody>
          <a:bodyPr wrap="square" lIns="50800" tIns="50800" rIns="50800" bIns="5080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Adjust knobs</a:t>
            </a:r>
            <a:endParaRPr lang="en-US" sz="2400" dirty="0"/>
          </a:p>
        </p:txBody>
      </p:sp>
      <p:sp>
        <p:nvSpPr>
          <p:cNvPr id="11" name="Shape 12">
            <a:extLst>
              <a:ext uri="{FF2B5EF4-FFF2-40B4-BE49-F238E27FC236}">
                <a16:creationId xmlns:a16="http://schemas.microsoft.com/office/drawing/2014/main" id="{07920EF0-FEE2-56B9-6DCE-E0C2B27EF823}"/>
              </a:ext>
            </a:extLst>
          </p:cNvPr>
          <p:cNvSpPr/>
          <p:nvPr/>
        </p:nvSpPr>
        <p:spPr>
          <a:xfrm>
            <a:off x="3614166" y="1817371"/>
            <a:ext cx="566928" cy="0"/>
          </a:xfrm>
          <a:prstGeom prst="line">
            <a:avLst/>
          </a:prstGeom>
          <a:noFill/>
          <a:ln w="31750">
            <a:solidFill>
              <a:srgbClr val="6F45C9"/>
            </a:solidFill>
            <a:prstDash val="solid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12" name="Shape 13">
            <a:extLst>
              <a:ext uri="{FF2B5EF4-FFF2-40B4-BE49-F238E27FC236}">
                <a16:creationId xmlns:a16="http://schemas.microsoft.com/office/drawing/2014/main" id="{2FED3622-95B7-F2A2-B61D-7E3101710413}"/>
              </a:ext>
            </a:extLst>
          </p:cNvPr>
          <p:cNvSpPr/>
          <p:nvPr/>
        </p:nvSpPr>
        <p:spPr>
          <a:xfrm>
            <a:off x="5634990" y="2274571"/>
            <a:ext cx="0" cy="1346453"/>
          </a:xfrm>
          <a:prstGeom prst="line">
            <a:avLst/>
          </a:prstGeom>
          <a:noFill/>
          <a:ln w="31750">
            <a:solidFill>
              <a:srgbClr val="6F45C9"/>
            </a:solidFill>
            <a:prstDash val="solid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13" name="Shape 14">
            <a:extLst>
              <a:ext uri="{FF2B5EF4-FFF2-40B4-BE49-F238E27FC236}">
                <a16:creationId xmlns:a16="http://schemas.microsoft.com/office/drawing/2014/main" id="{A98E3949-9EDB-4D69-278C-E4DBBDF9EF59}"/>
              </a:ext>
            </a:extLst>
          </p:cNvPr>
          <p:cNvSpPr/>
          <p:nvPr/>
        </p:nvSpPr>
        <p:spPr>
          <a:xfrm flipH="1">
            <a:off x="3614166" y="4114800"/>
            <a:ext cx="566928" cy="0"/>
          </a:xfrm>
          <a:prstGeom prst="line">
            <a:avLst/>
          </a:prstGeom>
          <a:noFill/>
          <a:ln w="31750">
            <a:solidFill>
              <a:srgbClr val="6F45C9"/>
            </a:solidFill>
            <a:prstDash val="solid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14" name="Shape 15">
            <a:extLst>
              <a:ext uri="{FF2B5EF4-FFF2-40B4-BE49-F238E27FC236}">
                <a16:creationId xmlns:a16="http://schemas.microsoft.com/office/drawing/2014/main" id="{7202707C-A281-E892-2570-7CB317A0F1D1}"/>
              </a:ext>
            </a:extLst>
          </p:cNvPr>
          <p:cNvSpPr/>
          <p:nvPr/>
        </p:nvSpPr>
        <p:spPr>
          <a:xfrm flipV="1">
            <a:off x="2160270" y="2274571"/>
            <a:ext cx="0" cy="1346453"/>
          </a:xfrm>
          <a:prstGeom prst="line">
            <a:avLst/>
          </a:prstGeom>
          <a:noFill/>
          <a:ln w="31750">
            <a:solidFill>
              <a:srgbClr val="6F45C9"/>
            </a:solidFill>
            <a:prstDash val="solid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15" name="Shape 16">
            <a:extLst>
              <a:ext uri="{FF2B5EF4-FFF2-40B4-BE49-F238E27FC236}">
                <a16:creationId xmlns:a16="http://schemas.microsoft.com/office/drawing/2014/main" id="{06D4F381-F7DC-CDE3-7FF3-96CF911C9B28}"/>
              </a:ext>
            </a:extLst>
          </p:cNvPr>
          <p:cNvSpPr/>
          <p:nvPr/>
        </p:nvSpPr>
        <p:spPr>
          <a:xfrm>
            <a:off x="3456424" y="2514609"/>
            <a:ext cx="971541" cy="971541"/>
          </a:xfrm>
          <a:prstGeom prst="ellipse">
            <a:avLst/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16" name="Image 3" descr="preencoded.png">
            <a:extLst>
              <a:ext uri="{FF2B5EF4-FFF2-40B4-BE49-F238E27FC236}">
                <a16:creationId xmlns:a16="http://schemas.microsoft.com/office/drawing/2014/main" id="{E7FE57E7-C559-FE15-B578-92893C23A6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314" y="2748919"/>
            <a:ext cx="485771" cy="485771"/>
          </a:xfrm>
          <a:prstGeom prst="rect">
            <a:avLst/>
          </a:prstGeom>
        </p:spPr>
      </p:pic>
      <p:sp>
        <p:nvSpPr>
          <p:cNvPr id="17" name="Text 17">
            <a:extLst>
              <a:ext uri="{FF2B5EF4-FFF2-40B4-BE49-F238E27FC236}">
                <a16:creationId xmlns:a16="http://schemas.microsoft.com/office/drawing/2014/main" id="{5438BF51-6907-8445-0C3F-2FD3E70F04FC}"/>
              </a:ext>
            </a:extLst>
          </p:cNvPr>
          <p:cNvSpPr/>
          <p:nvPr/>
        </p:nvSpPr>
        <p:spPr>
          <a:xfrm>
            <a:off x="8038338" y="1360171"/>
            <a:ext cx="3410712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6F45C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This is exactly how a neural network trains.</a:t>
            </a:r>
            <a:endParaRPr lang="en-US" sz="2400" dirty="0"/>
          </a:p>
        </p:txBody>
      </p:sp>
      <p:sp>
        <p:nvSpPr>
          <p:cNvPr id="18" name="Text 18">
            <a:extLst>
              <a:ext uri="{FF2B5EF4-FFF2-40B4-BE49-F238E27FC236}">
                <a16:creationId xmlns:a16="http://schemas.microsoft.com/office/drawing/2014/main" id="{3437E7A8-B2E2-8087-1DE2-14371C9186B8}"/>
              </a:ext>
            </a:extLst>
          </p:cNvPr>
          <p:cNvSpPr/>
          <p:nvPr/>
        </p:nvSpPr>
        <p:spPr>
          <a:xfrm>
            <a:off x="8038338" y="2568895"/>
            <a:ext cx="3654552" cy="172021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i="1" dirty="0">
                <a:solidFill>
                  <a:srgbClr val="2524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Run it, see how wrong the answer is, nudge the knobs to be a little less wrong — repeat thousands of times. The “weights” are knobs on a quantum circuit.</a:t>
            </a:r>
            <a:endParaRPr lang="en-US" sz="2000" i="1" dirty="0"/>
          </a:p>
        </p:txBody>
      </p:sp>
      <p:sp>
        <p:nvSpPr>
          <p:cNvPr id="19" name="Shape 19">
            <a:extLst>
              <a:ext uri="{FF2B5EF4-FFF2-40B4-BE49-F238E27FC236}">
                <a16:creationId xmlns:a16="http://schemas.microsoft.com/office/drawing/2014/main" id="{BA497C27-DA76-B7E9-8886-A76F38C10458}"/>
              </a:ext>
            </a:extLst>
          </p:cNvPr>
          <p:cNvSpPr/>
          <p:nvPr/>
        </p:nvSpPr>
        <p:spPr>
          <a:xfrm>
            <a:off x="8038338" y="4806312"/>
            <a:ext cx="3654552" cy="1228728"/>
          </a:xfrm>
          <a:prstGeom prst="roundRect">
            <a:avLst>
              <a:gd name="adj" fmla="val 10000"/>
            </a:avLst>
          </a:prstGeom>
          <a:solidFill>
            <a:srgbClr val="EFE8FD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 sz="2000"/>
          </a:p>
        </p:txBody>
      </p:sp>
      <p:sp>
        <p:nvSpPr>
          <p:cNvPr id="20" name="Text 20">
            <a:extLst>
              <a:ext uri="{FF2B5EF4-FFF2-40B4-BE49-F238E27FC236}">
                <a16:creationId xmlns:a16="http://schemas.microsoft.com/office/drawing/2014/main" id="{394C50A9-E902-0134-C6A0-B7716C556CFF}"/>
              </a:ext>
            </a:extLst>
          </p:cNvPr>
          <p:cNvSpPr/>
          <p:nvPr/>
        </p:nvSpPr>
        <p:spPr>
          <a:xfrm>
            <a:off x="8312658" y="4949190"/>
            <a:ext cx="3066688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Now the circuit itself is the model — no separate classical learner.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586243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FA03D4-7296-8647-F2E4-AD1E13ABE1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857D684-AE67-F4C9-4858-2504F27B88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448" y="0"/>
            <a:ext cx="11887200" cy="599439"/>
          </a:xfrm>
        </p:spPr>
        <p:txBody>
          <a:bodyPr lIns="0"/>
          <a:lstStyle/>
          <a:p>
            <a:pPr indent="0"/>
            <a:r>
              <a:rPr lang="en-US" sz="3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Two honest ways to do quantum machine learning</a:t>
            </a:r>
            <a:endParaRPr lang="en-US" sz="3200" dirty="0"/>
          </a:p>
        </p:txBody>
      </p:sp>
      <p:sp>
        <p:nvSpPr>
          <p:cNvPr id="2" name="Shape 4">
            <a:extLst>
              <a:ext uri="{FF2B5EF4-FFF2-40B4-BE49-F238E27FC236}">
                <a16:creationId xmlns:a16="http://schemas.microsoft.com/office/drawing/2014/main" id="{C1B0AE98-8F70-AA1E-9052-89F32DEA2DC9}"/>
              </a:ext>
            </a:extLst>
          </p:cNvPr>
          <p:cNvSpPr/>
          <p:nvPr/>
        </p:nvSpPr>
        <p:spPr>
          <a:xfrm>
            <a:off x="560070" y="1040130"/>
            <a:ext cx="10908792" cy="548640"/>
          </a:xfrm>
          <a:prstGeom prst="roundRect">
            <a:avLst>
              <a:gd name="adj" fmla="val 13333"/>
            </a:avLst>
          </a:prstGeom>
          <a:solidFill>
            <a:srgbClr val="FFC857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5">
            <a:extLst>
              <a:ext uri="{FF2B5EF4-FFF2-40B4-BE49-F238E27FC236}">
                <a16:creationId xmlns:a16="http://schemas.microsoft.com/office/drawing/2014/main" id="{549E666D-2610-AE85-0B15-1749449F5943}"/>
              </a:ext>
            </a:extLst>
          </p:cNvPr>
          <p:cNvSpPr/>
          <p:nvPr/>
        </p:nvSpPr>
        <p:spPr>
          <a:xfrm>
            <a:off x="560070" y="1040130"/>
            <a:ext cx="1090879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412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If you remember one slide from me — this is it.</a:t>
            </a:r>
            <a:endParaRPr lang="en-US" sz="2000" dirty="0"/>
          </a:p>
        </p:txBody>
      </p:sp>
      <p:sp>
        <p:nvSpPr>
          <p:cNvPr id="5" name="Shape 6">
            <a:extLst>
              <a:ext uri="{FF2B5EF4-FFF2-40B4-BE49-F238E27FC236}">
                <a16:creationId xmlns:a16="http://schemas.microsoft.com/office/drawing/2014/main" id="{882C125D-8D0F-CF6E-0ED9-F615F2C5240B}"/>
              </a:ext>
            </a:extLst>
          </p:cNvPr>
          <p:cNvSpPr/>
          <p:nvPr/>
        </p:nvSpPr>
        <p:spPr>
          <a:xfrm>
            <a:off x="560070" y="1771650"/>
            <a:ext cx="5212080" cy="4160520"/>
          </a:xfrm>
          <a:prstGeom prst="roundRect">
            <a:avLst>
              <a:gd name="adj" fmla="val 2439"/>
            </a:avLst>
          </a:prstGeom>
          <a:solidFill>
            <a:srgbClr val="E6F4F5"/>
          </a:solidFill>
          <a:ln/>
          <a:effectLst>
            <a:outerShdw blurRad="114300" dist="38100" dir="54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6" name="Shape 7">
            <a:extLst>
              <a:ext uri="{FF2B5EF4-FFF2-40B4-BE49-F238E27FC236}">
                <a16:creationId xmlns:a16="http://schemas.microsoft.com/office/drawing/2014/main" id="{A02244D9-E8CE-80B8-19EE-3447125D5092}"/>
              </a:ext>
            </a:extLst>
          </p:cNvPr>
          <p:cNvSpPr/>
          <p:nvPr/>
        </p:nvSpPr>
        <p:spPr>
          <a:xfrm>
            <a:off x="6229350" y="1771650"/>
            <a:ext cx="5212080" cy="4160520"/>
          </a:xfrm>
          <a:prstGeom prst="roundRect">
            <a:avLst>
              <a:gd name="adj" fmla="val 2439"/>
            </a:avLst>
          </a:prstGeom>
          <a:solidFill>
            <a:srgbClr val="EFE8FD"/>
          </a:solidFill>
          <a:ln/>
          <a:effectLst>
            <a:outerShdw blurRad="114300" dist="38100" dir="54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" name="Text 8">
            <a:extLst>
              <a:ext uri="{FF2B5EF4-FFF2-40B4-BE49-F238E27FC236}">
                <a16:creationId xmlns:a16="http://schemas.microsoft.com/office/drawing/2014/main" id="{47B9E02C-DE59-B327-EBA4-1E3920FDB5F8}"/>
              </a:ext>
            </a:extLst>
          </p:cNvPr>
          <p:cNvSpPr/>
          <p:nvPr/>
        </p:nvSpPr>
        <p:spPr>
          <a:xfrm>
            <a:off x="880110" y="2000250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kern="0" spc="200" dirty="0">
                <a:solidFill>
                  <a:srgbClr val="095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PATH A</a:t>
            </a:r>
            <a:endParaRPr lang="en-US" sz="1250" dirty="0"/>
          </a:p>
        </p:txBody>
      </p:sp>
      <p:sp>
        <p:nvSpPr>
          <p:cNvPr id="8" name="Text 9">
            <a:extLst>
              <a:ext uri="{FF2B5EF4-FFF2-40B4-BE49-F238E27FC236}">
                <a16:creationId xmlns:a16="http://schemas.microsoft.com/office/drawing/2014/main" id="{A91DEC35-8273-EEE9-14E5-6B26692F3BB7}"/>
              </a:ext>
            </a:extLst>
          </p:cNvPr>
          <p:cNvSpPr/>
          <p:nvPr/>
        </p:nvSpPr>
        <p:spPr>
          <a:xfrm>
            <a:off x="880110" y="2247138"/>
            <a:ext cx="4572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Quantum kernel</a:t>
            </a:r>
            <a:endParaRPr lang="en-US" sz="2400" dirty="0"/>
          </a:p>
        </p:txBody>
      </p:sp>
      <p:sp>
        <p:nvSpPr>
          <p:cNvPr id="9" name="Text 10">
            <a:extLst>
              <a:ext uri="{FF2B5EF4-FFF2-40B4-BE49-F238E27FC236}">
                <a16:creationId xmlns:a16="http://schemas.microsoft.com/office/drawing/2014/main" id="{49F4989B-1F19-9878-157D-54F8FFC48F6D}"/>
              </a:ext>
            </a:extLst>
          </p:cNvPr>
          <p:cNvSpPr/>
          <p:nvPr/>
        </p:nvSpPr>
        <p:spPr>
          <a:xfrm>
            <a:off x="6549390" y="2000250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kern="0" spc="200" dirty="0">
                <a:solidFill>
                  <a:srgbClr val="6F45C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PATH B</a:t>
            </a:r>
            <a:endParaRPr lang="en-US" sz="1250" dirty="0"/>
          </a:p>
        </p:txBody>
      </p:sp>
      <p:sp>
        <p:nvSpPr>
          <p:cNvPr id="10" name="Text 11">
            <a:extLst>
              <a:ext uri="{FF2B5EF4-FFF2-40B4-BE49-F238E27FC236}">
                <a16:creationId xmlns:a16="http://schemas.microsoft.com/office/drawing/2014/main" id="{72917854-B5D8-A9FD-0F1C-08ED72614ADE}"/>
              </a:ext>
            </a:extLst>
          </p:cNvPr>
          <p:cNvSpPr/>
          <p:nvPr/>
        </p:nvSpPr>
        <p:spPr>
          <a:xfrm>
            <a:off x="6549390" y="2282318"/>
            <a:ext cx="4572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Variational circuit</a:t>
            </a:r>
            <a:endParaRPr lang="en-US" sz="2400" dirty="0"/>
          </a:p>
        </p:txBody>
      </p:sp>
      <p:sp>
        <p:nvSpPr>
          <p:cNvPr id="11" name="Text 12">
            <a:extLst>
              <a:ext uri="{FF2B5EF4-FFF2-40B4-BE49-F238E27FC236}">
                <a16:creationId xmlns:a16="http://schemas.microsoft.com/office/drawing/2014/main" id="{77EB0535-5D39-CF42-33AA-58D21D7A1E2F}"/>
              </a:ext>
            </a:extLst>
          </p:cNvPr>
          <p:cNvSpPr/>
          <p:nvPr/>
        </p:nvSpPr>
        <p:spPr>
          <a:xfrm>
            <a:off x="880110" y="2868930"/>
            <a:ext cx="4572000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quantum part is…</a:t>
            </a:r>
            <a:endParaRPr lang="en-US" sz="1600" dirty="0"/>
          </a:p>
        </p:txBody>
      </p:sp>
      <p:sp>
        <p:nvSpPr>
          <p:cNvPr id="12" name="Text 13">
            <a:extLst>
              <a:ext uri="{FF2B5EF4-FFF2-40B4-BE49-F238E27FC236}">
                <a16:creationId xmlns:a16="http://schemas.microsoft.com/office/drawing/2014/main" id="{22CFDA09-0EB8-8B51-E665-68B0C8317E44}"/>
              </a:ext>
            </a:extLst>
          </p:cNvPr>
          <p:cNvSpPr/>
          <p:nvPr/>
        </p:nvSpPr>
        <p:spPr>
          <a:xfrm>
            <a:off x="880110" y="3106674"/>
            <a:ext cx="45720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fixed ruler (measures similarity)</a:t>
            </a:r>
            <a:endParaRPr lang="en-US" sz="2000" dirty="0"/>
          </a:p>
        </p:txBody>
      </p:sp>
      <p:sp>
        <p:nvSpPr>
          <p:cNvPr id="13" name="Text 14">
            <a:extLst>
              <a:ext uri="{FF2B5EF4-FFF2-40B4-BE49-F238E27FC236}">
                <a16:creationId xmlns:a16="http://schemas.microsoft.com/office/drawing/2014/main" id="{B45C4A9C-BB2B-D0BE-94BF-AF9E015122CD}"/>
              </a:ext>
            </a:extLst>
          </p:cNvPr>
          <p:cNvSpPr/>
          <p:nvPr/>
        </p:nvSpPr>
        <p:spPr>
          <a:xfrm>
            <a:off x="6549390" y="2868930"/>
            <a:ext cx="4572000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quantum part is…</a:t>
            </a:r>
            <a:endParaRPr lang="en-US" sz="1600" dirty="0"/>
          </a:p>
        </p:txBody>
      </p:sp>
      <p:sp>
        <p:nvSpPr>
          <p:cNvPr id="14" name="Text 15">
            <a:extLst>
              <a:ext uri="{FF2B5EF4-FFF2-40B4-BE49-F238E27FC236}">
                <a16:creationId xmlns:a16="http://schemas.microsoft.com/office/drawing/2014/main" id="{7F08D41F-589D-9E34-B768-44CCC678E8C5}"/>
              </a:ext>
            </a:extLst>
          </p:cNvPr>
          <p:cNvSpPr/>
          <p:nvPr/>
        </p:nvSpPr>
        <p:spPr>
          <a:xfrm>
            <a:off x="6549390" y="3106674"/>
            <a:ext cx="45720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trainable model (has knobs)</a:t>
            </a:r>
            <a:endParaRPr lang="en-US" sz="2000" dirty="0"/>
          </a:p>
        </p:txBody>
      </p:sp>
      <p:sp>
        <p:nvSpPr>
          <p:cNvPr id="15" name="Text 16">
            <a:extLst>
              <a:ext uri="{FF2B5EF4-FFF2-40B4-BE49-F238E27FC236}">
                <a16:creationId xmlns:a16="http://schemas.microsoft.com/office/drawing/2014/main" id="{4B555A8E-2595-A391-929B-F9185BEF0453}"/>
              </a:ext>
            </a:extLst>
          </p:cNvPr>
          <p:cNvSpPr/>
          <p:nvPr/>
        </p:nvSpPr>
        <p:spPr>
          <a:xfrm>
            <a:off x="880110" y="3680967"/>
            <a:ext cx="4572000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Who does the learning?</a:t>
            </a:r>
            <a:endParaRPr lang="en-US" sz="1600" dirty="0"/>
          </a:p>
        </p:txBody>
      </p:sp>
      <p:sp>
        <p:nvSpPr>
          <p:cNvPr id="16" name="Text 17">
            <a:extLst>
              <a:ext uri="{FF2B5EF4-FFF2-40B4-BE49-F238E27FC236}">
                <a16:creationId xmlns:a16="http://schemas.microsoft.com/office/drawing/2014/main" id="{90D29A3F-35AB-A706-2F75-2A9AA02C957B}"/>
              </a:ext>
            </a:extLst>
          </p:cNvPr>
          <p:cNvSpPr/>
          <p:nvPr/>
        </p:nvSpPr>
        <p:spPr>
          <a:xfrm>
            <a:off x="880110" y="3918711"/>
            <a:ext cx="45720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classical SVM</a:t>
            </a:r>
            <a:endParaRPr lang="en-US" sz="2000" dirty="0"/>
          </a:p>
        </p:txBody>
      </p:sp>
      <p:sp>
        <p:nvSpPr>
          <p:cNvPr id="17" name="Text 18">
            <a:extLst>
              <a:ext uri="{FF2B5EF4-FFF2-40B4-BE49-F238E27FC236}">
                <a16:creationId xmlns:a16="http://schemas.microsoft.com/office/drawing/2014/main" id="{198C9DAC-A07C-06D4-5E8E-09E8CF435D57}"/>
              </a:ext>
            </a:extLst>
          </p:cNvPr>
          <p:cNvSpPr/>
          <p:nvPr/>
        </p:nvSpPr>
        <p:spPr>
          <a:xfrm>
            <a:off x="6549390" y="3680967"/>
            <a:ext cx="4572000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Who does the learning?</a:t>
            </a:r>
            <a:endParaRPr lang="en-US" sz="1600" dirty="0"/>
          </a:p>
        </p:txBody>
      </p:sp>
      <p:sp>
        <p:nvSpPr>
          <p:cNvPr id="18" name="Text 19">
            <a:extLst>
              <a:ext uri="{FF2B5EF4-FFF2-40B4-BE49-F238E27FC236}">
                <a16:creationId xmlns:a16="http://schemas.microsoft.com/office/drawing/2014/main" id="{8FA389BB-823D-9F3C-449D-A6400868DCF3}"/>
              </a:ext>
            </a:extLst>
          </p:cNvPr>
          <p:cNvSpPr/>
          <p:nvPr/>
        </p:nvSpPr>
        <p:spPr>
          <a:xfrm>
            <a:off x="6549390" y="3918711"/>
            <a:ext cx="45720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quantum circuit itself</a:t>
            </a:r>
            <a:endParaRPr lang="en-US" sz="2000" dirty="0"/>
          </a:p>
        </p:txBody>
      </p:sp>
      <p:sp>
        <p:nvSpPr>
          <p:cNvPr id="19" name="Text 20">
            <a:extLst>
              <a:ext uri="{FF2B5EF4-FFF2-40B4-BE49-F238E27FC236}">
                <a16:creationId xmlns:a16="http://schemas.microsoft.com/office/drawing/2014/main" id="{159FE2CE-5FDB-C911-13D5-137284BE23BF}"/>
              </a:ext>
            </a:extLst>
          </p:cNvPr>
          <p:cNvSpPr/>
          <p:nvPr/>
        </p:nvSpPr>
        <p:spPr>
          <a:xfrm>
            <a:off x="880110" y="4469637"/>
            <a:ext cx="4572000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Closest classical cousin</a:t>
            </a:r>
            <a:endParaRPr lang="en-US" sz="1600" dirty="0"/>
          </a:p>
        </p:txBody>
      </p:sp>
      <p:sp>
        <p:nvSpPr>
          <p:cNvPr id="20" name="Text 21">
            <a:extLst>
              <a:ext uri="{FF2B5EF4-FFF2-40B4-BE49-F238E27FC236}">
                <a16:creationId xmlns:a16="http://schemas.microsoft.com/office/drawing/2014/main" id="{FD80377E-40DD-43FC-47E3-EC279E3AAC06}"/>
              </a:ext>
            </a:extLst>
          </p:cNvPr>
          <p:cNvSpPr/>
          <p:nvPr/>
        </p:nvSpPr>
        <p:spPr>
          <a:xfrm>
            <a:off x="880110" y="4707381"/>
            <a:ext cx="45720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kernel SVM</a:t>
            </a:r>
            <a:endParaRPr lang="en-US" sz="2000" dirty="0"/>
          </a:p>
        </p:txBody>
      </p:sp>
      <p:sp>
        <p:nvSpPr>
          <p:cNvPr id="21" name="Text 22">
            <a:extLst>
              <a:ext uri="{FF2B5EF4-FFF2-40B4-BE49-F238E27FC236}">
                <a16:creationId xmlns:a16="http://schemas.microsoft.com/office/drawing/2014/main" id="{4CED3A55-4194-BF65-C978-2653D76122FF}"/>
              </a:ext>
            </a:extLst>
          </p:cNvPr>
          <p:cNvSpPr/>
          <p:nvPr/>
        </p:nvSpPr>
        <p:spPr>
          <a:xfrm>
            <a:off x="6549390" y="4469637"/>
            <a:ext cx="4572000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Closest classical cousin</a:t>
            </a:r>
            <a:endParaRPr lang="en-US" sz="1600" dirty="0"/>
          </a:p>
        </p:txBody>
      </p:sp>
      <p:sp>
        <p:nvSpPr>
          <p:cNvPr id="22" name="Text 23">
            <a:extLst>
              <a:ext uri="{FF2B5EF4-FFF2-40B4-BE49-F238E27FC236}">
                <a16:creationId xmlns:a16="http://schemas.microsoft.com/office/drawing/2014/main" id="{0001702D-FF3B-A63D-75A5-8D027A84AA80}"/>
              </a:ext>
            </a:extLst>
          </p:cNvPr>
          <p:cNvSpPr/>
          <p:nvPr/>
        </p:nvSpPr>
        <p:spPr>
          <a:xfrm>
            <a:off x="6549390" y="4707381"/>
            <a:ext cx="45720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neural network</a:t>
            </a:r>
            <a:endParaRPr lang="en-US" sz="2000" dirty="0"/>
          </a:p>
        </p:txBody>
      </p:sp>
      <p:sp>
        <p:nvSpPr>
          <p:cNvPr id="23" name="Text 24">
            <a:extLst>
              <a:ext uri="{FF2B5EF4-FFF2-40B4-BE49-F238E27FC236}">
                <a16:creationId xmlns:a16="http://schemas.microsoft.com/office/drawing/2014/main" id="{E51B159A-8CBE-B892-FD88-10955769F257}"/>
              </a:ext>
            </a:extLst>
          </p:cNvPr>
          <p:cNvSpPr/>
          <p:nvPr/>
        </p:nvSpPr>
        <p:spPr>
          <a:xfrm>
            <a:off x="880110" y="5233161"/>
            <a:ext cx="4572000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 build it by…</a:t>
            </a:r>
            <a:endParaRPr lang="en-US" sz="1600" dirty="0"/>
          </a:p>
        </p:txBody>
      </p:sp>
      <p:sp>
        <p:nvSpPr>
          <p:cNvPr id="24" name="Text 25">
            <a:extLst>
              <a:ext uri="{FF2B5EF4-FFF2-40B4-BE49-F238E27FC236}">
                <a16:creationId xmlns:a16="http://schemas.microsoft.com/office/drawing/2014/main" id="{F0663698-96F6-A273-9B69-8A232FCCEC49}"/>
              </a:ext>
            </a:extLst>
          </p:cNvPr>
          <p:cNvSpPr/>
          <p:nvPr/>
        </p:nvSpPr>
        <p:spPr>
          <a:xfrm>
            <a:off x="880110" y="5470905"/>
            <a:ext cx="45720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designing the encoding</a:t>
            </a:r>
            <a:endParaRPr lang="en-US" sz="2000" dirty="0"/>
          </a:p>
        </p:txBody>
      </p:sp>
      <p:sp>
        <p:nvSpPr>
          <p:cNvPr id="25" name="Text 26">
            <a:extLst>
              <a:ext uri="{FF2B5EF4-FFF2-40B4-BE49-F238E27FC236}">
                <a16:creationId xmlns:a16="http://schemas.microsoft.com/office/drawing/2014/main" id="{7E4D7DA5-2C8F-B063-B771-F26B68C9D4F1}"/>
              </a:ext>
            </a:extLst>
          </p:cNvPr>
          <p:cNvSpPr/>
          <p:nvPr/>
        </p:nvSpPr>
        <p:spPr>
          <a:xfrm>
            <a:off x="6549390" y="5233161"/>
            <a:ext cx="4572000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 build it by…</a:t>
            </a:r>
            <a:endParaRPr lang="en-US" sz="1600" dirty="0"/>
          </a:p>
        </p:txBody>
      </p:sp>
      <p:sp>
        <p:nvSpPr>
          <p:cNvPr id="26" name="Text 27">
            <a:extLst>
              <a:ext uri="{FF2B5EF4-FFF2-40B4-BE49-F238E27FC236}">
                <a16:creationId xmlns:a16="http://schemas.microsoft.com/office/drawing/2014/main" id="{F77B7F09-4D8F-F58D-120C-6091B3869253}"/>
              </a:ext>
            </a:extLst>
          </p:cNvPr>
          <p:cNvSpPr/>
          <p:nvPr/>
        </p:nvSpPr>
        <p:spPr>
          <a:xfrm>
            <a:off x="6549390" y="5470905"/>
            <a:ext cx="45720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training the parameters</a:t>
            </a:r>
            <a:endParaRPr lang="en-US" sz="2000" dirty="0"/>
          </a:p>
        </p:txBody>
      </p:sp>
      <p:sp>
        <p:nvSpPr>
          <p:cNvPr id="27" name="Text 28">
            <a:extLst>
              <a:ext uri="{FF2B5EF4-FFF2-40B4-BE49-F238E27FC236}">
                <a16:creationId xmlns:a16="http://schemas.microsoft.com/office/drawing/2014/main" id="{5FF91A01-0DAD-35B3-E731-5102F255AC3D}"/>
              </a:ext>
            </a:extLst>
          </p:cNvPr>
          <p:cNvSpPr/>
          <p:nvPr/>
        </p:nvSpPr>
        <p:spPr>
          <a:xfrm>
            <a:off x="560070" y="6137910"/>
            <a:ext cx="1090879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i="1" dirty="0">
                <a:solidFill>
                  <a:srgbClr val="2524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This afternoon we'll build both — so you can feel the difference yourself.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7380915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D0391D-5F15-9363-3DCB-7752A83632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E45DB57-C2F3-F587-D051-16C712C0BA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448" y="0"/>
            <a:ext cx="11887200" cy="599439"/>
          </a:xfrm>
        </p:spPr>
        <p:txBody>
          <a:bodyPr lIns="0"/>
          <a:lstStyle/>
          <a:p>
            <a:pPr indent="0"/>
            <a:r>
              <a:rPr lang="en-US" sz="3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Rehearse on a simulator, then perform on real hardware</a:t>
            </a:r>
            <a:endParaRPr lang="en-US" sz="3200" dirty="0"/>
          </a:p>
        </p:txBody>
      </p:sp>
      <p:sp>
        <p:nvSpPr>
          <p:cNvPr id="2" name="Text 4">
            <a:extLst>
              <a:ext uri="{FF2B5EF4-FFF2-40B4-BE49-F238E27FC236}">
                <a16:creationId xmlns:a16="http://schemas.microsoft.com/office/drawing/2014/main" id="{268C405F-9123-2030-74CE-D1D299277D5D}"/>
              </a:ext>
            </a:extLst>
          </p:cNvPr>
          <p:cNvSpPr/>
          <p:nvPr/>
        </p:nvSpPr>
        <p:spPr>
          <a:xfrm>
            <a:off x="822960" y="1828800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kern="0" spc="100" dirty="0">
                <a:solidFill>
                  <a:srgbClr val="095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Next — Session 4</a:t>
            </a:r>
            <a:endParaRPr lang="en-US" sz="1600" dirty="0"/>
          </a:p>
        </p:txBody>
      </p:sp>
      <p:sp>
        <p:nvSpPr>
          <p:cNvPr id="3" name="Shape 5">
            <a:extLst>
              <a:ext uri="{FF2B5EF4-FFF2-40B4-BE49-F238E27FC236}">
                <a16:creationId xmlns:a16="http://schemas.microsoft.com/office/drawing/2014/main" id="{EA0305F2-3013-5B4B-B5CB-C77C308C17D8}"/>
              </a:ext>
            </a:extLst>
          </p:cNvPr>
          <p:cNvSpPr/>
          <p:nvPr/>
        </p:nvSpPr>
        <p:spPr>
          <a:xfrm>
            <a:off x="822960" y="2240280"/>
            <a:ext cx="2194560" cy="1188720"/>
          </a:xfrm>
          <a:prstGeom prst="roundRect">
            <a:avLst>
              <a:gd name="adj" fmla="val 7692"/>
            </a:avLst>
          </a:prstGeom>
          <a:solidFill>
            <a:srgbClr val="F3F2FB"/>
          </a:solidFill>
          <a:ln/>
          <a:effectLst>
            <a:outerShdw blurRad="114300" dist="38100" dir="54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5" name="Text 6">
            <a:extLst>
              <a:ext uri="{FF2B5EF4-FFF2-40B4-BE49-F238E27FC236}">
                <a16:creationId xmlns:a16="http://schemas.microsoft.com/office/drawing/2014/main" id="{899CCF36-DF46-9819-AAD7-655308F9A397}"/>
              </a:ext>
            </a:extLst>
          </p:cNvPr>
          <p:cNvSpPr/>
          <p:nvPr/>
        </p:nvSpPr>
        <p:spPr>
          <a:xfrm>
            <a:off x="914400" y="2240280"/>
            <a:ext cx="2011680" cy="1188720"/>
          </a:xfrm>
          <a:prstGeom prst="rect">
            <a:avLst/>
          </a:prstGeom>
          <a:noFill/>
          <a:ln/>
        </p:spPr>
        <p:txBody>
          <a:bodyPr wrap="square" lIns="50800" tIns="50800" rIns="50800" bIns="5080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Your laptop</a:t>
            </a:r>
            <a:endParaRPr lang="en-US" sz="2000" dirty="0"/>
          </a:p>
        </p:txBody>
      </p:sp>
      <p:sp>
        <p:nvSpPr>
          <p:cNvPr id="6" name="Shape 7">
            <a:extLst>
              <a:ext uri="{FF2B5EF4-FFF2-40B4-BE49-F238E27FC236}">
                <a16:creationId xmlns:a16="http://schemas.microsoft.com/office/drawing/2014/main" id="{18D83F50-C5A4-143F-682C-2A7D1435DB22}"/>
              </a:ext>
            </a:extLst>
          </p:cNvPr>
          <p:cNvSpPr/>
          <p:nvPr/>
        </p:nvSpPr>
        <p:spPr>
          <a:xfrm>
            <a:off x="3054096" y="2834640"/>
            <a:ext cx="292608" cy="0"/>
          </a:xfrm>
          <a:prstGeom prst="line">
            <a:avLst/>
          </a:prstGeom>
          <a:noFill/>
          <a:ln w="31750">
            <a:solidFill>
              <a:srgbClr val="6B7280"/>
            </a:solidFill>
            <a:prstDash val="solid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7" name="Shape 8">
            <a:extLst>
              <a:ext uri="{FF2B5EF4-FFF2-40B4-BE49-F238E27FC236}">
                <a16:creationId xmlns:a16="http://schemas.microsoft.com/office/drawing/2014/main" id="{99950C45-70F9-36EE-2A04-2D3C19606C06}"/>
              </a:ext>
            </a:extLst>
          </p:cNvPr>
          <p:cNvSpPr/>
          <p:nvPr/>
        </p:nvSpPr>
        <p:spPr>
          <a:xfrm>
            <a:off x="3383280" y="2240280"/>
            <a:ext cx="2194560" cy="1188720"/>
          </a:xfrm>
          <a:prstGeom prst="roundRect">
            <a:avLst>
              <a:gd name="adj" fmla="val 7692"/>
            </a:avLst>
          </a:prstGeom>
          <a:solidFill>
            <a:srgbClr val="F3F2FB"/>
          </a:solidFill>
          <a:ln/>
          <a:effectLst>
            <a:outerShdw blurRad="114300" dist="38100" dir="54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8" name="Text 9">
            <a:extLst>
              <a:ext uri="{FF2B5EF4-FFF2-40B4-BE49-F238E27FC236}">
                <a16:creationId xmlns:a16="http://schemas.microsoft.com/office/drawing/2014/main" id="{8E844E83-1129-63D3-F70B-8E4859DB3999}"/>
              </a:ext>
            </a:extLst>
          </p:cNvPr>
          <p:cNvSpPr/>
          <p:nvPr/>
        </p:nvSpPr>
        <p:spPr>
          <a:xfrm>
            <a:off x="3474720" y="2240280"/>
            <a:ext cx="2011680" cy="1188720"/>
          </a:xfrm>
          <a:prstGeom prst="rect">
            <a:avLst/>
          </a:prstGeom>
          <a:noFill/>
          <a:ln/>
        </p:spPr>
        <p:txBody>
          <a:bodyPr wrap="square" lIns="50800" tIns="50800" rIns="50800" bIns="5080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Linux cluster</a:t>
            </a:r>
            <a:endParaRPr lang="en-US" sz="2000" dirty="0"/>
          </a:p>
        </p:txBody>
      </p:sp>
      <p:sp>
        <p:nvSpPr>
          <p:cNvPr id="9" name="Shape 10">
            <a:extLst>
              <a:ext uri="{FF2B5EF4-FFF2-40B4-BE49-F238E27FC236}">
                <a16:creationId xmlns:a16="http://schemas.microsoft.com/office/drawing/2014/main" id="{ECE296B4-4D5C-A82C-F032-35F135E947AA}"/>
              </a:ext>
            </a:extLst>
          </p:cNvPr>
          <p:cNvSpPr/>
          <p:nvPr/>
        </p:nvSpPr>
        <p:spPr>
          <a:xfrm>
            <a:off x="5614416" y="2834640"/>
            <a:ext cx="292608" cy="0"/>
          </a:xfrm>
          <a:prstGeom prst="line">
            <a:avLst/>
          </a:prstGeom>
          <a:noFill/>
          <a:ln w="31750">
            <a:solidFill>
              <a:srgbClr val="6B7280"/>
            </a:solidFill>
            <a:prstDash val="solid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10" name="Shape 11">
            <a:extLst>
              <a:ext uri="{FF2B5EF4-FFF2-40B4-BE49-F238E27FC236}">
                <a16:creationId xmlns:a16="http://schemas.microsoft.com/office/drawing/2014/main" id="{AB9766FD-BFB9-16CE-9CD1-591CDFD993DF}"/>
              </a:ext>
            </a:extLst>
          </p:cNvPr>
          <p:cNvSpPr/>
          <p:nvPr/>
        </p:nvSpPr>
        <p:spPr>
          <a:xfrm>
            <a:off x="5943600" y="2240280"/>
            <a:ext cx="2377440" cy="1188720"/>
          </a:xfrm>
          <a:prstGeom prst="roundRect">
            <a:avLst>
              <a:gd name="adj" fmla="val 7692"/>
            </a:avLst>
          </a:prstGeom>
          <a:solidFill>
            <a:srgbClr val="E6F4F5"/>
          </a:solidFill>
          <a:ln/>
          <a:effectLst>
            <a:outerShdw blurRad="114300" dist="38100" dir="54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1" name="Text 12">
            <a:extLst>
              <a:ext uri="{FF2B5EF4-FFF2-40B4-BE49-F238E27FC236}">
                <a16:creationId xmlns:a16="http://schemas.microsoft.com/office/drawing/2014/main" id="{4E7390CD-D384-332B-2498-7CBE775B1589}"/>
              </a:ext>
            </a:extLst>
          </p:cNvPr>
          <p:cNvSpPr/>
          <p:nvPr/>
        </p:nvSpPr>
        <p:spPr>
          <a:xfrm>
            <a:off x="6035040" y="2240280"/>
            <a:ext cx="2194560" cy="1188720"/>
          </a:xfrm>
          <a:prstGeom prst="rect">
            <a:avLst/>
          </a:prstGeom>
          <a:noFill/>
          <a:ln/>
        </p:spPr>
        <p:txBody>
          <a:bodyPr wrap="square" lIns="50800" tIns="50800" rIns="50800" bIns="5080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Simulator</a:t>
            </a:r>
            <a:endParaRPr lang="en-US" sz="2400" dirty="0"/>
          </a:p>
        </p:txBody>
      </p:sp>
      <p:sp>
        <p:nvSpPr>
          <p:cNvPr id="12" name="Text 13">
            <a:extLst>
              <a:ext uri="{FF2B5EF4-FFF2-40B4-BE49-F238E27FC236}">
                <a16:creationId xmlns:a16="http://schemas.microsoft.com/office/drawing/2014/main" id="{3657E6E3-6F60-E482-8FF2-7C536D8C27EB}"/>
              </a:ext>
            </a:extLst>
          </p:cNvPr>
          <p:cNvSpPr/>
          <p:nvPr/>
        </p:nvSpPr>
        <p:spPr>
          <a:xfrm>
            <a:off x="8458200" y="2423160"/>
            <a:ext cx="8229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000" b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⇒</a:t>
            </a:r>
            <a:endParaRPr lang="en-US" sz="4000" dirty="0"/>
          </a:p>
        </p:txBody>
      </p:sp>
      <p:sp>
        <p:nvSpPr>
          <p:cNvPr id="13" name="Text 14">
            <a:extLst>
              <a:ext uri="{FF2B5EF4-FFF2-40B4-BE49-F238E27FC236}">
                <a16:creationId xmlns:a16="http://schemas.microsoft.com/office/drawing/2014/main" id="{4FA1180E-AF3D-0DBE-DBBA-A3D97E5ADB25}"/>
              </a:ext>
            </a:extLst>
          </p:cNvPr>
          <p:cNvSpPr/>
          <p:nvPr/>
        </p:nvSpPr>
        <p:spPr>
          <a:xfrm>
            <a:off x="9326880" y="1828800"/>
            <a:ext cx="2743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kern="0" spc="100" dirty="0">
                <a:solidFill>
                  <a:srgbClr val="6F45C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S5 · Capstone</a:t>
            </a:r>
            <a:endParaRPr lang="en-US" sz="1250" dirty="0"/>
          </a:p>
        </p:txBody>
      </p:sp>
      <p:sp>
        <p:nvSpPr>
          <p:cNvPr id="14" name="Shape 15">
            <a:extLst>
              <a:ext uri="{FF2B5EF4-FFF2-40B4-BE49-F238E27FC236}">
                <a16:creationId xmlns:a16="http://schemas.microsoft.com/office/drawing/2014/main" id="{6DBA5F1F-54F7-E01F-232D-D84D3356F521}"/>
              </a:ext>
            </a:extLst>
          </p:cNvPr>
          <p:cNvSpPr/>
          <p:nvPr/>
        </p:nvSpPr>
        <p:spPr>
          <a:xfrm>
            <a:off x="9326880" y="2240280"/>
            <a:ext cx="2651760" cy="1188720"/>
          </a:xfrm>
          <a:prstGeom prst="roundRect">
            <a:avLst>
              <a:gd name="adj" fmla="val 7692"/>
            </a:avLst>
          </a:prstGeom>
          <a:solidFill>
            <a:srgbClr val="141233"/>
          </a:solidFill>
          <a:ln/>
          <a:effectLst>
            <a:outerShdw blurRad="114300" dist="38100" dir="54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5" name="Text 16">
            <a:extLst>
              <a:ext uri="{FF2B5EF4-FFF2-40B4-BE49-F238E27FC236}">
                <a16:creationId xmlns:a16="http://schemas.microsoft.com/office/drawing/2014/main" id="{A8DBA422-76CC-7E17-2F2A-F34D53528871}"/>
              </a:ext>
            </a:extLst>
          </p:cNvPr>
          <p:cNvSpPr/>
          <p:nvPr/>
        </p:nvSpPr>
        <p:spPr>
          <a:xfrm>
            <a:off x="9418320" y="2240280"/>
            <a:ext cx="2468880" cy="1188720"/>
          </a:xfrm>
          <a:prstGeom prst="rect">
            <a:avLst/>
          </a:prstGeom>
          <a:noFill/>
          <a:ln/>
        </p:spPr>
        <p:txBody>
          <a:bodyPr wrap="square" lIns="50800" tIns="50800" rIns="50800" bIns="50800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00C2B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Real quantum chip</a:t>
            </a:r>
            <a:endParaRPr lang="en-US" sz="1700" dirty="0"/>
          </a:p>
        </p:txBody>
      </p:sp>
      <p:sp>
        <p:nvSpPr>
          <p:cNvPr id="16" name="Shape 17">
            <a:extLst>
              <a:ext uri="{FF2B5EF4-FFF2-40B4-BE49-F238E27FC236}">
                <a16:creationId xmlns:a16="http://schemas.microsoft.com/office/drawing/2014/main" id="{F1660BD4-B623-0A6B-2EA5-F0094D7B4BF5}"/>
              </a:ext>
            </a:extLst>
          </p:cNvPr>
          <p:cNvSpPr/>
          <p:nvPr/>
        </p:nvSpPr>
        <p:spPr>
          <a:xfrm>
            <a:off x="640080" y="4160520"/>
            <a:ext cx="10908792" cy="1234440"/>
          </a:xfrm>
          <a:prstGeom prst="roundRect">
            <a:avLst>
              <a:gd name="adj" fmla="val 7407"/>
            </a:avLst>
          </a:prstGeom>
          <a:solidFill>
            <a:srgbClr val="F2F2F7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7" name="Text 18">
            <a:extLst>
              <a:ext uri="{FF2B5EF4-FFF2-40B4-BE49-F238E27FC236}">
                <a16:creationId xmlns:a16="http://schemas.microsoft.com/office/drawing/2014/main" id="{C1708AD4-A805-F3D5-2934-BF971BCEBA6C}"/>
              </a:ext>
            </a:extLst>
          </p:cNvPr>
          <p:cNvSpPr/>
          <p:nvPr/>
        </p:nvSpPr>
        <p:spPr>
          <a:xfrm>
            <a:off x="1005840" y="4160520"/>
            <a:ext cx="10069830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dirty="0">
                <a:solidFill>
                  <a:srgbClr val="2524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Real quantum computers today are scarce, costly to access, and noisy — they make errors.  So, we rehearse first, like every field does before the real thing.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485491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553103-45E5-3F9E-45FC-E91AFE2141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1EE393D-67EB-ECB1-3EE9-8337EB1EBD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448" y="0"/>
            <a:ext cx="11887200" cy="599439"/>
          </a:xfrm>
        </p:spPr>
        <p:txBody>
          <a:bodyPr lIns="0"/>
          <a:lstStyle/>
          <a:p>
            <a:pPr indent="0"/>
            <a:r>
              <a:rPr lang="en-US" sz="3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simulator is just math — and the math explodes</a:t>
            </a:r>
            <a:endParaRPr lang="en-US" sz="3200" dirty="0"/>
          </a:p>
        </p:txBody>
      </p:sp>
      <p:sp>
        <p:nvSpPr>
          <p:cNvPr id="2" name="Shape 4">
            <a:extLst>
              <a:ext uri="{FF2B5EF4-FFF2-40B4-BE49-F238E27FC236}">
                <a16:creationId xmlns:a16="http://schemas.microsoft.com/office/drawing/2014/main" id="{4B50FFCF-D002-DEA8-D716-54B8A70381CC}"/>
              </a:ext>
            </a:extLst>
          </p:cNvPr>
          <p:cNvSpPr/>
          <p:nvPr/>
        </p:nvSpPr>
        <p:spPr>
          <a:xfrm>
            <a:off x="560081" y="1463040"/>
            <a:ext cx="5276840" cy="1920240"/>
          </a:xfrm>
          <a:prstGeom prst="roundRect">
            <a:avLst>
              <a:gd name="adj" fmla="val 4762"/>
            </a:avLst>
          </a:prstGeom>
          <a:solidFill>
            <a:srgbClr val="F3F2FB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" name="Text 5">
            <a:extLst>
              <a:ext uri="{FF2B5EF4-FFF2-40B4-BE49-F238E27FC236}">
                <a16:creationId xmlns:a16="http://schemas.microsoft.com/office/drawing/2014/main" id="{CF490C32-C206-2297-968F-4DECB0AE8F84}"/>
              </a:ext>
            </a:extLst>
          </p:cNvPr>
          <p:cNvSpPr/>
          <p:nvPr/>
        </p:nvSpPr>
        <p:spPr>
          <a:xfrm>
            <a:off x="960120" y="1645920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kern="0" spc="1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Under the hood</a:t>
            </a:r>
            <a:endParaRPr lang="en-US" sz="2000" dirty="0"/>
          </a:p>
        </p:txBody>
      </p:sp>
      <p:sp>
        <p:nvSpPr>
          <p:cNvPr id="5" name="Text 6">
            <a:extLst>
              <a:ext uri="{FF2B5EF4-FFF2-40B4-BE49-F238E27FC236}">
                <a16:creationId xmlns:a16="http://schemas.microsoft.com/office/drawing/2014/main" id="{71A9B243-1981-72AC-68E2-8AB0B786F063}"/>
              </a:ext>
            </a:extLst>
          </p:cNvPr>
          <p:cNvSpPr/>
          <p:nvPr/>
        </p:nvSpPr>
        <p:spPr>
          <a:xfrm>
            <a:off x="960120" y="2011680"/>
            <a:ext cx="4663440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20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state </a:t>
            </a:r>
            <a:r>
              <a:rPr lang="en-US" sz="2000" dirty="0">
                <a:solidFill>
                  <a:srgbClr val="2524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= a list of numbers (vector)</a:t>
            </a:r>
            <a:endParaRPr lang="en-US" sz="2000" dirty="0"/>
          </a:p>
          <a:p>
            <a:pPr marL="0" indent="0">
              <a:lnSpc>
                <a:spcPct val="125000"/>
              </a:lnSpc>
              <a:buNone/>
            </a:pPr>
            <a:r>
              <a:rPr lang="en-US" sz="20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gate </a:t>
            </a:r>
            <a:r>
              <a:rPr lang="en-US" sz="2000" dirty="0">
                <a:solidFill>
                  <a:srgbClr val="2524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= a grid of numbers (matrix)</a:t>
            </a:r>
            <a:endParaRPr lang="en-US" sz="2000" dirty="0"/>
          </a:p>
          <a:p>
            <a:pPr marL="0" indent="0">
              <a:lnSpc>
                <a:spcPct val="125000"/>
              </a:lnSpc>
              <a:buNone/>
            </a:pPr>
            <a:r>
              <a:rPr lang="en-US" sz="20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apply a gate </a:t>
            </a:r>
            <a:r>
              <a:rPr lang="en-US" sz="2000" dirty="0">
                <a:solidFill>
                  <a:srgbClr val="2524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= multiply</a:t>
            </a:r>
            <a:endParaRPr lang="en-US" sz="2000" dirty="0"/>
          </a:p>
        </p:txBody>
      </p:sp>
      <p:sp>
        <p:nvSpPr>
          <p:cNvPr id="6" name="Shape 7">
            <a:extLst>
              <a:ext uri="{FF2B5EF4-FFF2-40B4-BE49-F238E27FC236}">
                <a16:creationId xmlns:a16="http://schemas.microsoft.com/office/drawing/2014/main" id="{0EFE8BE8-F858-2EC5-7FEF-C8EBF3EEA2CA}"/>
              </a:ext>
            </a:extLst>
          </p:cNvPr>
          <p:cNvSpPr/>
          <p:nvPr/>
        </p:nvSpPr>
        <p:spPr>
          <a:xfrm>
            <a:off x="6446520" y="4663440"/>
            <a:ext cx="658368" cy="548640"/>
          </a:xfrm>
          <a:prstGeom prst="roundRect">
            <a:avLst>
              <a:gd name="adj" fmla="val 8333"/>
            </a:avLst>
          </a:prstGeom>
          <a:solidFill>
            <a:srgbClr val="00C2B2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 sz="1600"/>
          </a:p>
        </p:txBody>
      </p:sp>
      <p:sp>
        <p:nvSpPr>
          <p:cNvPr id="7" name="Text 8">
            <a:extLst>
              <a:ext uri="{FF2B5EF4-FFF2-40B4-BE49-F238E27FC236}">
                <a16:creationId xmlns:a16="http://schemas.microsoft.com/office/drawing/2014/main" id="{C329CFD1-BEB0-DAFE-2E74-CB7D8C9B4C1D}"/>
              </a:ext>
            </a:extLst>
          </p:cNvPr>
          <p:cNvSpPr/>
          <p:nvPr/>
        </p:nvSpPr>
        <p:spPr>
          <a:xfrm>
            <a:off x="6355080" y="5248656"/>
            <a:ext cx="84124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</a:t>
            </a:r>
            <a:endParaRPr lang="en-US" sz="1600" dirty="0"/>
          </a:p>
        </p:txBody>
      </p:sp>
      <p:sp>
        <p:nvSpPr>
          <p:cNvPr id="8" name="Shape 9">
            <a:extLst>
              <a:ext uri="{FF2B5EF4-FFF2-40B4-BE49-F238E27FC236}">
                <a16:creationId xmlns:a16="http://schemas.microsoft.com/office/drawing/2014/main" id="{0CE8C28A-E291-9813-122C-9DBC1EC262D8}"/>
              </a:ext>
            </a:extLst>
          </p:cNvPr>
          <p:cNvSpPr/>
          <p:nvPr/>
        </p:nvSpPr>
        <p:spPr>
          <a:xfrm>
            <a:off x="7287768" y="4297680"/>
            <a:ext cx="658368" cy="914400"/>
          </a:xfrm>
          <a:prstGeom prst="roundRect">
            <a:avLst>
              <a:gd name="adj" fmla="val 6944"/>
            </a:avLst>
          </a:prstGeom>
          <a:solidFill>
            <a:srgbClr val="00C2B2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 sz="1600"/>
          </a:p>
        </p:txBody>
      </p:sp>
      <p:sp>
        <p:nvSpPr>
          <p:cNvPr id="9" name="Text 10">
            <a:extLst>
              <a:ext uri="{FF2B5EF4-FFF2-40B4-BE49-F238E27FC236}">
                <a16:creationId xmlns:a16="http://schemas.microsoft.com/office/drawing/2014/main" id="{8C0E244A-8621-9C93-3C4E-A186C5C345E4}"/>
              </a:ext>
            </a:extLst>
          </p:cNvPr>
          <p:cNvSpPr/>
          <p:nvPr/>
        </p:nvSpPr>
        <p:spPr>
          <a:xfrm>
            <a:off x="7196328" y="5248656"/>
            <a:ext cx="84124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</a:t>
            </a:r>
            <a:endParaRPr lang="en-US" sz="1600" dirty="0"/>
          </a:p>
        </p:txBody>
      </p:sp>
      <p:sp>
        <p:nvSpPr>
          <p:cNvPr id="10" name="Shape 11">
            <a:extLst>
              <a:ext uri="{FF2B5EF4-FFF2-40B4-BE49-F238E27FC236}">
                <a16:creationId xmlns:a16="http://schemas.microsoft.com/office/drawing/2014/main" id="{21AAC030-2B6C-82D9-2EC4-3D22C11FF2AB}"/>
              </a:ext>
            </a:extLst>
          </p:cNvPr>
          <p:cNvSpPr/>
          <p:nvPr/>
        </p:nvSpPr>
        <p:spPr>
          <a:xfrm>
            <a:off x="8129016" y="3840480"/>
            <a:ext cx="658368" cy="1371600"/>
          </a:xfrm>
          <a:prstGeom prst="roundRect">
            <a:avLst>
              <a:gd name="adj" fmla="val 6944"/>
            </a:avLst>
          </a:prstGeom>
          <a:solidFill>
            <a:srgbClr val="00C2B2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 sz="1600"/>
          </a:p>
        </p:txBody>
      </p:sp>
      <p:sp>
        <p:nvSpPr>
          <p:cNvPr id="11" name="Text 12">
            <a:extLst>
              <a:ext uri="{FF2B5EF4-FFF2-40B4-BE49-F238E27FC236}">
                <a16:creationId xmlns:a16="http://schemas.microsoft.com/office/drawing/2014/main" id="{072777E4-7654-B024-DA63-C966714038AE}"/>
              </a:ext>
            </a:extLst>
          </p:cNvPr>
          <p:cNvSpPr/>
          <p:nvPr/>
        </p:nvSpPr>
        <p:spPr>
          <a:xfrm>
            <a:off x="8037576" y="5248656"/>
            <a:ext cx="84124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30</a:t>
            </a:r>
            <a:endParaRPr lang="en-US" sz="1600" dirty="0"/>
          </a:p>
        </p:txBody>
      </p:sp>
      <p:sp>
        <p:nvSpPr>
          <p:cNvPr id="12" name="Shape 13">
            <a:extLst>
              <a:ext uri="{FF2B5EF4-FFF2-40B4-BE49-F238E27FC236}">
                <a16:creationId xmlns:a16="http://schemas.microsoft.com/office/drawing/2014/main" id="{BF19246C-D21E-8680-6921-E199053DF2D5}"/>
              </a:ext>
            </a:extLst>
          </p:cNvPr>
          <p:cNvSpPr/>
          <p:nvPr/>
        </p:nvSpPr>
        <p:spPr>
          <a:xfrm>
            <a:off x="8970264" y="3291840"/>
            <a:ext cx="658368" cy="1920240"/>
          </a:xfrm>
          <a:prstGeom prst="roundRect">
            <a:avLst>
              <a:gd name="adj" fmla="val 6944"/>
            </a:avLst>
          </a:prstGeom>
          <a:solidFill>
            <a:srgbClr val="00C2B2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 sz="1600"/>
          </a:p>
        </p:txBody>
      </p:sp>
      <p:sp>
        <p:nvSpPr>
          <p:cNvPr id="13" name="Text 14">
            <a:extLst>
              <a:ext uri="{FF2B5EF4-FFF2-40B4-BE49-F238E27FC236}">
                <a16:creationId xmlns:a16="http://schemas.microsoft.com/office/drawing/2014/main" id="{076CA779-F057-A985-E0DA-F059C8756166}"/>
              </a:ext>
            </a:extLst>
          </p:cNvPr>
          <p:cNvSpPr/>
          <p:nvPr/>
        </p:nvSpPr>
        <p:spPr>
          <a:xfrm>
            <a:off x="8878824" y="5248656"/>
            <a:ext cx="84124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40</a:t>
            </a:r>
            <a:endParaRPr lang="en-US" sz="1600" dirty="0"/>
          </a:p>
        </p:txBody>
      </p:sp>
      <p:sp>
        <p:nvSpPr>
          <p:cNvPr id="14" name="Shape 15">
            <a:extLst>
              <a:ext uri="{FF2B5EF4-FFF2-40B4-BE49-F238E27FC236}">
                <a16:creationId xmlns:a16="http://schemas.microsoft.com/office/drawing/2014/main" id="{45131CB9-BBE7-EAAA-8526-4D9C38A74DD6}"/>
              </a:ext>
            </a:extLst>
          </p:cNvPr>
          <p:cNvSpPr/>
          <p:nvPr/>
        </p:nvSpPr>
        <p:spPr>
          <a:xfrm>
            <a:off x="9811512" y="2651760"/>
            <a:ext cx="658368" cy="2560320"/>
          </a:xfrm>
          <a:prstGeom prst="roundRect">
            <a:avLst>
              <a:gd name="adj" fmla="val 6944"/>
            </a:avLst>
          </a:prstGeom>
          <a:solidFill>
            <a:srgbClr val="9A6BF2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 sz="1600"/>
          </a:p>
        </p:txBody>
      </p:sp>
      <p:sp>
        <p:nvSpPr>
          <p:cNvPr id="15" name="Text 16">
            <a:extLst>
              <a:ext uri="{FF2B5EF4-FFF2-40B4-BE49-F238E27FC236}">
                <a16:creationId xmlns:a16="http://schemas.microsoft.com/office/drawing/2014/main" id="{BB11EF27-1861-4B68-A154-64A3B26BC9E1}"/>
              </a:ext>
            </a:extLst>
          </p:cNvPr>
          <p:cNvSpPr/>
          <p:nvPr/>
        </p:nvSpPr>
        <p:spPr>
          <a:xfrm>
            <a:off x="9720072" y="5248656"/>
            <a:ext cx="84124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50</a:t>
            </a:r>
            <a:endParaRPr lang="en-US" sz="1600" dirty="0"/>
          </a:p>
        </p:txBody>
      </p:sp>
      <p:sp>
        <p:nvSpPr>
          <p:cNvPr id="16" name="Shape 17">
            <a:extLst>
              <a:ext uri="{FF2B5EF4-FFF2-40B4-BE49-F238E27FC236}">
                <a16:creationId xmlns:a16="http://schemas.microsoft.com/office/drawing/2014/main" id="{D5E77BDB-7F67-2327-C48A-DAD68A8B7316}"/>
              </a:ext>
            </a:extLst>
          </p:cNvPr>
          <p:cNvSpPr/>
          <p:nvPr/>
        </p:nvSpPr>
        <p:spPr>
          <a:xfrm>
            <a:off x="10652760" y="1920240"/>
            <a:ext cx="658368" cy="3291840"/>
          </a:xfrm>
          <a:prstGeom prst="roundRect">
            <a:avLst>
              <a:gd name="adj" fmla="val 6944"/>
            </a:avLst>
          </a:prstGeom>
          <a:solidFill>
            <a:srgbClr val="9A6BF2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 sz="1600"/>
          </a:p>
        </p:txBody>
      </p:sp>
      <p:sp>
        <p:nvSpPr>
          <p:cNvPr id="17" name="Text 18">
            <a:extLst>
              <a:ext uri="{FF2B5EF4-FFF2-40B4-BE49-F238E27FC236}">
                <a16:creationId xmlns:a16="http://schemas.microsoft.com/office/drawing/2014/main" id="{E4AAD15D-A5F9-9824-2D63-99C328E7981D}"/>
              </a:ext>
            </a:extLst>
          </p:cNvPr>
          <p:cNvSpPr/>
          <p:nvPr/>
        </p:nvSpPr>
        <p:spPr>
          <a:xfrm>
            <a:off x="10561320" y="5248656"/>
            <a:ext cx="84124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60</a:t>
            </a:r>
            <a:endParaRPr lang="en-US" sz="1600" dirty="0"/>
          </a:p>
        </p:txBody>
      </p:sp>
      <p:sp>
        <p:nvSpPr>
          <p:cNvPr id="18" name="Text 19">
            <a:extLst>
              <a:ext uri="{FF2B5EF4-FFF2-40B4-BE49-F238E27FC236}">
                <a16:creationId xmlns:a16="http://schemas.microsoft.com/office/drawing/2014/main" id="{26AE5727-A2BF-B796-2BF2-9B1F59E6F7ED}"/>
              </a:ext>
            </a:extLst>
          </p:cNvPr>
          <p:cNvSpPr/>
          <p:nvPr/>
        </p:nvSpPr>
        <p:spPr>
          <a:xfrm>
            <a:off x="6400800" y="5504688"/>
            <a:ext cx="1828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qubits →</a:t>
            </a:r>
            <a:endParaRPr lang="en-US" sz="1600" dirty="0"/>
          </a:p>
        </p:txBody>
      </p:sp>
      <p:sp>
        <p:nvSpPr>
          <p:cNvPr id="19" name="Shape 20">
            <a:extLst>
              <a:ext uri="{FF2B5EF4-FFF2-40B4-BE49-F238E27FC236}">
                <a16:creationId xmlns:a16="http://schemas.microsoft.com/office/drawing/2014/main" id="{31EC1BA3-AB26-C4AB-A961-9982B7A5448D}"/>
              </a:ext>
            </a:extLst>
          </p:cNvPr>
          <p:cNvSpPr/>
          <p:nvPr/>
        </p:nvSpPr>
        <p:spPr>
          <a:xfrm>
            <a:off x="9720072" y="1600200"/>
            <a:ext cx="0" cy="3611880"/>
          </a:xfrm>
          <a:prstGeom prst="line">
            <a:avLst/>
          </a:prstGeom>
          <a:noFill/>
          <a:ln w="31750">
            <a:solidFill>
              <a:srgbClr val="C0392B"/>
            </a:solidFill>
            <a:prstDash val="dash"/>
          </a:ln>
        </p:spPr>
        <p:txBody>
          <a:bodyPr/>
          <a:lstStyle/>
          <a:p>
            <a:endParaRPr lang="en-US" sz="1600"/>
          </a:p>
        </p:txBody>
      </p:sp>
      <p:sp>
        <p:nvSpPr>
          <p:cNvPr id="20" name="Text 21">
            <a:extLst>
              <a:ext uri="{FF2B5EF4-FFF2-40B4-BE49-F238E27FC236}">
                <a16:creationId xmlns:a16="http://schemas.microsoft.com/office/drawing/2014/main" id="{89E64652-AE27-A607-4FC1-CC69C9919691}"/>
              </a:ext>
            </a:extLst>
          </p:cNvPr>
          <p:cNvSpPr/>
          <p:nvPr/>
        </p:nvSpPr>
        <p:spPr>
          <a:xfrm>
            <a:off x="9537192" y="1280160"/>
            <a:ext cx="29260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C039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classical wall ≈ 50 qubits</a:t>
            </a:r>
            <a:endParaRPr lang="en-US" sz="1600" dirty="0"/>
          </a:p>
        </p:txBody>
      </p:sp>
      <p:sp>
        <p:nvSpPr>
          <p:cNvPr id="21" name="Shape 22">
            <a:extLst>
              <a:ext uri="{FF2B5EF4-FFF2-40B4-BE49-F238E27FC236}">
                <a16:creationId xmlns:a16="http://schemas.microsoft.com/office/drawing/2014/main" id="{3B135603-49F7-239F-4F45-AC00D53515F8}"/>
              </a:ext>
            </a:extLst>
          </p:cNvPr>
          <p:cNvSpPr/>
          <p:nvPr/>
        </p:nvSpPr>
        <p:spPr>
          <a:xfrm>
            <a:off x="560081" y="3657600"/>
            <a:ext cx="5276840" cy="2308860"/>
          </a:xfrm>
          <a:prstGeom prst="roundRect">
            <a:avLst>
              <a:gd name="adj" fmla="val 6250"/>
            </a:avLst>
          </a:prstGeom>
          <a:solidFill>
            <a:srgbClr val="141233"/>
          </a:solidFill>
          <a:ln/>
          <a:effectLst>
            <a:outerShdw blurRad="114300" dist="38100" dir="54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en-US" sz="1600"/>
          </a:p>
        </p:txBody>
      </p:sp>
      <p:sp>
        <p:nvSpPr>
          <p:cNvPr id="22" name="Text 23">
            <a:extLst>
              <a:ext uri="{FF2B5EF4-FFF2-40B4-BE49-F238E27FC236}">
                <a16:creationId xmlns:a16="http://schemas.microsoft.com/office/drawing/2014/main" id="{D725DF89-51A0-8929-CE49-6DC4764C74E3}"/>
              </a:ext>
            </a:extLst>
          </p:cNvPr>
          <p:cNvSpPr/>
          <p:nvPr/>
        </p:nvSpPr>
        <p:spPr>
          <a:xfrm>
            <a:off x="960120" y="3749040"/>
            <a:ext cx="45720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C8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Too hard to fake  =  exactly when real 			    quantum wins.</a:t>
            </a:r>
            <a:endParaRPr lang="en-US" sz="2000" dirty="0"/>
          </a:p>
        </p:txBody>
      </p:sp>
      <p:sp>
        <p:nvSpPr>
          <p:cNvPr id="23" name="Text 24">
            <a:extLst>
              <a:ext uri="{FF2B5EF4-FFF2-40B4-BE49-F238E27FC236}">
                <a16:creationId xmlns:a16="http://schemas.microsoft.com/office/drawing/2014/main" id="{EE16C1C0-0C02-A0FC-E061-DA79AEECBC7D}"/>
              </a:ext>
            </a:extLst>
          </p:cNvPr>
          <p:cNvSpPr/>
          <p:nvPr/>
        </p:nvSpPr>
        <p:spPr>
          <a:xfrm>
            <a:off x="838961" y="4743450"/>
            <a:ext cx="4864607" cy="90297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dirty="0">
                <a:solidFill>
                  <a:srgbClr val="C9C6E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list of numbers doubles every qubit. Around 50 it's too big for any classical machine — the difficulty is the feature, not the bug.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7528899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1D7A5C-1B58-0DED-AF62-9A440285FA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8B5E075-B28F-8B6C-3180-B7012F66DF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448" y="0"/>
            <a:ext cx="11887200" cy="599439"/>
          </a:xfrm>
        </p:spPr>
        <p:txBody>
          <a:bodyPr lIns="0"/>
          <a:lstStyle/>
          <a:p>
            <a:pPr indent="0"/>
            <a:r>
              <a:rPr lang="en-US" sz="3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Your afternoon, in one diagram</a:t>
            </a:r>
            <a:endParaRPr lang="en-US" sz="3200" dirty="0"/>
          </a:p>
        </p:txBody>
      </p:sp>
      <p:sp>
        <p:nvSpPr>
          <p:cNvPr id="2" name="Shape 6">
            <a:extLst>
              <a:ext uri="{FF2B5EF4-FFF2-40B4-BE49-F238E27FC236}">
                <a16:creationId xmlns:a16="http://schemas.microsoft.com/office/drawing/2014/main" id="{79D146D3-2BF9-37E2-DE3B-EA6CABD2BC43}"/>
              </a:ext>
            </a:extLst>
          </p:cNvPr>
          <p:cNvSpPr/>
          <p:nvPr/>
        </p:nvSpPr>
        <p:spPr>
          <a:xfrm>
            <a:off x="697230" y="1520190"/>
            <a:ext cx="1463040" cy="868680"/>
          </a:xfrm>
          <a:prstGeom prst="roundRect">
            <a:avLst>
              <a:gd name="adj" fmla="val 10526"/>
            </a:avLst>
          </a:prstGeom>
          <a:solidFill>
            <a:srgbClr val="F3F2FB"/>
          </a:solidFill>
          <a:ln/>
          <a:effectLst>
            <a:outerShdw blurRad="114300" dist="38100" dir="54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" name="Text 7">
            <a:extLst>
              <a:ext uri="{FF2B5EF4-FFF2-40B4-BE49-F238E27FC236}">
                <a16:creationId xmlns:a16="http://schemas.microsoft.com/office/drawing/2014/main" id="{CD8A4C98-ED26-D419-2F0D-97364D33A42A}"/>
              </a:ext>
            </a:extLst>
          </p:cNvPr>
          <p:cNvSpPr/>
          <p:nvPr/>
        </p:nvSpPr>
        <p:spPr>
          <a:xfrm>
            <a:off x="697230" y="1520190"/>
            <a:ext cx="146304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</a:t>
            </a:r>
            <a:endParaRPr lang="en-US" sz="2000" dirty="0"/>
          </a:p>
        </p:txBody>
      </p:sp>
      <p:sp>
        <p:nvSpPr>
          <p:cNvPr id="5" name="Shape 8">
            <a:extLst>
              <a:ext uri="{FF2B5EF4-FFF2-40B4-BE49-F238E27FC236}">
                <a16:creationId xmlns:a16="http://schemas.microsoft.com/office/drawing/2014/main" id="{623FCCD0-F17B-B4BE-3DAC-F9C47C416867}"/>
              </a:ext>
            </a:extLst>
          </p:cNvPr>
          <p:cNvSpPr/>
          <p:nvPr/>
        </p:nvSpPr>
        <p:spPr>
          <a:xfrm>
            <a:off x="2526030" y="1520190"/>
            <a:ext cx="2286000" cy="868680"/>
          </a:xfrm>
          <a:prstGeom prst="roundRect">
            <a:avLst>
              <a:gd name="adj" fmla="val 10526"/>
            </a:avLst>
          </a:prstGeom>
          <a:solidFill>
            <a:srgbClr val="E6F4F5"/>
          </a:solidFill>
          <a:ln/>
          <a:effectLst>
            <a:outerShdw blurRad="114300" dist="38100" dir="54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6" name="Text 9">
            <a:extLst>
              <a:ext uri="{FF2B5EF4-FFF2-40B4-BE49-F238E27FC236}">
                <a16:creationId xmlns:a16="http://schemas.microsoft.com/office/drawing/2014/main" id="{851F8639-2FEC-7F14-B452-FF73E596ED5B}"/>
              </a:ext>
            </a:extLst>
          </p:cNvPr>
          <p:cNvSpPr/>
          <p:nvPr/>
        </p:nvSpPr>
        <p:spPr>
          <a:xfrm>
            <a:off x="2526030" y="1520190"/>
            <a:ext cx="228600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ENCODE</a:t>
            </a:r>
            <a:endParaRPr lang="en-US" sz="2000" dirty="0"/>
          </a:p>
          <a:p>
            <a:pPr marL="0" indent="0" algn="ctr">
              <a:buNone/>
            </a:pPr>
            <a:r>
              <a:rPr lang="en-US" sz="1600" dirty="0">
                <a:solidFill>
                  <a:srgbClr val="095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quantum feature map</a:t>
            </a:r>
            <a:endParaRPr lang="en-US" sz="1600" dirty="0"/>
          </a:p>
        </p:txBody>
      </p:sp>
      <p:sp>
        <p:nvSpPr>
          <p:cNvPr id="7" name="Shape 10">
            <a:extLst>
              <a:ext uri="{FF2B5EF4-FFF2-40B4-BE49-F238E27FC236}">
                <a16:creationId xmlns:a16="http://schemas.microsoft.com/office/drawing/2014/main" id="{8FAA5C99-C884-4651-84D6-19FBAB4E6F3E}"/>
              </a:ext>
            </a:extLst>
          </p:cNvPr>
          <p:cNvSpPr/>
          <p:nvPr/>
        </p:nvSpPr>
        <p:spPr>
          <a:xfrm>
            <a:off x="2196846" y="1954530"/>
            <a:ext cx="292608" cy="0"/>
          </a:xfrm>
          <a:prstGeom prst="line">
            <a:avLst/>
          </a:prstGeom>
          <a:noFill/>
          <a:ln w="31750">
            <a:solidFill>
              <a:srgbClr val="6B7280"/>
            </a:solidFill>
            <a:prstDash val="solid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8" name="Shape 11">
            <a:extLst>
              <a:ext uri="{FF2B5EF4-FFF2-40B4-BE49-F238E27FC236}">
                <a16:creationId xmlns:a16="http://schemas.microsoft.com/office/drawing/2014/main" id="{9FF814F3-6EA8-98E0-6ACE-3CD9C8D4F048}"/>
              </a:ext>
            </a:extLst>
          </p:cNvPr>
          <p:cNvSpPr/>
          <p:nvPr/>
        </p:nvSpPr>
        <p:spPr>
          <a:xfrm>
            <a:off x="5634990" y="834390"/>
            <a:ext cx="4023360" cy="914400"/>
          </a:xfrm>
          <a:prstGeom prst="roundRect">
            <a:avLst>
              <a:gd name="adj" fmla="val 10000"/>
            </a:avLst>
          </a:prstGeom>
          <a:solidFill>
            <a:srgbClr val="E6F4F5"/>
          </a:solidFill>
          <a:ln/>
          <a:effectLst>
            <a:outerShdw blurRad="114300" dist="38100" dir="54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" name="Text 12">
            <a:extLst>
              <a:ext uri="{FF2B5EF4-FFF2-40B4-BE49-F238E27FC236}">
                <a16:creationId xmlns:a16="http://schemas.microsoft.com/office/drawing/2014/main" id="{4E8846BF-2F99-2C3E-4D4C-389684DC1AF8}"/>
              </a:ext>
            </a:extLst>
          </p:cNvPr>
          <p:cNvSpPr/>
          <p:nvPr/>
        </p:nvSpPr>
        <p:spPr>
          <a:xfrm>
            <a:off x="5772150" y="834390"/>
            <a:ext cx="37490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095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PATH A  </a:t>
            </a:r>
            <a:r>
              <a:rPr lang="en-US" sz="16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quantum kernel → classical SVM</a:t>
            </a:r>
            <a:endParaRPr lang="en-US" sz="1600" dirty="0"/>
          </a:p>
        </p:txBody>
      </p:sp>
      <p:sp>
        <p:nvSpPr>
          <p:cNvPr id="10" name="Shape 13">
            <a:extLst>
              <a:ext uri="{FF2B5EF4-FFF2-40B4-BE49-F238E27FC236}">
                <a16:creationId xmlns:a16="http://schemas.microsoft.com/office/drawing/2014/main" id="{14613140-05FB-3E56-8E86-7938C5EC95DB}"/>
              </a:ext>
            </a:extLst>
          </p:cNvPr>
          <p:cNvSpPr/>
          <p:nvPr/>
        </p:nvSpPr>
        <p:spPr>
          <a:xfrm>
            <a:off x="5634990" y="2251710"/>
            <a:ext cx="4023360" cy="914400"/>
          </a:xfrm>
          <a:prstGeom prst="roundRect">
            <a:avLst>
              <a:gd name="adj" fmla="val 10000"/>
            </a:avLst>
          </a:prstGeom>
          <a:solidFill>
            <a:srgbClr val="EFE8FD"/>
          </a:solidFill>
          <a:ln/>
          <a:effectLst>
            <a:outerShdw blurRad="114300" dist="38100" dir="54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1" name="Text 14">
            <a:extLst>
              <a:ext uri="{FF2B5EF4-FFF2-40B4-BE49-F238E27FC236}">
                <a16:creationId xmlns:a16="http://schemas.microsoft.com/office/drawing/2014/main" id="{1E47ED42-02A1-2650-931D-320756193589}"/>
              </a:ext>
            </a:extLst>
          </p:cNvPr>
          <p:cNvSpPr/>
          <p:nvPr/>
        </p:nvSpPr>
        <p:spPr>
          <a:xfrm>
            <a:off x="5772150" y="2251710"/>
            <a:ext cx="37490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6F45C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PATH B  </a:t>
            </a:r>
            <a:r>
              <a:rPr lang="en-US" sz="16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trainable circuit (θ)  ↻ train</a:t>
            </a:r>
            <a:endParaRPr lang="en-US" sz="1600" dirty="0"/>
          </a:p>
        </p:txBody>
      </p:sp>
      <p:sp>
        <p:nvSpPr>
          <p:cNvPr id="12" name="Shape 15">
            <a:extLst>
              <a:ext uri="{FF2B5EF4-FFF2-40B4-BE49-F238E27FC236}">
                <a16:creationId xmlns:a16="http://schemas.microsoft.com/office/drawing/2014/main" id="{C0B78D66-0D1B-FBF5-B18E-5053D9F0771A}"/>
              </a:ext>
            </a:extLst>
          </p:cNvPr>
          <p:cNvSpPr/>
          <p:nvPr/>
        </p:nvSpPr>
        <p:spPr>
          <a:xfrm flipV="1">
            <a:off x="4848606" y="1291590"/>
            <a:ext cx="749808" cy="662940"/>
          </a:xfrm>
          <a:prstGeom prst="line">
            <a:avLst/>
          </a:prstGeom>
          <a:noFill/>
          <a:ln w="31750">
            <a:solidFill>
              <a:srgbClr val="6B7280"/>
            </a:solidFill>
            <a:prstDash val="solid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13" name="Shape 16">
            <a:extLst>
              <a:ext uri="{FF2B5EF4-FFF2-40B4-BE49-F238E27FC236}">
                <a16:creationId xmlns:a16="http://schemas.microsoft.com/office/drawing/2014/main" id="{46551AC8-703C-0E14-85F1-E81B73077AEE}"/>
              </a:ext>
            </a:extLst>
          </p:cNvPr>
          <p:cNvSpPr/>
          <p:nvPr/>
        </p:nvSpPr>
        <p:spPr>
          <a:xfrm>
            <a:off x="4848606" y="1954530"/>
            <a:ext cx="749808" cy="754380"/>
          </a:xfrm>
          <a:prstGeom prst="line">
            <a:avLst/>
          </a:prstGeom>
          <a:noFill/>
          <a:ln w="31750">
            <a:solidFill>
              <a:srgbClr val="6B7280"/>
            </a:solidFill>
            <a:prstDash val="solid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14" name="Shape 17">
            <a:extLst>
              <a:ext uri="{FF2B5EF4-FFF2-40B4-BE49-F238E27FC236}">
                <a16:creationId xmlns:a16="http://schemas.microsoft.com/office/drawing/2014/main" id="{367458DE-5878-B98D-048E-84F7ACD532E8}"/>
              </a:ext>
            </a:extLst>
          </p:cNvPr>
          <p:cNvSpPr/>
          <p:nvPr/>
        </p:nvSpPr>
        <p:spPr>
          <a:xfrm>
            <a:off x="10024110" y="1520190"/>
            <a:ext cx="1783080" cy="868680"/>
          </a:xfrm>
          <a:prstGeom prst="roundRect">
            <a:avLst>
              <a:gd name="adj" fmla="val 10526"/>
            </a:avLst>
          </a:prstGeom>
          <a:solidFill>
            <a:srgbClr val="141233"/>
          </a:solidFill>
          <a:ln/>
          <a:effectLst>
            <a:outerShdw blurRad="114300" dist="38100" dir="54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5" name="Text 18">
            <a:extLst>
              <a:ext uri="{FF2B5EF4-FFF2-40B4-BE49-F238E27FC236}">
                <a16:creationId xmlns:a16="http://schemas.microsoft.com/office/drawing/2014/main" id="{6166FDA7-E96D-AB90-CED9-FDE7E961C7C6}"/>
              </a:ext>
            </a:extLst>
          </p:cNvPr>
          <p:cNvSpPr/>
          <p:nvPr/>
        </p:nvSpPr>
        <p:spPr>
          <a:xfrm>
            <a:off x="10024110" y="1520190"/>
            <a:ext cx="178308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00C2B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EVALUATE</a:t>
            </a:r>
            <a:endParaRPr lang="en-US" sz="2000" dirty="0"/>
          </a:p>
        </p:txBody>
      </p:sp>
      <p:sp>
        <p:nvSpPr>
          <p:cNvPr id="16" name="Shape 19">
            <a:extLst>
              <a:ext uri="{FF2B5EF4-FFF2-40B4-BE49-F238E27FC236}">
                <a16:creationId xmlns:a16="http://schemas.microsoft.com/office/drawing/2014/main" id="{1EE99139-A1A0-7DE4-8E9D-D466186CA247}"/>
              </a:ext>
            </a:extLst>
          </p:cNvPr>
          <p:cNvSpPr/>
          <p:nvPr/>
        </p:nvSpPr>
        <p:spPr>
          <a:xfrm>
            <a:off x="9694926" y="1291590"/>
            <a:ext cx="292608" cy="502920"/>
          </a:xfrm>
          <a:prstGeom prst="line">
            <a:avLst/>
          </a:prstGeom>
          <a:noFill/>
          <a:ln w="31750">
            <a:solidFill>
              <a:srgbClr val="6B7280"/>
            </a:solidFill>
            <a:prstDash val="solid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17" name="Shape 20">
            <a:extLst>
              <a:ext uri="{FF2B5EF4-FFF2-40B4-BE49-F238E27FC236}">
                <a16:creationId xmlns:a16="http://schemas.microsoft.com/office/drawing/2014/main" id="{7B10CDB3-F062-890E-2892-3210DA865CCF}"/>
              </a:ext>
            </a:extLst>
          </p:cNvPr>
          <p:cNvSpPr/>
          <p:nvPr/>
        </p:nvSpPr>
        <p:spPr>
          <a:xfrm flipV="1">
            <a:off x="9694926" y="2114550"/>
            <a:ext cx="292608" cy="594360"/>
          </a:xfrm>
          <a:prstGeom prst="line">
            <a:avLst/>
          </a:prstGeom>
          <a:noFill/>
          <a:ln w="31750">
            <a:solidFill>
              <a:srgbClr val="6B7280"/>
            </a:solidFill>
            <a:prstDash val="solid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18" name="Shape 21">
            <a:extLst>
              <a:ext uri="{FF2B5EF4-FFF2-40B4-BE49-F238E27FC236}">
                <a16:creationId xmlns:a16="http://schemas.microsoft.com/office/drawing/2014/main" id="{DD80C86B-E595-9EA0-F40F-12BE4F0891D6}"/>
              </a:ext>
            </a:extLst>
          </p:cNvPr>
          <p:cNvSpPr/>
          <p:nvPr/>
        </p:nvSpPr>
        <p:spPr>
          <a:xfrm>
            <a:off x="514350" y="3760470"/>
            <a:ext cx="10908792" cy="1417320"/>
          </a:xfrm>
          <a:prstGeom prst="roundRect">
            <a:avLst>
              <a:gd name="adj" fmla="val 6452"/>
            </a:avLst>
          </a:prstGeom>
          <a:solidFill>
            <a:srgbClr val="F2F2F7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9" name="Text 22">
            <a:extLst>
              <a:ext uri="{FF2B5EF4-FFF2-40B4-BE49-F238E27FC236}">
                <a16:creationId xmlns:a16="http://schemas.microsoft.com/office/drawing/2014/main" id="{26AC588F-6B65-DCBE-DCED-591C7417ACE4}"/>
              </a:ext>
            </a:extLst>
          </p:cNvPr>
          <p:cNvSpPr/>
          <p:nvPr/>
        </p:nvSpPr>
        <p:spPr>
          <a:xfrm>
            <a:off x="880110" y="4217670"/>
            <a:ext cx="28346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Run the whole pipeline on:</a:t>
            </a:r>
            <a:endParaRPr lang="en-US" dirty="0"/>
          </a:p>
        </p:txBody>
      </p:sp>
      <p:sp>
        <p:nvSpPr>
          <p:cNvPr id="20" name="Shape 23">
            <a:extLst>
              <a:ext uri="{FF2B5EF4-FFF2-40B4-BE49-F238E27FC236}">
                <a16:creationId xmlns:a16="http://schemas.microsoft.com/office/drawing/2014/main" id="{45D0F92E-729E-8DFA-2000-08A6AEF70DF2}"/>
              </a:ext>
            </a:extLst>
          </p:cNvPr>
          <p:cNvSpPr/>
          <p:nvPr/>
        </p:nvSpPr>
        <p:spPr>
          <a:xfrm>
            <a:off x="3897630" y="4062222"/>
            <a:ext cx="2926080" cy="822960"/>
          </a:xfrm>
          <a:prstGeom prst="roundRect">
            <a:avLst>
              <a:gd name="adj" fmla="val 11111"/>
            </a:avLst>
          </a:prstGeom>
          <a:solidFill>
            <a:srgbClr val="E6F4F5"/>
          </a:solidFill>
          <a:ln/>
          <a:effectLst>
            <a:outerShdw blurRad="114300" dist="38100" dir="54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1" name="Text 24">
            <a:extLst>
              <a:ext uri="{FF2B5EF4-FFF2-40B4-BE49-F238E27FC236}">
                <a16:creationId xmlns:a16="http://schemas.microsoft.com/office/drawing/2014/main" id="{1D10C436-9FB7-97BB-C151-F4EAB473B4C5}"/>
              </a:ext>
            </a:extLst>
          </p:cNvPr>
          <p:cNvSpPr/>
          <p:nvPr/>
        </p:nvSpPr>
        <p:spPr>
          <a:xfrm>
            <a:off x="3897630" y="4062222"/>
            <a:ext cx="29260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Simulator</a:t>
            </a:r>
            <a:endParaRPr lang="en-US" sz="2000" dirty="0"/>
          </a:p>
          <a:p>
            <a:pPr marL="0" indent="0" algn="ctr">
              <a:buNone/>
            </a:pPr>
            <a:r>
              <a:rPr lang="en-US" sz="1600" dirty="0">
                <a:solidFill>
                  <a:srgbClr val="095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Session 4</a:t>
            </a:r>
            <a:endParaRPr lang="en-US" sz="1600" dirty="0"/>
          </a:p>
        </p:txBody>
      </p:sp>
      <p:sp>
        <p:nvSpPr>
          <p:cNvPr id="22" name="Shape 25">
            <a:extLst>
              <a:ext uri="{FF2B5EF4-FFF2-40B4-BE49-F238E27FC236}">
                <a16:creationId xmlns:a16="http://schemas.microsoft.com/office/drawing/2014/main" id="{1FB0C7C8-6E9B-31DD-8E9B-B31BBE55DA27}"/>
              </a:ext>
            </a:extLst>
          </p:cNvPr>
          <p:cNvSpPr/>
          <p:nvPr/>
        </p:nvSpPr>
        <p:spPr>
          <a:xfrm>
            <a:off x="6878574" y="4473702"/>
            <a:ext cx="438912" cy="0"/>
          </a:xfrm>
          <a:prstGeom prst="line">
            <a:avLst/>
          </a:prstGeom>
          <a:noFill/>
          <a:ln w="31750">
            <a:solidFill>
              <a:srgbClr val="6B7280"/>
            </a:solidFill>
            <a:prstDash val="solid"/>
            <a:tailEnd type="triangle"/>
          </a:ln>
        </p:spPr>
        <p:txBody>
          <a:bodyPr/>
          <a:lstStyle/>
          <a:p>
            <a:endParaRPr lang="en-US"/>
          </a:p>
        </p:txBody>
      </p:sp>
      <p:sp>
        <p:nvSpPr>
          <p:cNvPr id="23" name="Shape 26">
            <a:extLst>
              <a:ext uri="{FF2B5EF4-FFF2-40B4-BE49-F238E27FC236}">
                <a16:creationId xmlns:a16="http://schemas.microsoft.com/office/drawing/2014/main" id="{469C421A-E35E-1BB9-77D5-BD2C06E566BB}"/>
              </a:ext>
            </a:extLst>
          </p:cNvPr>
          <p:cNvSpPr/>
          <p:nvPr/>
        </p:nvSpPr>
        <p:spPr>
          <a:xfrm>
            <a:off x="7372350" y="4062222"/>
            <a:ext cx="3657600" cy="822960"/>
          </a:xfrm>
          <a:prstGeom prst="roundRect">
            <a:avLst>
              <a:gd name="adj" fmla="val 11111"/>
            </a:avLst>
          </a:prstGeom>
          <a:solidFill>
            <a:srgbClr val="141233"/>
          </a:solidFill>
          <a:ln/>
          <a:effectLst>
            <a:outerShdw blurRad="114300" dist="38100" dir="54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4" name="Text 27">
            <a:extLst>
              <a:ext uri="{FF2B5EF4-FFF2-40B4-BE49-F238E27FC236}">
                <a16:creationId xmlns:a16="http://schemas.microsoft.com/office/drawing/2014/main" id="{01B2863B-B706-D920-AF96-D0F4E0C28C90}"/>
              </a:ext>
            </a:extLst>
          </p:cNvPr>
          <p:cNvSpPr/>
          <p:nvPr/>
        </p:nvSpPr>
        <p:spPr>
          <a:xfrm>
            <a:off x="7372350" y="4062222"/>
            <a:ext cx="36576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00C2B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Real hardware</a:t>
            </a:r>
            <a:endParaRPr lang="en-US" sz="2000" dirty="0"/>
          </a:p>
          <a:p>
            <a:pPr marL="0" indent="0" algn="ctr">
              <a:buNone/>
            </a:pPr>
            <a:r>
              <a:rPr lang="en-US" sz="1600" dirty="0">
                <a:solidFill>
                  <a:srgbClr val="C9C6E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Session 5  ·  + noise</a:t>
            </a:r>
            <a:endParaRPr lang="en-US" sz="1600" dirty="0"/>
          </a:p>
        </p:txBody>
      </p:sp>
      <p:sp>
        <p:nvSpPr>
          <p:cNvPr id="25" name="Text 28">
            <a:extLst>
              <a:ext uri="{FF2B5EF4-FFF2-40B4-BE49-F238E27FC236}">
                <a16:creationId xmlns:a16="http://schemas.microsoft.com/office/drawing/2014/main" id="{323BDE11-4C41-E0D3-A0EF-FC2B08D096F4}"/>
              </a:ext>
            </a:extLst>
          </p:cNvPr>
          <p:cNvSpPr/>
          <p:nvPr/>
        </p:nvSpPr>
        <p:spPr>
          <a:xfrm>
            <a:off x="514350" y="5525262"/>
            <a:ext cx="1090879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i="1" dirty="0">
                <a:solidFill>
                  <a:srgbClr val="2524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Everything you do this afternoon is somewhere on this diagram.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9620385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FCBE39-F87E-945D-B582-2E5EECACC3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C2E49A9-2760-212F-DF4B-4749D50D9F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448" y="0"/>
            <a:ext cx="11887200" cy="599439"/>
          </a:xfrm>
        </p:spPr>
        <p:txBody>
          <a:bodyPr lIns="0"/>
          <a:lstStyle/>
          <a:p>
            <a:pPr indent="0"/>
            <a:r>
              <a:rPr lang="en-US" sz="3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Take it home</a:t>
            </a:r>
            <a:endParaRPr lang="en-US" sz="3200" dirty="0"/>
          </a:p>
        </p:txBody>
      </p:sp>
      <p:pic>
        <p:nvPicPr>
          <p:cNvPr id="2" name="Image 3" descr="preencoded.png">
            <a:extLst>
              <a:ext uri="{FF2B5EF4-FFF2-40B4-BE49-F238E27FC236}">
                <a16:creationId xmlns:a16="http://schemas.microsoft.com/office/drawing/2014/main" id="{1A2C5307-9535-F30B-79FE-4CF9EA250C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8716" y="1325880"/>
            <a:ext cx="731520" cy="731520"/>
          </a:xfrm>
          <a:prstGeom prst="rect">
            <a:avLst/>
          </a:prstGeom>
        </p:spPr>
      </p:pic>
      <p:sp>
        <p:nvSpPr>
          <p:cNvPr id="3" name="Text 4">
            <a:extLst>
              <a:ext uri="{FF2B5EF4-FFF2-40B4-BE49-F238E27FC236}">
                <a16:creationId xmlns:a16="http://schemas.microsoft.com/office/drawing/2014/main" id="{38442FBC-246E-9F5E-F856-01FD7A8B608F}"/>
              </a:ext>
            </a:extLst>
          </p:cNvPr>
          <p:cNvSpPr/>
          <p:nvPr/>
        </p:nvSpPr>
        <p:spPr>
          <a:xfrm>
            <a:off x="1280160" y="2286000"/>
            <a:ext cx="9628632" cy="2194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18000"/>
              </a:lnSpc>
              <a:buNone/>
            </a:pPr>
            <a:r>
              <a:rPr lang="en-US" sz="26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Machine learning learns from </a:t>
            </a:r>
            <a:r>
              <a:rPr lang="en-US" sz="2600" b="1" dirty="0">
                <a:solidFill>
                  <a:srgbClr val="FFC8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similarity</a:t>
            </a:r>
            <a:r>
              <a:rPr lang="en-US" sz="26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. A quantum computer can measure a kind of similarity that's hard to fake classically — a </a:t>
            </a:r>
            <a:r>
              <a:rPr lang="en-US" sz="2600" b="1" dirty="0">
                <a:solidFill>
                  <a:srgbClr val="095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quantum kernel</a:t>
            </a:r>
            <a:r>
              <a:rPr lang="en-US" sz="26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. You can either </a:t>
            </a:r>
            <a:r>
              <a:rPr lang="en-US" sz="2600" b="1" dirty="0">
                <a:solidFill>
                  <a:srgbClr val="095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design</a:t>
            </a:r>
            <a:r>
              <a:rPr lang="en-US" sz="26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that measurement or </a:t>
            </a:r>
            <a:r>
              <a:rPr lang="en-US" sz="2600" b="1" dirty="0">
                <a:solidFill>
                  <a:srgbClr val="6F45C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train</a:t>
            </a:r>
            <a:r>
              <a:rPr lang="en-US" sz="26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a circuit to do it. And after lunch — We will run both by ourself.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28809337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869B8-F43A-ABB7-109D-9F573E1989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1C7BD51-BB03-9F73-CE33-D1CDCAEF0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448" y="0"/>
            <a:ext cx="11887200" cy="599439"/>
          </a:xfrm>
        </p:spPr>
        <p:txBody>
          <a:bodyPr lIns="0"/>
          <a:lstStyle/>
          <a:p>
            <a:pPr indent="0"/>
            <a:r>
              <a:rPr lang="en-US" sz="3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story so far  →  today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2298923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F2AB0F-0FDE-A97A-6D5C-75CB35FAE4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77219A6-B76F-0283-8081-680C57571A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448" y="0"/>
            <a:ext cx="11887200" cy="599439"/>
          </a:xfrm>
        </p:spPr>
        <p:txBody>
          <a:bodyPr lIns="0"/>
          <a:lstStyle/>
          <a:p>
            <a:pPr indent="0"/>
            <a:r>
              <a:rPr lang="en-US" sz="3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story so far  →  today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321460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33EEF7-70FB-DD74-8149-1E9B843F04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9B15B29-4462-62B8-FB49-934E85C98A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448" y="0"/>
            <a:ext cx="11887200" cy="599439"/>
          </a:xfrm>
        </p:spPr>
        <p:txBody>
          <a:bodyPr lIns="0"/>
          <a:lstStyle/>
          <a:p>
            <a:pPr indent="0"/>
            <a:r>
              <a:rPr lang="en-US" sz="3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story so far  →  today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1142462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8D8FCAF-4C8A-8F5E-0D38-86705A0A4A32}"/>
              </a:ext>
            </a:extLst>
          </p:cNvPr>
          <p:cNvSpPr txBox="1"/>
          <p:nvPr/>
        </p:nvSpPr>
        <p:spPr>
          <a:xfrm>
            <a:off x="5069840" y="1950720"/>
            <a:ext cx="233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Thank you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75794E-D83F-7CD3-760B-CCBCB4BCFC8B}"/>
              </a:ext>
            </a:extLst>
          </p:cNvPr>
          <p:cNvSpPr txBox="1"/>
          <p:nvPr/>
        </p:nvSpPr>
        <p:spPr>
          <a:xfrm>
            <a:off x="4297680" y="2659559"/>
            <a:ext cx="41046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/>
              <a:t>Any Questions?</a:t>
            </a:r>
          </a:p>
        </p:txBody>
      </p:sp>
    </p:spTree>
    <p:extLst>
      <p:ext uri="{BB962C8B-B14F-4D97-AF65-F5344CB8AC3E}">
        <p14:creationId xmlns:p14="http://schemas.microsoft.com/office/powerpoint/2010/main" val="22552565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E47700-7039-E270-14DF-34768C406F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512B3B1-E650-5AEA-8AD1-68C57D3A1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448" y="0"/>
            <a:ext cx="11887200" cy="599439"/>
          </a:xfrm>
        </p:spPr>
        <p:txBody>
          <a:bodyPr lIns="0"/>
          <a:lstStyle/>
          <a:p>
            <a:pPr indent="0"/>
            <a:r>
              <a:rPr lang="en-US" sz="3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story so far  →  today</a:t>
            </a:r>
            <a:endParaRPr lang="en-US" sz="3200" dirty="0"/>
          </a:p>
        </p:txBody>
      </p:sp>
      <p:sp>
        <p:nvSpPr>
          <p:cNvPr id="8" name="Shape 4">
            <a:extLst>
              <a:ext uri="{FF2B5EF4-FFF2-40B4-BE49-F238E27FC236}">
                <a16:creationId xmlns:a16="http://schemas.microsoft.com/office/drawing/2014/main" id="{AFABCFB4-0049-A6A6-DC6D-2CB9DC412021}"/>
              </a:ext>
            </a:extLst>
          </p:cNvPr>
          <p:cNvSpPr/>
          <p:nvPr/>
        </p:nvSpPr>
        <p:spPr>
          <a:xfrm>
            <a:off x="640080" y="1371600"/>
            <a:ext cx="3383280" cy="2686050"/>
          </a:xfrm>
          <a:prstGeom prst="roundRect">
            <a:avLst>
              <a:gd name="adj" fmla="val 3636"/>
            </a:avLst>
          </a:prstGeom>
          <a:solidFill>
            <a:srgbClr val="F3F2FB"/>
          </a:solidFill>
          <a:ln/>
          <a:effectLst>
            <a:outerShdw blurRad="114300" dist="38100" dir="54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" name="Shape 5">
            <a:extLst>
              <a:ext uri="{FF2B5EF4-FFF2-40B4-BE49-F238E27FC236}">
                <a16:creationId xmlns:a16="http://schemas.microsoft.com/office/drawing/2014/main" id="{41A19D37-7134-59CE-33D8-F4D2A9A28B8C}"/>
              </a:ext>
            </a:extLst>
          </p:cNvPr>
          <p:cNvSpPr/>
          <p:nvPr/>
        </p:nvSpPr>
        <p:spPr>
          <a:xfrm>
            <a:off x="960120" y="1645920"/>
            <a:ext cx="658368" cy="658368"/>
          </a:xfrm>
          <a:prstGeom prst="ellipse">
            <a:avLst/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10" name="Image 3" descr="preencoded.png">
            <a:extLst>
              <a:ext uri="{FF2B5EF4-FFF2-40B4-BE49-F238E27FC236}">
                <a16:creationId xmlns:a16="http://schemas.microsoft.com/office/drawing/2014/main" id="{8C16F55A-A21C-2402-3C5C-7CE0A8CBD0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568" y="1801368"/>
            <a:ext cx="347472" cy="347472"/>
          </a:xfrm>
          <a:prstGeom prst="rect">
            <a:avLst/>
          </a:prstGeom>
        </p:spPr>
      </p:pic>
      <p:sp>
        <p:nvSpPr>
          <p:cNvPr id="11" name="Text 6">
            <a:extLst>
              <a:ext uri="{FF2B5EF4-FFF2-40B4-BE49-F238E27FC236}">
                <a16:creationId xmlns:a16="http://schemas.microsoft.com/office/drawing/2014/main" id="{ECE13EF6-9B36-A619-8714-71D73E23D47D}"/>
              </a:ext>
            </a:extLst>
          </p:cNvPr>
          <p:cNvSpPr/>
          <p:nvPr/>
        </p:nvSpPr>
        <p:spPr>
          <a:xfrm>
            <a:off x="960120" y="2423160"/>
            <a:ext cx="2743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Session 1</a:t>
            </a:r>
            <a:endParaRPr lang="en-US" sz="1400" dirty="0"/>
          </a:p>
        </p:txBody>
      </p:sp>
      <p:sp>
        <p:nvSpPr>
          <p:cNvPr id="12" name="Text 7">
            <a:extLst>
              <a:ext uri="{FF2B5EF4-FFF2-40B4-BE49-F238E27FC236}">
                <a16:creationId xmlns:a16="http://schemas.microsoft.com/office/drawing/2014/main" id="{1B7B3ED5-2C7E-BE2C-A2D1-07D915D22194}"/>
              </a:ext>
            </a:extLst>
          </p:cNvPr>
          <p:cNvSpPr/>
          <p:nvPr/>
        </p:nvSpPr>
        <p:spPr>
          <a:xfrm>
            <a:off x="960120" y="2697480"/>
            <a:ext cx="294436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Machine Learning</a:t>
            </a:r>
            <a:endParaRPr lang="en-US" sz="2400" dirty="0"/>
          </a:p>
        </p:txBody>
      </p:sp>
      <p:sp>
        <p:nvSpPr>
          <p:cNvPr id="13" name="Text 8">
            <a:extLst>
              <a:ext uri="{FF2B5EF4-FFF2-40B4-BE49-F238E27FC236}">
                <a16:creationId xmlns:a16="http://schemas.microsoft.com/office/drawing/2014/main" id="{800E07DC-82A6-9AFD-D5DE-C0625949DDF3}"/>
              </a:ext>
            </a:extLst>
          </p:cNvPr>
          <p:cNvSpPr/>
          <p:nvPr/>
        </p:nvSpPr>
        <p:spPr>
          <a:xfrm>
            <a:off x="960120" y="3182112"/>
            <a:ext cx="2944368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2524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Computers find patterns from examples instead of hand-written rules.</a:t>
            </a:r>
            <a:endParaRPr lang="en-US" sz="1600" dirty="0"/>
          </a:p>
        </p:txBody>
      </p:sp>
      <p:sp>
        <p:nvSpPr>
          <p:cNvPr id="14" name="Shape 9">
            <a:extLst>
              <a:ext uri="{FF2B5EF4-FFF2-40B4-BE49-F238E27FC236}">
                <a16:creationId xmlns:a16="http://schemas.microsoft.com/office/drawing/2014/main" id="{48F8BD0B-F61A-D862-437B-F5D18BA55283}"/>
              </a:ext>
            </a:extLst>
          </p:cNvPr>
          <p:cNvSpPr/>
          <p:nvPr/>
        </p:nvSpPr>
        <p:spPr>
          <a:xfrm>
            <a:off x="4407408" y="1371600"/>
            <a:ext cx="3383280" cy="2686050"/>
          </a:xfrm>
          <a:prstGeom prst="roundRect">
            <a:avLst>
              <a:gd name="adj" fmla="val 3636"/>
            </a:avLst>
          </a:prstGeom>
          <a:solidFill>
            <a:srgbClr val="F3F2FB"/>
          </a:solidFill>
          <a:ln/>
          <a:effectLst>
            <a:outerShdw blurRad="114300" dist="38100" dir="54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5" name="Shape 10">
            <a:extLst>
              <a:ext uri="{FF2B5EF4-FFF2-40B4-BE49-F238E27FC236}">
                <a16:creationId xmlns:a16="http://schemas.microsoft.com/office/drawing/2014/main" id="{C74A67EC-B39F-45CC-5DF1-85257522F458}"/>
              </a:ext>
            </a:extLst>
          </p:cNvPr>
          <p:cNvSpPr/>
          <p:nvPr/>
        </p:nvSpPr>
        <p:spPr>
          <a:xfrm>
            <a:off x="4727448" y="1645920"/>
            <a:ext cx="658368" cy="658368"/>
          </a:xfrm>
          <a:prstGeom prst="ellipse">
            <a:avLst/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18" name="Image 4" descr="preencoded.png">
            <a:extLst>
              <a:ext uri="{FF2B5EF4-FFF2-40B4-BE49-F238E27FC236}">
                <a16:creationId xmlns:a16="http://schemas.microsoft.com/office/drawing/2014/main" id="{9EA9CE31-3EF8-3D40-A894-A9D179C9F4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2896" y="1801368"/>
            <a:ext cx="347472" cy="347472"/>
          </a:xfrm>
          <a:prstGeom prst="rect">
            <a:avLst/>
          </a:prstGeom>
        </p:spPr>
      </p:pic>
      <p:sp>
        <p:nvSpPr>
          <p:cNvPr id="19" name="Text 11">
            <a:extLst>
              <a:ext uri="{FF2B5EF4-FFF2-40B4-BE49-F238E27FC236}">
                <a16:creationId xmlns:a16="http://schemas.microsoft.com/office/drawing/2014/main" id="{0B88EB7E-13D6-2CEC-8F4C-9A57EE548A05}"/>
              </a:ext>
            </a:extLst>
          </p:cNvPr>
          <p:cNvSpPr/>
          <p:nvPr/>
        </p:nvSpPr>
        <p:spPr>
          <a:xfrm>
            <a:off x="4727448" y="2423160"/>
            <a:ext cx="2743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Session 2</a:t>
            </a:r>
            <a:endParaRPr lang="en-US" sz="1400" dirty="0"/>
          </a:p>
        </p:txBody>
      </p:sp>
      <p:sp>
        <p:nvSpPr>
          <p:cNvPr id="20" name="Text 12">
            <a:extLst>
              <a:ext uri="{FF2B5EF4-FFF2-40B4-BE49-F238E27FC236}">
                <a16:creationId xmlns:a16="http://schemas.microsoft.com/office/drawing/2014/main" id="{617302EC-95F0-F900-80B4-843A8C4B4F2B}"/>
              </a:ext>
            </a:extLst>
          </p:cNvPr>
          <p:cNvSpPr/>
          <p:nvPr/>
        </p:nvSpPr>
        <p:spPr>
          <a:xfrm>
            <a:off x="4727448" y="2697480"/>
            <a:ext cx="294436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Quantum Computing</a:t>
            </a:r>
            <a:endParaRPr lang="en-US" sz="2400" dirty="0"/>
          </a:p>
        </p:txBody>
      </p:sp>
      <p:sp>
        <p:nvSpPr>
          <p:cNvPr id="21" name="Text 13">
            <a:extLst>
              <a:ext uri="{FF2B5EF4-FFF2-40B4-BE49-F238E27FC236}">
                <a16:creationId xmlns:a16="http://schemas.microsoft.com/office/drawing/2014/main" id="{AFADB81B-084B-2341-6CA6-155CBF72C6D6}"/>
              </a:ext>
            </a:extLst>
          </p:cNvPr>
          <p:cNvSpPr/>
          <p:nvPr/>
        </p:nvSpPr>
        <p:spPr>
          <a:xfrm>
            <a:off x="4727448" y="3182112"/>
            <a:ext cx="3216402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2524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Qubits live in superposition; entanglement links them into something bigger.</a:t>
            </a:r>
            <a:endParaRPr lang="en-US" sz="1600" dirty="0"/>
          </a:p>
        </p:txBody>
      </p:sp>
      <p:sp>
        <p:nvSpPr>
          <p:cNvPr id="22" name="Shape 14">
            <a:extLst>
              <a:ext uri="{FF2B5EF4-FFF2-40B4-BE49-F238E27FC236}">
                <a16:creationId xmlns:a16="http://schemas.microsoft.com/office/drawing/2014/main" id="{A5F09567-7482-56B8-1B66-F6929593EB90}"/>
              </a:ext>
            </a:extLst>
          </p:cNvPr>
          <p:cNvSpPr/>
          <p:nvPr/>
        </p:nvSpPr>
        <p:spPr>
          <a:xfrm>
            <a:off x="8174736" y="1371600"/>
            <a:ext cx="3383280" cy="2686050"/>
          </a:xfrm>
          <a:prstGeom prst="roundRect">
            <a:avLst>
              <a:gd name="adj" fmla="val 3636"/>
            </a:avLst>
          </a:prstGeom>
          <a:solidFill>
            <a:srgbClr val="E6F4F5"/>
          </a:solidFill>
          <a:ln/>
          <a:effectLst>
            <a:outerShdw blurRad="114300" dist="38100" dir="54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3" name="Shape 15">
            <a:extLst>
              <a:ext uri="{FF2B5EF4-FFF2-40B4-BE49-F238E27FC236}">
                <a16:creationId xmlns:a16="http://schemas.microsoft.com/office/drawing/2014/main" id="{308619B1-44A1-4863-6E78-1575E7F39BBF}"/>
              </a:ext>
            </a:extLst>
          </p:cNvPr>
          <p:cNvSpPr/>
          <p:nvPr/>
        </p:nvSpPr>
        <p:spPr>
          <a:xfrm>
            <a:off x="8494776" y="1645920"/>
            <a:ext cx="658368" cy="658368"/>
          </a:xfrm>
          <a:prstGeom prst="ellipse">
            <a:avLst/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24" name="Image 5" descr="preencoded.png">
            <a:extLst>
              <a:ext uri="{FF2B5EF4-FFF2-40B4-BE49-F238E27FC236}">
                <a16:creationId xmlns:a16="http://schemas.microsoft.com/office/drawing/2014/main" id="{24D4A927-7477-66E7-4921-100B8BC2F3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50224" y="1801368"/>
            <a:ext cx="347472" cy="347472"/>
          </a:xfrm>
          <a:prstGeom prst="rect">
            <a:avLst/>
          </a:prstGeom>
        </p:spPr>
      </p:pic>
      <p:sp>
        <p:nvSpPr>
          <p:cNvPr id="25" name="Text 16">
            <a:extLst>
              <a:ext uri="{FF2B5EF4-FFF2-40B4-BE49-F238E27FC236}">
                <a16:creationId xmlns:a16="http://schemas.microsoft.com/office/drawing/2014/main" id="{F005D924-57F7-2194-74BA-FEE9694F9700}"/>
              </a:ext>
            </a:extLst>
          </p:cNvPr>
          <p:cNvSpPr/>
          <p:nvPr/>
        </p:nvSpPr>
        <p:spPr>
          <a:xfrm>
            <a:off x="8494776" y="2423160"/>
            <a:ext cx="2743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095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Session 3  ·  now</a:t>
            </a:r>
            <a:endParaRPr lang="en-US" sz="1400" dirty="0"/>
          </a:p>
        </p:txBody>
      </p:sp>
      <p:sp>
        <p:nvSpPr>
          <p:cNvPr id="26" name="Text 17">
            <a:extLst>
              <a:ext uri="{FF2B5EF4-FFF2-40B4-BE49-F238E27FC236}">
                <a16:creationId xmlns:a16="http://schemas.microsoft.com/office/drawing/2014/main" id="{5968CCBE-9E3B-5BA7-FBB3-36BE9CB159B7}"/>
              </a:ext>
            </a:extLst>
          </p:cNvPr>
          <p:cNvSpPr/>
          <p:nvPr/>
        </p:nvSpPr>
        <p:spPr>
          <a:xfrm>
            <a:off x="8494776" y="2697480"/>
            <a:ext cx="294436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Putting them together</a:t>
            </a:r>
            <a:endParaRPr lang="en-US" sz="2400" dirty="0"/>
          </a:p>
        </p:txBody>
      </p:sp>
      <p:sp>
        <p:nvSpPr>
          <p:cNvPr id="27" name="Text 18">
            <a:extLst>
              <a:ext uri="{FF2B5EF4-FFF2-40B4-BE49-F238E27FC236}">
                <a16:creationId xmlns:a16="http://schemas.microsoft.com/office/drawing/2014/main" id="{339F884C-7691-53CC-0A00-8ED9BBFD00D8}"/>
              </a:ext>
            </a:extLst>
          </p:cNvPr>
          <p:cNvSpPr/>
          <p:nvPr/>
        </p:nvSpPr>
        <p:spPr>
          <a:xfrm>
            <a:off x="8494776" y="3182112"/>
            <a:ext cx="273710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2524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do we use a quantum computer to do machine learning?</a:t>
            </a:r>
            <a:endParaRPr lang="en-US" sz="1600" dirty="0"/>
          </a:p>
        </p:txBody>
      </p:sp>
      <p:sp>
        <p:nvSpPr>
          <p:cNvPr id="28" name="Shape 19">
            <a:extLst>
              <a:ext uri="{FF2B5EF4-FFF2-40B4-BE49-F238E27FC236}">
                <a16:creationId xmlns:a16="http://schemas.microsoft.com/office/drawing/2014/main" id="{530DB794-64CC-16C1-BE70-F4F2545882BF}"/>
              </a:ext>
            </a:extLst>
          </p:cNvPr>
          <p:cNvSpPr/>
          <p:nvPr/>
        </p:nvSpPr>
        <p:spPr>
          <a:xfrm>
            <a:off x="640080" y="4297680"/>
            <a:ext cx="10908792" cy="1600200"/>
          </a:xfrm>
          <a:prstGeom prst="roundRect">
            <a:avLst>
              <a:gd name="adj" fmla="val 5714"/>
            </a:avLst>
          </a:prstGeom>
          <a:solidFill>
            <a:srgbClr val="141233"/>
          </a:solidFill>
          <a:ln/>
          <a:effectLst>
            <a:outerShdw blurRad="114300" dist="38100" dir="54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9" name="Text 20">
            <a:extLst>
              <a:ext uri="{FF2B5EF4-FFF2-40B4-BE49-F238E27FC236}">
                <a16:creationId xmlns:a16="http://schemas.microsoft.com/office/drawing/2014/main" id="{EB75433D-2F7A-74B6-D97B-41D49F48B839}"/>
              </a:ext>
            </a:extLst>
          </p:cNvPr>
          <p:cNvSpPr/>
          <p:nvPr/>
        </p:nvSpPr>
        <p:spPr>
          <a:xfrm>
            <a:off x="1051560" y="4526280"/>
            <a:ext cx="4572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FFC8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By the end, you can:</a:t>
            </a:r>
            <a:endParaRPr lang="en-US" sz="1800" dirty="0"/>
          </a:p>
        </p:txBody>
      </p:sp>
      <p:sp>
        <p:nvSpPr>
          <p:cNvPr id="30" name="Shape 21">
            <a:extLst>
              <a:ext uri="{FF2B5EF4-FFF2-40B4-BE49-F238E27FC236}">
                <a16:creationId xmlns:a16="http://schemas.microsoft.com/office/drawing/2014/main" id="{F3D37420-EC30-EA2C-70EE-5BEEB447C592}"/>
              </a:ext>
            </a:extLst>
          </p:cNvPr>
          <p:cNvSpPr/>
          <p:nvPr/>
        </p:nvSpPr>
        <p:spPr>
          <a:xfrm>
            <a:off x="1051560" y="5047488"/>
            <a:ext cx="475488" cy="475488"/>
          </a:xfrm>
          <a:prstGeom prst="ellipse">
            <a:avLst/>
          </a:prstGeom>
          <a:solidFill>
            <a:srgbClr val="00C2B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1" name="Text 22">
            <a:extLst>
              <a:ext uri="{FF2B5EF4-FFF2-40B4-BE49-F238E27FC236}">
                <a16:creationId xmlns:a16="http://schemas.microsoft.com/office/drawing/2014/main" id="{7535A86D-F4A4-B374-D708-8D6630AB9E2B}"/>
              </a:ext>
            </a:extLst>
          </p:cNvPr>
          <p:cNvSpPr/>
          <p:nvPr/>
        </p:nvSpPr>
        <p:spPr>
          <a:xfrm>
            <a:off x="1051560" y="5047488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900" b="1" dirty="0">
                <a:solidFill>
                  <a:srgbClr val="1412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900" dirty="0"/>
          </a:p>
        </p:txBody>
      </p:sp>
      <p:sp>
        <p:nvSpPr>
          <p:cNvPr id="32" name="Text 23">
            <a:extLst>
              <a:ext uri="{FF2B5EF4-FFF2-40B4-BE49-F238E27FC236}">
                <a16:creationId xmlns:a16="http://schemas.microsoft.com/office/drawing/2014/main" id="{D5EC887E-9E90-DBC7-29E7-EBA4C7992584}"/>
              </a:ext>
            </a:extLst>
          </p:cNvPr>
          <p:cNvSpPr/>
          <p:nvPr/>
        </p:nvSpPr>
        <p:spPr>
          <a:xfrm>
            <a:off x="1655064" y="5010912"/>
            <a:ext cx="27432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Explain what a quantum kernel is</a:t>
            </a:r>
            <a:endParaRPr lang="en-US" sz="1600" dirty="0"/>
          </a:p>
        </p:txBody>
      </p:sp>
      <p:sp>
        <p:nvSpPr>
          <p:cNvPr id="33" name="Shape 24">
            <a:extLst>
              <a:ext uri="{FF2B5EF4-FFF2-40B4-BE49-F238E27FC236}">
                <a16:creationId xmlns:a16="http://schemas.microsoft.com/office/drawing/2014/main" id="{83FE501C-A69A-8C01-0E59-D79E7ABEE767}"/>
              </a:ext>
            </a:extLst>
          </p:cNvPr>
          <p:cNvSpPr/>
          <p:nvPr/>
        </p:nvSpPr>
        <p:spPr>
          <a:xfrm>
            <a:off x="4766310" y="5047488"/>
            <a:ext cx="475488" cy="475488"/>
          </a:xfrm>
          <a:prstGeom prst="ellipse">
            <a:avLst/>
          </a:prstGeom>
          <a:solidFill>
            <a:srgbClr val="00C2B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4" name="Text 25">
            <a:extLst>
              <a:ext uri="{FF2B5EF4-FFF2-40B4-BE49-F238E27FC236}">
                <a16:creationId xmlns:a16="http://schemas.microsoft.com/office/drawing/2014/main" id="{0235CEBF-D2C3-208A-ABBA-DA0A23663EB3}"/>
              </a:ext>
            </a:extLst>
          </p:cNvPr>
          <p:cNvSpPr/>
          <p:nvPr/>
        </p:nvSpPr>
        <p:spPr>
          <a:xfrm>
            <a:off x="4766310" y="5047488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900" b="1" dirty="0">
                <a:solidFill>
                  <a:srgbClr val="1412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900" dirty="0"/>
          </a:p>
        </p:txBody>
      </p:sp>
      <p:sp>
        <p:nvSpPr>
          <p:cNvPr id="35" name="Text 26">
            <a:extLst>
              <a:ext uri="{FF2B5EF4-FFF2-40B4-BE49-F238E27FC236}">
                <a16:creationId xmlns:a16="http://schemas.microsoft.com/office/drawing/2014/main" id="{C376ADEF-5605-A42E-8D84-770C225BFC1E}"/>
              </a:ext>
            </a:extLst>
          </p:cNvPr>
          <p:cNvSpPr/>
          <p:nvPr/>
        </p:nvSpPr>
        <p:spPr>
          <a:xfrm>
            <a:off x="5369814" y="5010912"/>
            <a:ext cx="242087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Explain a variational circuit</a:t>
            </a:r>
            <a:endParaRPr lang="en-US" sz="1600" dirty="0"/>
          </a:p>
        </p:txBody>
      </p:sp>
      <p:sp>
        <p:nvSpPr>
          <p:cNvPr id="36" name="Shape 27">
            <a:extLst>
              <a:ext uri="{FF2B5EF4-FFF2-40B4-BE49-F238E27FC236}">
                <a16:creationId xmlns:a16="http://schemas.microsoft.com/office/drawing/2014/main" id="{C41DF924-6F3A-A64F-48F2-15220F0E9FC8}"/>
              </a:ext>
            </a:extLst>
          </p:cNvPr>
          <p:cNvSpPr/>
          <p:nvPr/>
        </p:nvSpPr>
        <p:spPr>
          <a:xfrm>
            <a:off x="8092440" y="5047488"/>
            <a:ext cx="475488" cy="475488"/>
          </a:xfrm>
          <a:prstGeom prst="ellipse">
            <a:avLst/>
          </a:prstGeom>
          <a:solidFill>
            <a:srgbClr val="00C2B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7" name="Text 28">
            <a:extLst>
              <a:ext uri="{FF2B5EF4-FFF2-40B4-BE49-F238E27FC236}">
                <a16:creationId xmlns:a16="http://schemas.microsoft.com/office/drawing/2014/main" id="{BA58181E-27FD-70F8-F2D3-4DA5C4D0549E}"/>
              </a:ext>
            </a:extLst>
          </p:cNvPr>
          <p:cNvSpPr/>
          <p:nvPr/>
        </p:nvSpPr>
        <p:spPr>
          <a:xfrm>
            <a:off x="8092440" y="5047488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900" b="1" dirty="0">
                <a:solidFill>
                  <a:srgbClr val="1412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900" dirty="0"/>
          </a:p>
        </p:txBody>
      </p:sp>
      <p:sp>
        <p:nvSpPr>
          <p:cNvPr id="38" name="Text 29">
            <a:extLst>
              <a:ext uri="{FF2B5EF4-FFF2-40B4-BE49-F238E27FC236}">
                <a16:creationId xmlns:a16="http://schemas.microsoft.com/office/drawing/2014/main" id="{8DB073DE-9D85-A1CF-A5ED-89D273386C79}"/>
              </a:ext>
            </a:extLst>
          </p:cNvPr>
          <p:cNvSpPr/>
          <p:nvPr/>
        </p:nvSpPr>
        <p:spPr>
          <a:xfrm>
            <a:off x="8695944" y="5010912"/>
            <a:ext cx="27432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Draw the pipeline you'll build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8489641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A3F137-A45E-8E46-45AD-04628EDC50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8DAF90D-6035-8E78-2E14-3F26ED876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448" y="0"/>
            <a:ext cx="11887200" cy="599439"/>
          </a:xfrm>
        </p:spPr>
        <p:txBody>
          <a:bodyPr lIns="0"/>
          <a:lstStyle/>
          <a:p>
            <a:pPr indent="0"/>
            <a:r>
              <a:rPr lang="en-US" sz="3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Most machine learning asks: “what does this look like?”</a:t>
            </a:r>
            <a:endParaRPr lang="en-US" sz="3200" dirty="0"/>
          </a:p>
        </p:txBody>
      </p:sp>
      <p:sp>
        <p:nvSpPr>
          <p:cNvPr id="2" name="Shape 4">
            <a:extLst>
              <a:ext uri="{FF2B5EF4-FFF2-40B4-BE49-F238E27FC236}">
                <a16:creationId xmlns:a16="http://schemas.microsoft.com/office/drawing/2014/main" id="{681750C9-9544-FA21-92FB-6F71D7B3D35C}"/>
              </a:ext>
            </a:extLst>
          </p:cNvPr>
          <p:cNvSpPr/>
          <p:nvPr/>
        </p:nvSpPr>
        <p:spPr>
          <a:xfrm>
            <a:off x="640080" y="1417320"/>
            <a:ext cx="3337560" cy="1554480"/>
          </a:xfrm>
          <a:prstGeom prst="roundRect">
            <a:avLst>
              <a:gd name="adj" fmla="val 5882"/>
            </a:avLst>
          </a:prstGeom>
          <a:solidFill>
            <a:srgbClr val="F3F2FB"/>
          </a:solidFill>
          <a:ln/>
          <a:effectLst>
            <a:outerShdw blurRad="114300" dist="38100" dir="54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" name="Text 5">
            <a:extLst>
              <a:ext uri="{FF2B5EF4-FFF2-40B4-BE49-F238E27FC236}">
                <a16:creationId xmlns:a16="http://schemas.microsoft.com/office/drawing/2014/main" id="{EFB26DA5-07A6-3CC8-AC4C-6E93EFFE0580}"/>
              </a:ext>
            </a:extLst>
          </p:cNvPr>
          <p:cNvSpPr/>
          <p:nvPr/>
        </p:nvSpPr>
        <p:spPr>
          <a:xfrm>
            <a:off x="914400" y="1783080"/>
            <a:ext cx="27889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Spam</a:t>
            </a:r>
            <a:endParaRPr lang="en-US" sz="2600" dirty="0"/>
          </a:p>
        </p:txBody>
      </p:sp>
      <p:sp>
        <p:nvSpPr>
          <p:cNvPr id="5" name="Text 6">
            <a:extLst>
              <a:ext uri="{FF2B5EF4-FFF2-40B4-BE49-F238E27FC236}">
                <a16:creationId xmlns:a16="http://schemas.microsoft.com/office/drawing/2014/main" id="{BF4E73C9-F3BA-718D-0FC4-A38A6BE067BC}"/>
              </a:ext>
            </a:extLst>
          </p:cNvPr>
          <p:cNvSpPr/>
          <p:nvPr/>
        </p:nvSpPr>
        <p:spPr>
          <a:xfrm>
            <a:off x="914400" y="2331720"/>
            <a:ext cx="27889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vs. real email</a:t>
            </a:r>
            <a:endParaRPr lang="en-US" dirty="0"/>
          </a:p>
        </p:txBody>
      </p:sp>
      <p:sp>
        <p:nvSpPr>
          <p:cNvPr id="6" name="Shape 7">
            <a:extLst>
              <a:ext uri="{FF2B5EF4-FFF2-40B4-BE49-F238E27FC236}">
                <a16:creationId xmlns:a16="http://schemas.microsoft.com/office/drawing/2014/main" id="{0200ED28-0A48-CD09-E2DE-D0A0EB722AAF}"/>
              </a:ext>
            </a:extLst>
          </p:cNvPr>
          <p:cNvSpPr/>
          <p:nvPr/>
        </p:nvSpPr>
        <p:spPr>
          <a:xfrm>
            <a:off x="4343400" y="1417320"/>
            <a:ext cx="3337560" cy="1554480"/>
          </a:xfrm>
          <a:prstGeom prst="roundRect">
            <a:avLst>
              <a:gd name="adj" fmla="val 5882"/>
            </a:avLst>
          </a:prstGeom>
          <a:solidFill>
            <a:srgbClr val="F3F2FB"/>
          </a:solidFill>
          <a:ln/>
          <a:effectLst>
            <a:outerShdw blurRad="114300" dist="38100" dir="54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" name="Text 8">
            <a:extLst>
              <a:ext uri="{FF2B5EF4-FFF2-40B4-BE49-F238E27FC236}">
                <a16:creationId xmlns:a16="http://schemas.microsoft.com/office/drawing/2014/main" id="{E7F4890F-D805-FEAF-D4D3-50FB36F28D08}"/>
              </a:ext>
            </a:extLst>
          </p:cNvPr>
          <p:cNvSpPr/>
          <p:nvPr/>
        </p:nvSpPr>
        <p:spPr>
          <a:xfrm>
            <a:off x="4617720" y="1783080"/>
            <a:ext cx="27889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Cat</a:t>
            </a:r>
            <a:endParaRPr lang="en-US" sz="2600" dirty="0"/>
          </a:p>
        </p:txBody>
      </p:sp>
      <p:sp>
        <p:nvSpPr>
          <p:cNvPr id="16" name="Text 9">
            <a:extLst>
              <a:ext uri="{FF2B5EF4-FFF2-40B4-BE49-F238E27FC236}">
                <a16:creationId xmlns:a16="http://schemas.microsoft.com/office/drawing/2014/main" id="{8FF37D00-6BEA-2357-AD40-B15ABE98A6BD}"/>
              </a:ext>
            </a:extLst>
          </p:cNvPr>
          <p:cNvSpPr/>
          <p:nvPr/>
        </p:nvSpPr>
        <p:spPr>
          <a:xfrm>
            <a:off x="4617720" y="2331720"/>
            <a:ext cx="27889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vs. dog photo</a:t>
            </a:r>
            <a:endParaRPr lang="en-US" dirty="0"/>
          </a:p>
        </p:txBody>
      </p:sp>
      <p:sp>
        <p:nvSpPr>
          <p:cNvPr id="17" name="Shape 10">
            <a:extLst>
              <a:ext uri="{FF2B5EF4-FFF2-40B4-BE49-F238E27FC236}">
                <a16:creationId xmlns:a16="http://schemas.microsoft.com/office/drawing/2014/main" id="{7D51965E-BD64-79A6-4846-2D99E17EB13E}"/>
              </a:ext>
            </a:extLst>
          </p:cNvPr>
          <p:cNvSpPr/>
          <p:nvPr/>
        </p:nvSpPr>
        <p:spPr>
          <a:xfrm>
            <a:off x="8046720" y="1417320"/>
            <a:ext cx="3337560" cy="1554480"/>
          </a:xfrm>
          <a:prstGeom prst="roundRect">
            <a:avLst>
              <a:gd name="adj" fmla="val 5882"/>
            </a:avLst>
          </a:prstGeom>
          <a:solidFill>
            <a:srgbClr val="F3F2FB"/>
          </a:solidFill>
          <a:ln/>
          <a:effectLst>
            <a:outerShdw blurRad="114300" dist="38100" dir="54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9" name="Text 11">
            <a:extLst>
              <a:ext uri="{FF2B5EF4-FFF2-40B4-BE49-F238E27FC236}">
                <a16:creationId xmlns:a16="http://schemas.microsoft.com/office/drawing/2014/main" id="{834DE8F2-4461-A577-2611-B3EF5805BEBD}"/>
              </a:ext>
            </a:extLst>
          </p:cNvPr>
          <p:cNvSpPr/>
          <p:nvPr/>
        </p:nvSpPr>
        <p:spPr>
          <a:xfrm>
            <a:off x="8321040" y="1783080"/>
            <a:ext cx="27889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Benign</a:t>
            </a:r>
            <a:endParaRPr lang="en-US" sz="2600" dirty="0"/>
          </a:p>
        </p:txBody>
      </p:sp>
      <p:sp>
        <p:nvSpPr>
          <p:cNvPr id="40" name="Text 12">
            <a:extLst>
              <a:ext uri="{FF2B5EF4-FFF2-40B4-BE49-F238E27FC236}">
                <a16:creationId xmlns:a16="http://schemas.microsoft.com/office/drawing/2014/main" id="{85CF020B-E38B-0656-9243-E7CA09BFCFC3}"/>
              </a:ext>
            </a:extLst>
          </p:cNvPr>
          <p:cNvSpPr/>
          <p:nvPr/>
        </p:nvSpPr>
        <p:spPr>
          <a:xfrm>
            <a:off x="8321040" y="2331720"/>
            <a:ext cx="27889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vs. malignant scan</a:t>
            </a:r>
            <a:endParaRPr lang="en-US" dirty="0"/>
          </a:p>
        </p:txBody>
      </p:sp>
      <p:sp>
        <p:nvSpPr>
          <p:cNvPr id="41" name="Shape 13">
            <a:extLst>
              <a:ext uri="{FF2B5EF4-FFF2-40B4-BE49-F238E27FC236}">
                <a16:creationId xmlns:a16="http://schemas.microsoft.com/office/drawing/2014/main" id="{FC785495-6773-5E76-A4FD-C4D06FDF38E2}"/>
              </a:ext>
            </a:extLst>
          </p:cNvPr>
          <p:cNvSpPr/>
          <p:nvPr/>
        </p:nvSpPr>
        <p:spPr>
          <a:xfrm>
            <a:off x="640080" y="3429000"/>
            <a:ext cx="10908792" cy="1828800"/>
          </a:xfrm>
          <a:prstGeom prst="roundRect">
            <a:avLst>
              <a:gd name="adj" fmla="val 5000"/>
            </a:avLst>
          </a:prstGeom>
          <a:solidFill>
            <a:srgbClr val="E6F4F5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42" name="Shape 14">
            <a:extLst>
              <a:ext uri="{FF2B5EF4-FFF2-40B4-BE49-F238E27FC236}">
                <a16:creationId xmlns:a16="http://schemas.microsoft.com/office/drawing/2014/main" id="{69B18E1F-F210-F40D-E246-586AE0210850}"/>
              </a:ext>
            </a:extLst>
          </p:cNvPr>
          <p:cNvSpPr/>
          <p:nvPr/>
        </p:nvSpPr>
        <p:spPr>
          <a:xfrm>
            <a:off x="1097280" y="3977640"/>
            <a:ext cx="749808" cy="749808"/>
          </a:xfrm>
          <a:prstGeom prst="ellipse">
            <a:avLst/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43" name="Image 3" descr="preencoded.png">
            <a:extLst>
              <a:ext uri="{FF2B5EF4-FFF2-40B4-BE49-F238E27FC236}">
                <a16:creationId xmlns:a16="http://schemas.microsoft.com/office/drawing/2014/main" id="{CBAF8000-F42C-2391-1DFA-7C0A472C47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9304" y="4160520"/>
            <a:ext cx="365760" cy="365760"/>
          </a:xfrm>
          <a:prstGeom prst="rect">
            <a:avLst/>
          </a:prstGeom>
        </p:spPr>
      </p:pic>
      <p:sp>
        <p:nvSpPr>
          <p:cNvPr id="44" name="Text 15">
            <a:extLst>
              <a:ext uri="{FF2B5EF4-FFF2-40B4-BE49-F238E27FC236}">
                <a16:creationId xmlns:a16="http://schemas.microsoft.com/office/drawing/2014/main" id="{32CBEE39-2969-ABC2-A300-1A17EE586615}"/>
              </a:ext>
            </a:extLst>
          </p:cNvPr>
          <p:cNvSpPr/>
          <p:nvPr/>
        </p:nvSpPr>
        <p:spPr>
          <a:xfrm>
            <a:off x="2148840" y="3703320"/>
            <a:ext cx="9079992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095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Decide by resemblance to the things we've already seen.</a:t>
            </a:r>
            <a:endParaRPr lang="en-US" sz="2800" dirty="0"/>
          </a:p>
        </p:txBody>
      </p:sp>
      <p:sp>
        <p:nvSpPr>
          <p:cNvPr id="45" name="Text 16">
            <a:extLst>
              <a:ext uri="{FF2B5EF4-FFF2-40B4-BE49-F238E27FC236}">
                <a16:creationId xmlns:a16="http://schemas.microsoft.com/office/drawing/2014/main" id="{4CE68725-41CB-EA95-0CB6-6ABA8AE3BD56}"/>
              </a:ext>
            </a:extLst>
          </p:cNvPr>
          <p:cNvSpPr/>
          <p:nvPr/>
        </p:nvSpPr>
        <p:spPr>
          <a:xfrm>
            <a:off x="2148840" y="4370832"/>
            <a:ext cx="9079992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dirty="0">
                <a:solidFill>
                  <a:srgbClr val="2524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New email — does it look more like the spam we've seen, or the real mail? That's a similarity judgment. So is a doctor comparing a scan to thousands of past ones.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6472647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D9BF51-FFEE-0775-BA04-F04EE662C9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E24FE66-57E2-7376-8450-C15718C56D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448" y="0"/>
            <a:ext cx="11887200" cy="599439"/>
          </a:xfrm>
        </p:spPr>
        <p:txBody>
          <a:bodyPr lIns="0"/>
          <a:lstStyle/>
          <a:p>
            <a:pPr indent="0"/>
            <a:r>
              <a:rPr lang="en-US" sz="3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Feature map: look at the data from a richer angle</a:t>
            </a:r>
            <a:endParaRPr lang="en-US" sz="3200" dirty="0"/>
          </a:p>
        </p:txBody>
      </p:sp>
      <p:sp>
        <p:nvSpPr>
          <p:cNvPr id="2" name="Shape 4">
            <a:extLst>
              <a:ext uri="{FF2B5EF4-FFF2-40B4-BE49-F238E27FC236}">
                <a16:creationId xmlns:a16="http://schemas.microsoft.com/office/drawing/2014/main" id="{BCEECDC0-4DEF-29DD-7DAC-E356A1FE2845}"/>
              </a:ext>
            </a:extLst>
          </p:cNvPr>
          <p:cNvSpPr/>
          <p:nvPr/>
        </p:nvSpPr>
        <p:spPr>
          <a:xfrm>
            <a:off x="834390" y="1120140"/>
            <a:ext cx="5074920" cy="3657600"/>
          </a:xfrm>
          <a:prstGeom prst="roundRect">
            <a:avLst>
              <a:gd name="adj" fmla="val 2500"/>
            </a:avLst>
          </a:prstGeom>
          <a:solidFill>
            <a:srgbClr val="F3F2FB"/>
          </a:solidFill>
          <a:ln/>
          <a:effectLst>
            <a:outerShdw blurRad="114300" dist="38100" dir="54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" name="Text 5">
            <a:extLst>
              <a:ext uri="{FF2B5EF4-FFF2-40B4-BE49-F238E27FC236}">
                <a16:creationId xmlns:a16="http://schemas.microsoft.com/office/drawing/2014/main" id="{A5AC6E8E-7D90-76FC-741F-95F757A9059A}"/>
              </a:ext>
            </a:extLst>
          </p:cNvPr>
          <p:cNvSpPr/>
          <p:nvPr/>
        </p:nvSpPr>
        <p:spPr>
          <a:xfrm>
            <a:off x="1108710" y="1275588"/>
            <a:ext cx="4526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b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 given: no straight line separates them</a:t>
            </a:r>
            <a:endParaRPr lang="en-US" dirty="0"/>
          </a:p>
        </p:txBody>
      </p:sp>
      <p:sp>
        <p:nvSpPr>
          <p:cNvPr id="5" name="Shape 6">
            <a:extLst>
              <a:ext uri="{FF2B5EF4-FFF2-40B4-BE49-F238E27FC236}">
                <a16:creationId xmlns:a16="http://schemas.microsoft.com/office/drawing/2014/main" id="{1BE2C6EE-4B94-F57C-3EF5-F0AC11FE3FB2}"/>
              </a:ext>
            </a:extLst>
          </p:cNvPr>
          <p:cNvSpPr/>
          <p:nvPr/>
        </p:nvSpPr>
        <p:spPr>
          <a:xfrm>
            <a:off x="3289554" y="3186684"/>
            <a:ext cx="164592" cy="164592"/>
          </a:xfrm>
          <a:prstGeom prst="ellipse">
            <a:avLst/>
          </a:prstGeom>
          <a:solidFill>
            <a:srgbClr val="9A6BF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Shape 7">
            <a:extLst>
              <a:ext uri="{FF2B5EF4-FFF2-40B4-BE49-F238E27FC236}">
                <a16:creationId xmlns:a16="http://schemas.microsoft.com/office/drawing/2014/main" id="{59BEBD30-29BF-A27E-5875-E2FDEE61D212}"/>
              </a:ext>
            </a:extLst>
          </p:cNvPr>
          <p:cNvSpPr/>
          <p:nvPr/>
        </p:nvSpPr>
        <p:spPr>
          <a:xfrm>
            <a:off x="3609594" y="3369564"/>
            <a:ext cx="164592" cy="164592"/>
          </a:xfrm>
          <a:prstGeom prst="ellipse">
            <a:avLst/>
          </a:prstGeom>
          <a:solidFill>
            <a:srgbClr val="9A6BF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7" name="Shape 8">
            <a:extLst>
              <a:ext uri="{FF2B5EF4-FFF2-40B4-BE49-F238E27FC236}">
                <a16:creationId xmlns:a16="http://schemas.microsoft.com/office/drawing/2014/main" id="{EBC11744-668A-702E-560A-8905F92DC148}"/>
              </a:ext>
            </a:extLst>
          </p:cNvPr>
          <p:cNvSpPr/>
          <p:nvPr/>
        </p:nvSpPr>
        <p:spPr>
          <a:xfrm>
            <a:off x="3015234" y="3415284"/>
            <a:ext cx="164592" cy="164592"/>
          </a:xfrm>
          <a:prstGeom prst="ellipse">
            <a:avLst/>
          </a:prstGeom>
          <a:solidFill>
            <a:srgbClr val="9A6BF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Shape 9">
            <a:extLst>
              <a:ext uri="{FF2B5EF4-FFF2-40B4-BE49-F238E27FC236}">
                <a16:creationId xmlns:a16="http://schemas.microsoft.com/office/drawing/2014/main" id="{EDB9E72F-01B3-DBBA-DA0E-CBAC48A3FA1F}"/>
              </a:ext>
            </a:extLst>
          </p:cNvPr>
          <p:cNvSpPr/>
          <p:nvPr/>
        </p:nvSpPr>
        <p:spPr>
          <a:xfrm>
            <a:off x="3472434" y="2912364"/>
            <a:ext cx="164592" cy="164592"/>
          </a:xfrm>
          <a:prstGeom prst="ellipse">
            <a:avLst/>
          </a:prstGeom>
          <a:solidFill>
            <a:srgbClr val="9A6BF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9" name="Shape 10">
            <a:extLst>
              <a:ext uri="{FF2B5EF4-FFF2-40B4-BE49-F238E27FC236}">
                <a16:creationId xmlns:a16="http://schemas.microsoft.com/office/drawing/2014/main" id="{FD404214-0A9F-74B7-B1A0-A5AC2E169951}"/>
              </a:ext>
            </a:extLst>
          </p:cNvPr>
          <p:cNvSpPr/>
          <p:nvPr/>
        </p:nvSpPr>
        <p:spPr>
          <a:xfrm>
            <a:off x="3060954" y="3003804"/>
            <a:ext cx="164592" cy="164592"/>
          </a:xfrm>
          <a:prstGeom prst="ellipse">
            <a:avLst/>
          </a:prstGeom>
          <a:solidFill>
            <a:srgbClr val="9A6BF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0" name="Shape 11">
            <a:extLst>
              <a:ext uri="{FF2B5EF4-FFF2-40B4-BE49-F238E27FC236}">
                <a16:creationId xmlns:a16="http://schemas.microsoft.com/office/drawing/2014/main" id="{C7EBC0CB-52F7-B91C-82F0-7A36987900EA}"/>
              </a:ext>
            </a:extLst>
          </p:cNvPr>
          <p:cNvSpPr/>
          <p:nvPr/>
        </p:nvSpPr>
        <p:spPr>
          <a:xfrm>
            <a:off x="3335274" y="3552444"/>
            <a:ext cx="164592" cy="164592"/>
          </a:xfrm>
          <a:prstGeom prst="ellipse">
            <a:avLst/>
          </a:prstGeom>
          <a:solidFill>
            <a:srgbClr val="9A6BF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Shape 12">
            <a:extLst>
              <a:ext uri="{FF2B5EF4-FFF2-40B4-BE49-F238E27FC236}">
                <a16:creationId xmlns:a16="http://schemas.microsoft.com/office/drawing/2014/main" id="{6A63F6F1-2681-49BD-1BDB-C815E69C4F9D}"/>
              </a:ext>
            </a:extLst>
          </p:cNvPr>
          <p:cNvSpPr/>
          <p:nvPr/>
        </p:nvSpPr>
        <p:spPr>
          <a:xfrm>
            <a:off x="4615434" y="3186684"/>
            <a:ext cx="164592" cy="164592"/>
          </a:xfrm>
          <a:prstGeom prst="ellipse">
            <a:avLst/>
          </a:prstGeom>
          <a:solidFill>
            <a:srgbClr val="00C2B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2" name="Shape 13">
            <a:extLst>
              <a:ext uri="{FF2B5EF4-FFF2-40B4-BE49-F238E27FC236}">
                <a16:creationId xmlns:a16="http://schemas.microsoft.com/office/drawing/2014/main" id="{01AAD813-E7AB-40B5-2D37-D2A71CAFFA75}"/>
              </a:ext>
            </a:extLst>
          </p:cNvPr>
          <p:cNvSpPr/>
          <p:nvPr/>
        </p:nvSpPr>
        <p:spPr>
          <a:xfrm>
            <a:off x="4437800" y="3597707"/>
            <a:ext cx="164592" cy="164592"/>
          </a:xfrm>
          <a:prstGeom prst="ellipse">
            <a:avLst/>
          </a:prstGeom>
          <a:solidFill>
            <a:srgbClr val="00C2B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3" name="Shape 14">
            <a:extLst>
              <a:ext uri="{FF2B5EF4-FFF2-40B4-BE49-F238E27FC236}">
                <a16:creationId xmlns:a16="http://schemas.microsoft.com/office/drawing/2014/main" id="{46A0908B-625A-2525-B57C-25E09046C1DA}"/>
              </a:ext>
            </a:extLst>
          </p:cNvPr>
          <p:cNvSpPr/>
          <p:nvPr/>
        </p:nvSpPr>
        <p:spPr>
          <a:xfrm>
            <a:off x="3952494" y="3898596"/>
            <a:ext cx="164592" cy="164592"/>
          </a:xfrm>
          <a:prstGeom prst="ellipse">
            <a:avLst/>
          </a:prstGeom>
          <a:solidFill>
            <a:srgbClr val="00C2B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4" name="Shape 15">
            <a:extLst>
              <a:ext uri="{FF2B5EF4-FFF2-40B4-BE49-F238E27FC236}">
                <a16:creationId xmlns:a16="http://schemas.microsoft.com/office/drawing/2014/main" id="{CE9308D4-4449-CF7A-A507-585D9D5F59F2}"/>
              </a:ext>
            </a:extLst>
          </p:cNvPr>
          <p:cNvSpPr/>
          <p:nvPr/>
        </p:nvSpPr>
        <p:spPr>
          <a:xfrm>
            <a:off x="3289554" y="4008730"/>
            <a:ext cx="164592" cy="164592"/>
          </a:xfrm>
          <a:prstGeom prst="ellipse">
            <a:avLst/>
          </a:prstGeom>
          <a:solidFill>
            <a:srgbClr val="00C2B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5" name="Shape 16">
            <a:extLst>
              <a:ext uri="{FF2B5EF4-FFF2-40B4-BE49-F238E27FC236}">
                <a16:creationId xmlns:a16="http://schemas.microsoft.com/office/drawing/2014/main" id="{627D1A5C-1850-DBE7-76F1-495C17D2E5D1}"/>
              </a:ext>
            </a:extLst>
          </p:cNvPr>
          <p:cNvSpPr/>
          <p:nvPr/>
        </p:nvSpPr>
        <p:spPr>
          <a:xfrm>
            <a:off x="2626614" y="3898596"/>
            <a:ext cx="164592" cy="164592"/>
          </a:xfrm>
          <a:prstGeom prst="ellipse">
            <a:avLst/>
          </a:prstGeom>
          <a:solidFill>
            <a:srgbClr val="00C2B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6" name="Shape 17">
            <a:extLst>
              <a:ext uri="{FF2B5EF4-FFF2-40B4-BE49-F238E27FC236}">
                <a16:creationId xmlns:a16="http://schemas.microsoft.com/office/drawing/2014/main" id="{C1116757-28B1-44F1-7D62-6B49F15D4C8E}"/>
              </a:ext>
            </a:extLst>
          </p:cNvPr>
          <p:cNvSpPr/>
          <p:nvPr/>
        </p:nvSpPr>
        <p:spPr>
          <a:xfrm>
            <a:off x="2141308" y="3597707"/>
            <a:ext cx="164592" cy="164592"/>
          </a:xfrm>
          <a:prstGeom prst="ellipse">
            <a:avLst/>
          </a:prstGeom>
          <a:solidFill>
            <a:srgbClr val="00C2B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7" name="Shape 18">
            <a:extLst>
              <a:ext uri="{FF2B5EF4-FFF2-40B4-BE49-F238E27FC236}">
                <a16:creationId xmlns:a16="http://schemas.microsoft.com/office/drawing/2014/main" id="{41FC8061-83F7-77D9-5965-91F43A59AEA0}"/>
              </a:ext>
            </a:extLst>
          </p:cNvPr>
          <p:cNvSpPr/>
          <p:nvPr/>
        </p:nvSpPr>
        <p:spPr>
          <a:xfrm>
            <a:off x="1963674" y="3186684"/>
            <a:ext cx="164592" cy="164592"/>
          </a:xfrm>
          <a:prstGeom prst="ellipse">
            <a:avLst/>
          </a:prstGeom>
          <a:solidFill>
            <a:srgbClr val="00C2B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8" name="Shape 19">
            <a:extLst>
              <a:ext uri="{FF2B5EF4-FFF2-40B4-BE49-F238E27FC236}">
                <a16:creationId xmlns:a16="http://schemas.microsoft.com/office/drawing/2014/main" id="{5BFADE5D-0CC0-3835-07CC-22D85A71B16E}"/>
              </a:ext>
            </a:extLst>
          </p:cNvPr>
          <p:cNvSpPr/>
          <p:nvPr/>
        </p:nvSpPr>
        <p:spPr>
          <a:xfrm>
            <a:off x="2141308" y="2775661"/>
            <a:ext cx="164592" cy="164592"/>
          </a:xfrm>
          <a:prstGeom prst="ellipse">
            <a:avLst/>
          </a:prstGeom>
          <a:solidFill>
            <a:srgbClr val="00C2B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9" name="Shape 20">
            <a:extLst>
              <a:ext uri="{FF2B5EF4-FFF2-40B4-BE49-F238E27FC236}">
                <a16:creationId xmlns:a16="http://schemas.microsoft.com/office/drawing/2014/main" id="{95195A52-0892-C3BB-073E-9720F084CD13}"/>
              </a:ext>
            </a:extLst>
          </p:cNvPr>
          <p:cNvSpPr/>
          <p:nvPr/>
        </p:nvSpPr>
        <p:spPr>
          <a:xfrm>
            <a:off x="2626614" y="2474772"/>
            <a:ext cx="164592" cy="164592"/>
          </a:xfrm>
          <a:prstGeom prst="ellipse">
            <a:avLst/>
          </a:prstGeom>
          <a:solidFill>
            <a:srgbClr val="00C2B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0" name="Shape 21">
            <a:extLst>
              <a:ext uri="{FF2B5EF4-FFF2-40B4-BE49-F238E27FC236}">
                <a16:creationId xmlns:a16="http://schemas.microsoft.com/office/drawing/2014/main" id="{2AD86BB6-2612-849E-8F6A-01F03A9F8A03}"/>
              </a:ext>
            </a:extLst>
          </p:cNvPr>
          <p:cNvSpPr/>
          <p:nvPr/>
        </p:nvSpPr>
        <p:spPr>
          <a:xfrm>
            <a:off x="3289554" y="2364638"/>
            <a:ext cx="164592" cy="164592"/>
          </a:xfrm>
          <a:prstGeom prst="ellipse">
            <a:avLst/>
          </a:prstGeom>
          <a:solidFill>
            <a:srgbClr val="00C2B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1" name="Shape 22">
            <a:extLst>
              <a:ext uri="{FF2B5EF4-FFF2-40B4-BE49-F238E27FC236}">
                <a16:creationId xmlns:a16="http://schemas.microsoft.com/office/drawing/2014/main" id="{AC47C4F1-43C5-267B-F8E0-9919C9C7B91C}"/>
              </a:ext>
            </a:extLst>
          </p:cNvPr>
          <p:cNvSpPr/>
          <p:nvPr/>
        </p:nvSpPr>
        <p:spPr>
          <a:xfrm>
            <a:off x="3952494" y="2474772"/>
            <a:ext cx="164592" cy="164592"/>
          </a:xfrm>
          <a:prstGeom prst="ellipse">
            <a:avLst/>
          </a:prstGeom>
          <a:solidFill>
            <a:srgbClr val="00C2B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2" name="Shape 23">
            <a:extLst>
              <a:ext uri="{FF2B5EF4-FFF2-40B4-BE49-F238E27FC236}">
                <a16:creationId xmlns:a16="http://schemas.microsoft.com/office/drawing/2014/main" id="{412E1AD5-7142-6A8D-7D64-19660CDD4B09}"/>
              </a:ext>
            </a:extLst>
          </p:cNvPr>
          <p:cNvSpPr/>
          <p:nvPr/>
        </p:nvSpPr>
        <p:spPr>
          <a:xfrm>
            <a:off x="4437800" y="2775661"/>
            <a:ext cx="164592" cy="164592"/>
          </a:xfrm>
          <a:prstGeom prst="ellipse">
            <a:avLst/>
          </a:prstGeom>
          <a:solidFill>
            <a:srgbClr val="00C2B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3" name="Shape 24">
            <a:extLst>
              <a:ext uri="{FF2B5EF4-FFF2-40B4-BE49-F238E27FC236}">
                <a16:creationId xmlns:a16="http://schemas.microsoft.com/office/drawing/2014/main" id="{A9777BF9-98E8-F530-44E5-FA4A87C9A99D}"/>
              </a:ext>
            </a:extLst>
          </p:cNvPr>
          <p:cNvSpPr/>
          <p:nvPr/>
        </p:nvSpPr>
        <p:spPr>
          <a:xfrm>
            <a:off x="1291590" y="3360420"/>
            <a:ext cx="4160520" cy="0"/>
          </a:xfrm>
          <a:prstGeom prst="line">
            <a:avLst/>
          </a:prstGeom>
          <a:noFill/>
          <a:ln w="25400">
            <a:solidFill>
              <a:srgbClr val="C0392B"/>
            </a:solidFill>
            <a:prstDash val="dash"/>
          </a:ln>
        </p:spPr>
        <p:txBody>
          <a:bodyPr/>
          <a:lstStyle/>
          <a:p>
            <a:endParaRPr lang="en-US"/>
          </a:p>
        </p:txBody>
      </p:sp>
      <p:sp>
        <p:nvSpPr>
          <p:cNvPr id="24" name="Text 25">
            <a:extLst>
              <a:ext uri="{FF2B5EF4-FFF2-40B4-BE49-F238E27FC236}">
                <a16:creationId xmlns:a16="http://schemas.microsoft.com/office/drawing/2014/main" id="{6B682B31-BF32-2FE5-2626-8CF35A607E75}"/>
              </a:ext>
            </a:extLst>
          </p:cNvPr>
          <p:cNvSpPr/>
          <p:nvPr/>
        </p:nvSpPr>
        <p:spPr>
          <a:xfrm>
            <a:off x="5269230" y="2948940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C039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2400" dirty="0"/>
          </a:p>
        </p:txBody>
      </p:sp>
      <p:sp>
        <p:nvSpPr>
          <p:cNvPr id="25" name="Shape 26">
            <a:extLst>
              <a:ext uri="{FF2B5EF4-FFF2-40B4-BE49-F238E27FC236}">
                <a16:creationId xmlns:a16="http://schemas.microsoft.com/office/drawing/2014/main" id="{BB8B6E49-B2C4-8DCE-4228-4591A5959AA6}"/>
              </a:ext>
            </a:extLst>
          </p:cNvPr>
          <p:cNvSpPr/>
          <p:nvPr/>
        </p:nvSpPr>
        <p:spPr>
          <a:xfrm>
            <a:off x="6320790" y="1120140"/>
            <a:ext cx="5074920" cy="3657600"/>
          </a:xfrm>
          <a:prstGeom prst="roundRect">
            <a:avLst>
              <a:gd name="adj" fmla="val 2500"/>
            </a:avLst>
          </a:prstGeom>
          <a:solidFill>
            <a:srgbClr val="E6F4F5"/>
          </a:solidFill>
          <a:ln/>
          <a:effectLst>
            <a:outerShdw blurRad="114300" dist="38100" dir="54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6" name="Text 27">
            <a:extLst>
              <a:ext uri="{FF2B5EF4-FFF2-40B4-BE49-F238E27FC236}">
                <a16:creationId xmlns:a16="http://schemas.microsoft.com/office/drawing/2014/main" id="{1EBFAEE3-11C0-7A12-4B08-79236AB538D6}"/>
              </a:ext>
            </a:extLst>
          </p:cNvPr>
          <p:cNvSpPr/>
          <p:nvPr/>
        </p:nvSpPr>
        <p:spPr>
          <a:xfrm>
            <a:off x="6595110" y="1275588"/>
            <a:ext cx="4526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b="1" dirty="0">
                <a:solidFill>
                  <a:srgbClr val="095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Lifted into a new dimension: one flat cut works</a:t>
            </a:r>
            <a:endParaRPr lang="en-US" dirty="0"/>
          </a:p>
        </p:txBody>
      </p:sp>
      <p:sp>
        <p:nvSpPr>
          <p:cNvPr id="27" name="Shape 28">
            <a:extLst>
              <a:ext uri="{FF2B5EF4-FFF2-40B4-BE49-F238E27FC236}">
                <a16:creationId xmlns:a16="http://schemas.microsoft.com/office/drawing/2014/main" id="{BC384FD4-9F7A-EC58-18F2-6C2A9E8E8012}"/>
              </a:ext>
            </a:extLst>
          </p:cNvPr>
          <p:cNvSpPr/>
          <p:nvPr/>
        </p:nvSpPr>
        <p:spPr>
          <a:xfrm>
            <a:off x="8775954" y="3826764"/>
            <a:ext cx="164592" cy="164592"/>
          </a:xfrm>
          <a:prstGeom prst="ellipse">
            <a:avLst/>
          </a:prstGeom>
          <a:solidFill>
            <a:srgbClr val="9A6BF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8" name="Shape 29">
            <a:extLst>
              <a:ext uri="{FF2B5EF4-FFF2-40B4-BE49-F238E27FC236}">
                <a16:creationId xmlns:a16="http://schemas.microsoft.com/office/drawing/2014/main" id="{6E9CCA44-C965-1250-8529-62D93D54076C}"/>
              </a:ext>
            </a:extLst>
          </p:cNvPr>
          <p:cNvSpPr/>
          <p:nvPr/>
        </p:nvSpPr>
        <p:spPr>
          <a:xfrm>
            <a:off x="9288018" y="3936492"/>
            <a:ext cx="164592" cy="164592"/>
          </a:xfrm>
          <a:prstGeom prst="ellipse">
            <a:avLst/>
          </a:prstGeom>
          <a:solidFill>
            <a:srgbClr val="9A6BF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9" name="Shape 30">
            <a:extLst>
              <a:ext uri="{FF2B5EF4-FFF2-40B4-BE49-F238E27FC236}">
                <a16:creationId xmlns:a16="http://schemas.microsoft.com/office/drawing/2014/main" id="{2F954974-4950-0627-5156-BC06B46A073A}"/>
              </a:ext>
            </a:extLst>
          </p:cNvPr>
          <p:cNvSpPr/>
          <p:nvPr/>
        </p:nvSpPr>
        <p:spPr>
          <a:xfrm>
            <a:off x="8337042" y="3963924"/>
            <a:ext cx="164592" cy="164592"/>
          </a:xfrm>
          <a:prstGeom prst="ellipse">
            <a:avLst/>
          </a:prstGeom>
          <a:solidFill>
            <a:srgbClr val="9A6BF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0" name="Shape 31">
            <a:extLst>
              <a:ext uri="{FF2B5EF4-FFF2-40B4-BE49-F238E27FC236}">
                <a16:creationId xmlns:a16="http://schemas.microsoft.com/office/drawing/2014/main" id="{AA448751-4ABC-D04E-D2BD-BDDA34432347}"/>
              </a:ext>
            </a:extLst>
          </p:cNvPr>
          <p:cNvSpPr/>
          <p:nvPr/>
        </p:nvSpPr>
        <p:spPr>
          <a:xfrm>
            <a:off x="9068562" y="3662172"/>
            <a:ext cx="164592" cy="164592"/>
          </a:xfrm>
          <a:prstGeom prst="ellipse">
            <a:avLst/>
          </a:prstGeom>
          <a:solidFill>
            <a:srgbClr val="9A6BF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1" name="Shape 32">
            <a:extLst>
              <a:ext uri="{FF2B5EF4-FFF2-40B4-BE49-F238E27FC236}">
                <a16:creationId xmlns:a16="http://schemas.microsoft.com/office/drawing/2014/main" id="{4DAF2200-D707-9961-3AB8-0C6344F10E4B}"/>
              </a:ext>
            </a:extLst>
          </p:cNvPr>
          <p:cNvSpPr/>
          <p:nvPr/>
        </p:nvSpPr>
        <p:spPr>
          <a:xfrm>
            <a:off x="8410194" y="3717036"/>
            <a:ext cx="164592" cy="164592"/>
          </a:xfrm>
          <a:prstGeom prst="ellipse">
            <a:avLst/>
          </a:prstGeom>
          <a:solidFill>
            <a:srgbClr val="9A6BF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2" name="Shape 33">
            <a:extLst>
              <a:ext uri="{FF2B5EF4-FFF2-40B4-BE49-F238E27FC236}">
                <a16:creationId xmlns:a16="http://schemas.microsoft.com/office/drawing/2014/main" id="{EBA1B047-49E5-231F-A878-AEAC81C761F7}"/>
              </a:ext>
            </a:extLst>
          </p:cNvPr>
          <p:cNvSpPr/>
          <p:nvPr/>
        </p:nvSpPr>
        <p:spPr>
          <a:xfrm>
            <a:off x="8849106" y="4046220"/>
            <a:ext cx="164592" cy="164592"/>
          </a:xfrm>
          <a:prstGeom prst="ellipse">
            <a:avLst/>
          </a:prstGeom>
          <a:solidFill>
            <a:srgbClr val="9A6BF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3" name="Shape 34">
            <a:extLst>
              <a:ext uri="{FF2B5EF4-FFF2-40B4-BE49-F238E27FC236}">
                <a16:creationId xmlns:a16="http://schemas.microsoft.com/office/drawing/2014/main" id="{6484FA5E-3636-B880-E1C0-4B4B06E56826}"/>
              </a:ext>
            </a:extLst>
          </p:cNvPr>
          <p:cNvSpPr/>
          <p:nvPr/>
        </p:nvSpPr>
        <p:spPr>
          <a:xfrm>
            <a:off x="6924294" y="1888236"/>
            <a:ext cx="164592" cy="164592"/>
          </a:xfrm>
          <a:prstGeom prst="ellipse">
            <a:avLst/>
          </a:prstGeom>
          <a:solidFill>
            <a:srgbClr val="00C2B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4" name="Shape 35">
            <a:extLst>
              <a:ext uri="{FF2B5EF4-FFF2-40B4-BE49-F238E27FC236}">
                <a16:creationId xmlns:a16="http://schemas.microsoft.com/office/drawing/2014/main" id="{9B20948C-6605-1743-83D2-F9B1E8066B88}"/>
              </a:ext>
            </a:extLst>
          </p:cNvPr>
          <p:cNvSpPr/>
          <p:nvPr/>
        </p:nvSpPr>
        <p:spPr>
          <a:xfrm>
            <a:off x="7260959" y="1997964"/>
            <a:ext cx="164592" cy="164592"/>
          </a:xfrm>
          <a:prstGeom prst="ellipse">
            <a:avLst/>
          </a:prstGeom>
          <a:solidFill>
            <a:srgbClr val="00C2B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5" name="Shape 36">
            <a:extLst>
              <a:ext uri="{FF2B5EF4-FFF2-40B4-BE49-F238E27FC236}">
                <a16:creationId xmlns:a16="http://schemas.microsoft.com/office/drawing/2014/main" id="{1A392AAD-D204-D0C9-D906-CCE7BEA89EA7}"/>
              </a:ext>
            </a:extLst>
          </p:cNvPr>
          <p:cNvSpPr/>
          <p:nvPr/>
        </p:nvSpPr>
        <p:spPr>
          <a:xfrm>
            <a:off x="7597625" y="2107692"/>
            <a:ext cx="164592" cy="164592"/>
          </a:xfrm>
          <a:prstGeom prst="ellipse">
            <a:avLst/>
          </a:prstGeom>
          <a:solidFill>
            <a:srgbClr val="00C2B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6" name="Shape 37">
            <a:extLst>
              <a:ext uri="{FF2B5EF4-FFF2-40B4-BE49-F238E27FC236}">
                <a16:creationId xmlns:a16="http://schemas.microsoft.com/office/drawing/2014/main" id="{E4E1BF8F-9810-2D70-28ED-85C9FAA9DB37}"/>
              </a:ext>
            </a:extLst>
          </p:cNvPr>
          <p:cNvSpPr/>
          <p:nvPr/>
        </p:nvSpPr>
        <p:spPr>
          <a:xfrm>
            <a:off x="7934290" y="1888236"/>
            <a:ext cx="164592" cy="164592"/>
          </a:xfrm>
          <a:prstGeom prst="ellipse">
            <a:avLst/>
          </a:prstGeom>
          <a:solidFill>
            <a:srgbClr val="00C2B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7" name="Shape 38">
            <a:extLst>
              <a:ext uri="{FF2B5EF4-FFF2-40B4-BE49-F238E27FC236}">
                <a16:creationId xmlns:a16="http://schemas.microsoft.com/office/drawing/2014/main" id="{E7781B54-C1C4-429D-7A3C-2268E50D7AC4}"/>
              </a:ext>
            </a:extLst>
          </p:cNvPr>
          <p:cNvSpPr/>
          <p:nvPr/>
        </p:nvSpPr>
        <p:spPr>
          <a:xfrm>
            <a:off x="8270956" y="1997964"/>
            <a:ext cx="164592" cy="164592"/>
          </a:xfrm>
          <a:prstGeom prst="ellipse">
            <a:avLst/>
          </a:prstGeom>
          <a:solidFill>
            <a:srgbClr val="00C2B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8" name="Shape 39">
            <a:extLst>
              <a:ext uri="{FF2B5EF4-FFF2-40B4-BE49-F238E27FC236}">
                <a16:creationId xmlns:a16="http://schemas.microsoft.com/office/drawing/2014/main" id="{014224FA-26BE-F0B1-B882-ED9D9A9AA69B}"/>
              </a:ext>
            </a:extLst>
          </p:cNvPr>
          <p:cNvSpPr/>
          <p:nvPr/>
        </p:nvSpPr>
        <p:spPr>
          <a:xfrm>
            <a:off x="8607621" y="2107692"/>
            <a:ext cx="164592" cy="164592"/>
          </a:xfrm>
          <a:prstGeom prst="ellipse">
            <a:avLst/>
          </a:prstGeom>
          <a:solidFill>
            <a:srgbClr val="00C2B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9" name="Shape 40">
            <a:extLst>
              <a:ext uri="{FF2B5EF4-FFF2-40B4-BE49-F238E27FC236}">
                <a16:creationId xmlns:a16="http://schemas.microsoft.com/office/drawing/2014/main" id="{2B2C0FB7-7990-86A6-2655-8A99C685A499}"/>
              </a:ext>
            </a:extLst>
          </p:cNvPr>
          <p:cNvSpPr/>
          <p:nvPr/>
        </p:nvSpPr>
        <p:spPr>
          <a:xfrm>
            <a:off x="8944287" y="1888236"/>
            <a:ext cx="164592" cy="164592"/>
          </a:xfrm>
          <a:prstGeom prst="ellipse">
            <a:avLst/>
          </a:prstGeom>
          <a:solidFill>
            <a:srgbClr val="00C2B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40" name="Shape 41">
            <a:extLst>
              <a:ext uri="{FF2B5EF4-FFF2-40B4-BE49-F238E27FC236}">
                <a16:creationId xmlns:a16="http://schemas.microsoft.com/office/drawing/2014/main" id="{40ACD7BF-1BA8-F991-9EF1-658F5BAD9360}"/>
              </a:ext>
            </a:extLst>
          </p:cNvPr>
          <p:cNvSpPr/>
          <p:nvPr/>
        </p:nvSpPr>
        <p:spPr>
          <a:xfrm>
            <a:off x="9280952" y="1997964"/>
            <a:ext cx="164592" cy="164592"/>
          </a:xfrm>
          <a:prstGeom prst="ellipse">
            <a:avLst/>
          </a:prstGeom>
          <a:solidFill>
            <a:srgbClr val="00C2B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41" name="Shape 42">
            <a:extLst>
              <a:ext uri="{FF2B5EF4-FFF2-40B4-BE49-F238E27FC236}">
                <a16:creationId xmlns:a16="http://schemas.microsoft.com/office/drawing/2014/main" id="{81E9BBD8-08D1-D775-A0BF-6481C0C1B12B}"/>
              </a:ext>
            </a:extLst>
          </p:cNvPr>
          <p:cNvSpPr/>
          <p:nvPr/>
        </p:nvSpPr>
        <p:spPr>
          <a:xfrm>
            <a:off x="9617618" y="2107692"/>
            <a:ext cx="164592" cy="164592"/>
          </a:xfrm>
          <a:prstGeom prst="ellipse">
            <a:avLst/>
          </a:prstGeom>
          <a:solidFill>
            <a:srgbClr val="00C2B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42" name="Shape 43">
            <a:extLst>
              <a:ext uri="{FF2B5EF4-FFF2-40B4-BE49-F238E27FC236}">
                <a16:creationId xmlns:a16="http://schemas.microsoft.com/office/drawing/2014/main" id="{E3873A7E-4452-BC10-A5F3-E5BCB209B0FD}"/>
              </a:ext>
            </a:extLst>
          </p:cNvPr>
          <p:cNvSpPr/>
          <p:nvPr/>
        </p:nvSpPr>
        <p:spPr>
          <a:xfrm>
            <a:off x="9954283" y="1888236"/>
            <a:ext cx="164592" cy="164592"/>
          </a:xfrm>
          <a:prstGeom prst="ellipse">
            <a:avLst/>
          </a:prstGeom>
          <a:solidFill>
            <a:srgbClr val="00C2B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43" name="Shape 44">
            <a:extLst>
              <a:ext uri="{FF2B5EF4-FFF2-40B4-BE49-F238E27FC236}">
                <a16:creationId xmlns:a16="http://schemas.microsoft.com/office/drawing/2014/main" id="{31E75454-DA53-2B23-D875-8C8F029B7132}"/>
              </a:ext>
            </a:extLst>
          </p:cNvPr>
          <p:cNvSpPr/>
          <p:nvPr/>
        </p:nvSpPr>
        <p:spPr>
          <a:xfrm>
            <a:off x="10290949" y="1997964"/>
            <a:ext cx="164592" cy="164592"/>
          </a:xfrm>
          <a:prstGeom prst="ellipse">
            <a:avLst/>
          </a:prstGeom>
          <a:solidFill>
            <a:srgbClr val="00C2B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44" name="Shape 45">
            <a:extLst>
              <a:ext uri="{FF2B5EF4-FFF2-40B4-BE49-F238E27FC236}">
                <a16:creationId xmlns:a16="http://schemas.microsoft.com/office/drawing/2014/main" id="{FA06C597-3B99-7974-2593-F767BBAF988A}"/>
              </a:ext>
            </a:extLst>
          </p:cNvPr>
          <p:cNvSpPr/>
          <p:nvPr/>
        </p:nvSpPr>
        <p:spPr>
          <a:xfrm>
            <a:off x="10627614" y="2107692"/>
            <a:ext cx="164592" cy="164592"/>
          </a:xfrm>
          <a:prstGeom prst="ellipse">
            <a:avLst/>
          </a:prstGeom>
          <a:solidFill>
            <a:srgbClr val="00C2B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45" name="Shape 46">
            <a:extLst>
              <a:ext uri="{FF2B5EF4-FFF2-40B4-BE49-F238E27FC236}">
                <a16:creationId xmlns:a16="http://schemas.microsoft.com/office/drawing/2014/main" id="{327DD741-1BB8-E427-1993-3064BE74FE23}"/>
              </a:ext>
            </a:extLst>
          </p:cNvPr>
          <p:cNvSpPr/>
          <p:nvPr/>
        </p:nvSpPr>
        <p:spPr>
          <a:xfrm>
            <a:off x="6777990" y="2903220"/>
            <a:ext cx="4160520" cy="0"/>
          </a:xfrm>
          <a:prstGeom prst="line">
            <a:avLst/>
          </a:prstGeom>
          <a:noFill/>
          <a:ln w="31750">
            <a:solidFill>
              <a:srgbClr val="141233"/>
            </a:solidFill>
            <a:prstDash val="dash"/>
          </a:ln>
        </p:spPr>
        <p:txBody>
          <a:bodyPr/>
          <a:lstStyle/>
          <a:p>
            <a:endParaRPr lang="en-US"/>
          </a:p>
        </p:txBody>
      </p:sp>
      <p:sp>
        <p:nvSpPr>
          <p:cNvPr id="46" name="Text 47">
            <a:extLst>
              <a:ext uri="{FF2B5EF4-FFF2-40B4-BE49-F238E27FC236}">
                <a16:creationId xmlns:a16="http://schemas.microsoft.com/office/drawing/2014/main" id="{14D3544F-4339-5447-6465-7453DFCCEE9D}"/>
              </a:ext>
            </a:extLst>
          </p:cNvPr>
          <p:cNvSpPr/>
          <p:nvPr/>
        </p:nvSpPr>
        <p:spPr>
          <a:xfrm>
            <a:off x="10709910" y="2583180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095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2400" dirty="0"/>
          </a:p>
        </p:txBody>
      </p:sp>
      <p:sp>
        <p:nvSpPr>
          <p:cNvPr id="47" name="Text 48">
            <a:extLst>
              <a:ext uri="{FF2B5EF4-FFF2-40B4-BE49-F238E27FC236}">
                <a16:creationId xmlns:a16="http://schemas.microsoft.com/office/drawing/2014/main" id="{E1F2531B-81F4-F7E5-59FE-68200E75A957}"/>
              </a:ext>
            </a:extLst>
          </p:cNvPr>
          <p:cNvSpPr/>
          <p:nvPr/>
        </p:nvSpPr>
        <p:spPr>
          <a:xfrm>
            <a:off x="800100" y="5262372"/>
            <a:ext cx="10908792" cy="9784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2524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Same data · new space · suddenly easy.  </a:t>
            </a:r>
            <a:br>
              <a:rPr lang="en-US" sz="2400" b="1" dirty="0">
                <a:solidFill>
                  <a:srgbClr val="2524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</a:b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Hold onto this picture</a:t>
            </a:r>
            <a:br>
              <a:rPr lang="en-US" sz="2400" b="1" dirty="0">
                <a:solidFill>
                  <a:srgbClr val="2524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</a:br>
            <a:r>
              <a:rPr lang="en-US" sz="2400" b="1" dirty="0">
                <a:solidFill>
                  <a:srgbClr val="2524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quantum part is a spectacular version of this exact move.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309188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9B51DD-4B45-5B0E-D790-C27666759F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AC8B39C-1535-2778-29A3-8390011815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448" y="0"/>
            <a:ext cx="11887200" cy="599439"/>
          </a:xfrm>
        </p:spPr>
        <p:txBody>
          <a:bodyPr lIns="0"/>
          <a:lstStyle/>
          <a:p>
            <a:pPr indent="0"/>
            <a:r>
              <a:rPr lang="en-US" sz="3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kernel: you only need the similarities</a:t>
            </a:r>
            <a:endParaRPr lang="en-US" sz="3200" dirty="0"/>
          </a:p>
        </p:txBody>
      </p:sp>
      <p:sp>
        <p:nvSpPr>
          <p:cNvPr id="2" name="Text 4">
            <a:extLst>
              <a:ext uri="{FF2B5EF4-FFF2-40B4-BE49-F238E27FC236}">
                <a16:creationId xmlns:a16="http://schemas.microsoft.com/office/drawing/2014/main" id="{F7222284-358D-27A7-79FF-57504EE2EE13}"/>
              </a:ext>
            </a:extLst>
          </p:cNvPr>
          <p:cNvSpPr/>
          <p:nvPr/>
        </p:nvSpPr>
        <p:spPr>
          <a:xfrm>
            <a:off x="788670" y="1010412"/>
            <a:ext cx="340156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alike is every pair?</a:t>
            </a:r>
            <a:endParaRPr lang="en-US" dirty="0"/>
          </a:p>
        </p:txBody>
      </p:sp>
      <p:sp>
        <p:nvSpPr>
          <p:cNvPr id="3" name="Shape 5">
            <a:extLst>
              <a:ext uri="{FF2B5EF4-FFF2-40B4-BE49-F238E27FC236}">
                <a16:creationId xmlns:a16="http://schemas.microsoft.com/office/drawing/2014/main" id="{058E1307-FFB5-8012-E649-5B13673832B8}"/>
              </a:ext>
            </a:extLst>
          </p:cNvPr>
          <p:cNvSpPr/>
          <p:nvPr/>
        </p:nvSpPr>
        <p:spPr>
          <a:xfrm>
            <a:off x="788670" y="1600200"/>
            <a:ext cx="530352" cy="530352"/>
          </a:xfrm>
          <a:prstGeom prst="rect">
            <a:avLst/>
          </a:prstGeom>
          <a:solidFill>
            <a:srgbClr val="00C2B2"/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Shape 6">
            <a:extLst>
              <a:ext uri="{FF2B5EF4-FFF2-40B4-BE49-F238E27FC236}">
                <a16:creationId xmlns:a16="http://schemas.microsoft.com/office/drawing/2014/main" id="{69FD0149-1827-ED9D-4DAF-AE23B0554673}"/>
              </a:ext>
            </a:extLst>
          </p:cNvPr>
          <p:cNvSpPr/>
          <p:nvPr/>
        </p:nvSpPr>
        <p:spPr>
          <a:xfrm>
            <a:off x="1355598" y="1600200"/>
            <a:ext cx="530352" cy="530352"/>
          </a:xfrm>
          <a:prstGeom prst="rect">
            <a:avLst/>
          </a:prstGeom>
          <a:solidFill>
            <a:srgbClr val="00C2B2">
              <a:alpha val="78000"/>
            </a:srgbClr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Shape 7">
            <a:extLst>
              <a:ext uri="{FF2B5EF4-FFF2-40B4-BE49-F238E27FC236}">
                <a16:creationId xmlns:a16="http://schemas.microsoft.com/office/drawing/2014/main" id="{80F12B4C-CC72-D4F7-5D7B-0B1E80591CDD}"/>
              </a:ext>
            </a:extLst>
          </p:cNvPr>
          <p:cNvSpPr/>
          <p:nvPr/>
        </p:nvSpPr>
        <p:spPr>
          <a:xfrm>
            <a:off x="1922526" y="1600200"/>
            <a:ext cx="530352" cy="530352"/>
          </a:xfrm>
          <a:prstGeom prst="rect">
            <a:avLst/>
          </a:prstGeom>
          <a:solidFill>
            <a:srgbClr val="00C2B2">
              <a:alpha val="56000"/>
            </a:srgbClr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Shape 8">
            <a:extLst>
              <a:ext uri="{FF2B5EF4-FFF2-40B4-BE49-F238E27FC236}">
                <a16:creationId xmlns:a16="http://schemas.microsoft.com/office/drawing/2014/main" id="{8952D127-8D20-9226-7902-65E217C2FA7C}"/>
              </a:ext>
            </a:extLst>
          </p:cNvPr>
          <p:cNvSpPr/>
          <p:nvPr/>
        </p:nvSpPr>
        <p:spPr>
          <a:xfrm>
            <a:off x="2489454" y="1600200"/>
            <a:ext cx="530352" cy="530352"/>
          </a:xfrm>
          <a:prstGeom prst="rect">
            <a:avLst/>
          </a:prstGeom>
          <a:solidFill>
            <a:srgbClr val="00C2B2">
              <a:alpha val="34000"/>
            </a:srgbClr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Shape 9">
            <a:extLst>
              <a:ext uri="{FF2B5EF4-FFF2-40B4-BE49-F238E27FC236}">
                <a16:creationId xmlns:a16="http://schemas.microsoft.com/office/drawing/2014/main" id="{4694A6CB-80BB-9DDA-861C-53FF1CA957F0}"/>
              </a:ext>
            </a:extLst>
          </p:cNvPr>
          <p:cNvSpPr/>
          <p:nvPr/>
        </p:nvSpPr>
        <p:spPr>
          <a:xfrm>
            <a:off x="3056382" y="1600200"/>
            <a:ext cx="530352" cy="530352"/>
          </a:xfrm>
          <a:prstGeom prst="rect">
            <a:avLst/>
          </a:prstGeom>
          <a:solidFill>
            <a:srgbClr val="00C2B2">
              <a:alpha val="19000"/>
            </a:srgbClr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Shape 10">
            <a:extLst>
              <a:ext uri="{FF2B5EF4-FFF2-40B4-BE49-F238E27FC236}">
                <a16:creationId xmlns:a16="http://schemas.microsoft.com/office/drawing/2014/main" id="{81C67BA0-E13F-116F-70D8-9A4B18C702A9}"/>
              </a:ext>
            </a:extLst>
          </p:cNvPr>
          <p:cNvSpPr/>
          <p:nvPr/>
        </p:nvSpPr>
        <p:spPr>
          <a:xfrm>
            <a:off x="3623310" y="1600200"/>
            <a:ext cx="530352" cy="530352"/>
          </a:xfrm>
          <a:prstGeom prst="rect">
            <a:avLst/>
          </a:prstGeom>
          <a:solidFill>
            <a:srgbClr val="00C2B2">
              <a:alpha val="19000"/>
            </a:srgbClr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Shape 11">
            <a:extLst>
              <a:ext uri="{FF2B5EF4-FFF2-40B4-BE49-F238E27FC236}">
                <a16:creationId xmlns:a16="http://schemas.microsoft.com/office/drawing/2014/main" id="{60BCAD7D-2DF7-29CB-9490-DB4F5860A509}"/>
              </a:ext>
            </a:extLst>
          </p:cNvPr>
          <p:cNvSpPr/>
          <p:nvPr/>
        </p:nvSpPr>
        <p:spPr>
          <a:xfrm>
            <a:off x="788670" y="2167128"/>
            <a:ext cx="530352" cy="530352"/>
          </a:xfrm>
          <a:prstGeom prst="rect">
            <a:avLst/>
          </a:prstGeom>
          <a:solidFill>
            <a:srgbClr val="00C2B2">
              <a:alpha val="78000"/>
            </a:srgbClr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Shape 12">
            <a:extLst>
              <a:ext uri="{FF2B5EF4-FFF2-40B4-BE49-F238E27FC236}">
                <a16:creationId xmlns:a16="http://schemas.microsoft.com/office/drawing/2014/main" id="{406074EB-D260-8EA7-312F-1EF3A3E49227}"/>
              </a:ext>
            </a:extLst>
          </p:cNvPr>
          <p:cNvSpPr/>
          <p:nvPr/>
        </p:nvSpPr>
        <p:spPr>
          <a:xfrm>
            <a:off x="1355598" y="2167128"/>
            <a:ext cx="530352" cy="530352"/>
          </a:xfrm>
          <a:prstGeom prst="rect">
            <a:avLst/>
          </a:prstGeom>
          <a:solidFill>
            <a:srgbClr val="00C2B2"/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Shape 13">
            <a:extLst>
              <a:ext uri="{FF2B5EF4-FFF2-40B4-BE49-F238E27FC236}">
                <a16:creationId xmlns:a16="http://schemas.microsoft.com/office/drawing/2014/main" id="{5DE9EE46-6077-6B44-F13F-0A48FB863BAE}"/>
              </a:ext>
            </a:extLst>
          </p:cNvPr>
          <p:cNvSpPr/>
          <p:nvPr/>
        </p:nvSpPr>
        <p:spPr>
          <a:xfrm>
            <a:off x="1922526" y="2167128"/>
            <a:ext cx="530352" cy="530352"/>
          </a:xfrm>
          <a:prstGeom prst="rect">
            <a:avLst/>
          </a:prstGeom>
          <a:solidFill>
            <a:srgbClr val="00C2B2">
              <a:alpha val="57000"/>
            </a:srgbClr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Shape 14">
            <a:extLst>
              <a:ext uri="{FF2B5EF4-FFF2-40B4-BE49-F238E27FC236}">
                <a16:creationId xmlns:a16="http://schemas.microsoft.com/office/drawing/2014/main" id="{83F8C1BD-776D-E0EB-4B89-181BFBB0D82D}"/>
              </a:ext>
            </a:extLst>
          </p:cNvPr>
          <p:cNvSpPr/>
          <p:nvPr/>
        </p:nvSpPr>
        <p:spPr>
          <a:xfrm>
            <a:off x="2489454" y="2167128"/>
            <a:ext cx="530352" cy="530352"/>
          </a:xfrm>
          <a:prstGeom prst="rect">
            <a:avLst/>
          </a:prstGeom>
          <a:solidFill>
            <a:srgbClr val="00C2B2">
              <a:alpha val="56000"/>
            </a:srgbClr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Shape 15">
            <a:extLst>
              <a:ext uri="{FF2B5EF4-FFF2-40B4-BE49-F238E27FC236}">
                <a16:creationId xmlns:a16="http://schemas.microsoft.com/office/drawing/2014/main" id="{AE63B7EA-DFF1-749D-D389-A74CD7DBE5CF}"/>
              </a:ext>
            </a:extLst>
          </p:cNvPr>
          <p:cNvSpPr/>
          <p:nvPr/>
        </p:nvSpPr>
        <p:spPr>
          <a:xfrm>
            <a:off x="3056382" y="2167128"/>
            <a:ext cx="530352" cy="530352"/>
          </a:xfrm>
          <a:prstGeom prst="rect">
            <a:avLst/>
          </a:prstGeom>
          <a:solidFill>
            <a:srgbClr val="00C2B2">
              <a:alpha val="23000"/>
            </a:srgbClr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Shape 16">
            <a:extLst>
              <a:ext uri="{FF2B5EF4-FFF2-40B4-BE49-F238E27FC236}">
                <a16:creationId xmlns:a16="http://schemas.microsoft.com/office/drawing/2014/main" id="{9EB2298A-1311-4CBA-5202-BA5D1F1AA70F}"/>
              </a:ext>
            </a:extLst>
          </p:cNvPr>
          <p:cNvSpPr/>
          <p:nvPr/>
        </p:nvSpPr>
        <p:spPr>
          <a:xfrm>
            <a:off x="3623310" y="2167128"/>
            <a:ext cx="530352" cy="530352"/>
          </a:xfrm>
          <a:prstGeom prst="rect">
            <a:avLst/>
          </a:prstGeom>
          <a:solidFill>
            <a:srgbClr val="00C2B2">
              <a:alpha val="19000"/>
            </a:srgbClr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6" name="Shape 17">
            <a:extLst>
              <a:ext uri="{FF2B5EF4-FFF2-40B4-BE49-F238E27FC236}">
                <a16:creationId xmlns:a16="http://schemas.microsoft.com/office/drawing/2014/main" id="{4E7222DA-9CF5-A8DB-BBEA-802621F3B79C}"/>
              </a:ext>
            </a:extLst>
          </p:cNvPr>
          <p:cNvSpPr/>
          <p:nvPr/>
        </p:nvSpPr>
        <p:spPr>
          <a:xfrm>
            <a:off x="788670" y="2734056"/>
            <a:ext cx="530352" cy="530352"/>
          </a:xfrm>
          <a:prstGeom prst="rect">
            <a:avLst/>
          </a:prstGeom>
          <a:solidFill>
            <a:srgbClr val="00C2B2">
              <a:alpha val="56000"/>
            </a:srgbClr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Shape 18">
            <a:extLst>
              <a:ext uri="{FF2B5EF4-FFF2-40B4-BE49-F238E27FC236}">
                <a16:creationId xmlns:a16="http://schemas.microsoft.com/office/drawing/2014/main" id="{65AF521F-8995-2933-E523-6E6813E013E6}"/>
              </a:ext>
            </a:extLst>
          </p:cNvPr>
          <p:cNvSpPr/>
          <p:nvPr/>
        </p:nvSpPr>
        <p:spPr>
          <a:xfrm>
            <a:off x="1355598" y="2734056"/>
            <a:ext cx="530352" cy="530352"/>
          </a:xfrm>
          <a:prstGeom prst="rect">
            <a:avLst/>
          </a:prstGeom>
          <a:solidFill>
            <a:srgbClr val="00C2B2">
              <a:alpha val="57000"/>
            </a:srgbClr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8" name="Shape 19">
            <a:extLst>
              <a:ext uri="{FF2B5EF4-FFF2-40B4-BE49-F238E27FC236}">
                <a16:creationId xmlns:a16="http://schemas.microsoft.com/office/drawing/2014/main" id="{B439601D-C189-B2F6-8054-92BE5FBFA698}"/>
              </a:ext>
            </a:extLst>
          </p:cNvPr>
          <p:cNvSpPr/>
          <p:nvPr/>
        </p:nvSpPr>
        <p:spPr>
          <a:xfrm>
            <a:off x="1922526" y="2734056"/>
            <a:ext cx="530352" cy="530352"/>
          </a:xfrm>
          <a:prstGeom prst="rect">
            <a:avLst/>
          </a:prstGeom>
          <a:solidFill>
            <a:srgbClr val="00C2B2"/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9" name="Shape 20">
            <a:extLst>
              <a:ext uri="{FF2B5EF4-FFF2-40B4-BE49-F238E27FC236}">
                <a16:creationId xmlns:a16="http://schemas.microsoft.com/office/drawing/2014/main" id="{2A50ECA8-B6B7-EE09-3F61-0187A80BB482}"/>
              </a:ext>
            </a:extLst>
          </p:cNvPr>
          <p:cNvSpPr/>
          <p:nvPr/>
        </p:nvSpPr>
        <p:spPr>
          <a:xfrm>
            <a:off x="2489454" y="2734056"/>
            <a:ext cx="530352" cy="530352"/>
          </a:xfrm>
          <a:prstGeom prst="rect">
            <a:avLst/>
          </a:prstGeom>
          <a:solidFill>
            <a:srgbClr val="00C2B2">
              <a:alpha val="78000"/>
            </a:srgbClr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0" name="Shape 21">
            <a:extLst>
              <a:ext uri="{FF2B5EF4-FFF2-40B4-BE49-F238E27FC236}">
                <a16:creationId xmlns:a16="http://schemas.microsoft.com/office/drawing/2014/main" id="{9B3A82A2-EFF9-0372-4A37-F060D3B16D45}"/>
              </a:ext>
            </a:extLst>
          </p:cNvPr>
          <p:cNvSpPr/>
          <p:nvPr/>
        </p:nvSpPr>
        <p:spPr>
          <a:xfrm>
            <a:off x="3056382" y="2734056"/>
            <a:ext cx="530352" cy="530352"/>
          </a:xfrm>
          <a:prstGeom prst="rect">
            <a:avLst/>
          </a:prstGeom>
          <a:solidFill>
            <a:srgbClr val="00C2B2">
              <a:alpha val="35000"/>
            </a:srgbClr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1" name="Shape 22">
            <a:extLst>
              <a:ext uri="{FF2B5EF4-FFF2-40B4-BE49-F238E27FC236}">
                <a16:creationId xmlns:a16="http://schemas.microsoft.com/office/drawing/2014/main" id="{D3B2A016-ABFA-C86B-B486-5012DC3CD615}"/>
              </a:ext>
            </a:extLst>
          </p:cNvPr>
          <p:cNvSpPr/>
          <p:nvPr/>
        </p:nvSpPr>
        <p:spPr>
          <a:xfrm>
            <a:off x="3623310" y="2734056"/>
            <a:ext cx="530352" cy="530352"/>
          </a:xfrm>
          <a:prstGeom prst="rect">
            <a:avLst/>
          </a:prstGeom>
          <a:solidFill>
            <a:srgbClr val="00C2B2">
              <a:alpha val="23000"/>
            </a:srgbClr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2" name="Shape 23">
            <a:extLst>
              <a:ext uri="{FF2B5EF4-FFF2-40B4-BE49-F238E27FC236}">
                <a16:creationId xmlns:a16="http://schemas.microsoft.com/office/drawing/2014/main" id="{381497DF-7A5B-4D71-B791-F2FA212AB52E}"/>
              </a:ext>
            </a:extLst>
          </p:cNvPr>
          <p:cNvSpPr/>
          <p:nvPr/>
        </p:nvSpPr>
        <p:spPr>
          <a:xfrm>
            <a:off x="788670" y="3300984"/>
            <a:ext cx="530352" cy="530352"/>
          </a:xfrm>
          <a:prstGeom prst="rect">
            <a:avLst/>
          </a:prstGeom>
          <a:solidFill>
            <a:srgbClr val="00C2B2">
              <a:alpha val="34000"/>
            </a:srgbClr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3" name="Shape 24">
            <a:extLst>
              <a:ext uri="{FF2B5EF4-FFF2-40B4-BE49-F238E27FC236}">
                <a16:creationId xmlns:a16="http://schemas.microsoft.com/office/drawing/2014/main" id="{7951958E-D19F-6320-DE91-974872663B1A}"/>
              </a:ext>
            </a:extLst>
          </p:cNvPr>
          <p:cNvSpPr/>
          <p:nvPr/>
        </p:nvSpPr>
        <p:spPr>
          <a:xfrm>
            <a:off x="1355598" y="3300984"/>
            <a:ext cx="530352" cy="530352"/>
          </a:xfrm>
          <a:prstGeom prst="rect">
            <a:avLst/>
          </a:prstGeom>
          <a:solidFill>
            <a:srgbClr val="00C2B2">
              <a:alpha val="56000"/>
            </a:srgbClr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4" name="Shape 25">
            <a:extLst>
              <a:ext uri="{FF2B5EF4-FFF2-40B4-BE49-F238E27FC236}">
                <a16:creationId xmlns:a16="http://schemas.microsoft.com/office/drawing/2014/main" id="{02EC7D08-F563-ECD4-95A0-7457903F3D3A}"/>
              </a:ext>
            </a:extLst>
          </p:cNvPr>
          <p:cNvSpPr/>
          <p:nvPr/>
        </p:nvSpPr>
        <p:spPr>
          <a:xfrm>
            <a:off x="1922526" y="3300984"/>
            <a:ext cx="530352" cy="530352"/>
          </a:xfrm>
          <a:prstGeom prst="rect">
            <a:avLst/>
          </a:prstGeom>
          <a:solidFill>
            <a:srgbClr val="00C2B2">
              <a:alpha val="78000"/>
            </a:srgbClr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5" name="Shape 26">
            <a:extLst>
              <a:ext uri="{FF2B5EF4-FFF2-40B4-BE49-F238E27FC236}">
                <a16:creationId xmlns:a16="http://schemas.microsoft.com/office/drawing/2014/main" id="{AD32B9F6-6EF9-C38A-17D1-A9DA02F8A97A}"/>
              </a:ext>
            </a:extLst>
          </p:cNvPr>
          <p:cNvSpPr/>
          <p:nvPr/>
        </p:nvSpPr>
        <p:spPr>
          <a:xfrm>
            <a:off x="2489454" y="3300984"/>
            <a:ext cx="530352" cy="530352"/>
          </a:xfrm>
          <a:prstGeom prst="rect">
            <a:avLst/>
          </a:prstGeom>
          <a:solidFill>
            <a:srgbClr val="00C2B2"/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6" name="Shape 27">
            <a:extLst>
              <a:ext uri="{FF2B5EF4-FFF2-40B4-BE49-F238E27FC236}">
                <a16:creationId xmlns:a16="http://schemas.microsoft.com/office/drawing/2014/main" id="{EFBA71BB-F492-1311-6182-18DA5799BC8E}"/>
              </a:ext>
            </a:extLst>
          </p:cNvPr>
          <p:cNvSpPr/>
          <p:nvPr/>
        </p:nvSpPr>
        <p:spPr>
          <a:xfrm>
            <a:off x="3056382" y="3300984"/>
            <a:ext cx="530352" cy="530352"/>
          </a:xfrm>
          <a:prstGeom prst="rect">
            <a:avLst/>
          </a:prstGeom>
          <a:solidFill>
            <a:srgbClr val="00C2B2">
              <a:alpha val="78000"/>
            </a:srgbClr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7" name="Shape 28">
            <a:extLst>
              <a:ext uri="{FF2B5EF4-FFF2-40B4-BE49-F238E27FC236}">
                <a16:creationId xmlns:a16="http://schemas.microsoft.com/office/drawing/2014/main" id="{03BC5F41-7C4D-E196-FC0E-BD8F21624703}"/>
              </a:ext>
            </a:extLst>
          </p:cNvPr>
          <p:cNvSpPr/>
          <p:nvPr/>
        </p:nvSpPr>
        <p:spPr>
          <a:xfrm>
            <a:off x="3623310" y="3300984"/>
            <a:ext cx="530352" cy="530352"/>
          </a:xfrm>
          <a:prstGeom prst="rect">
            <a:avLst/>
          </a:prstGeom>
          <a:solidFill>
            <a:srgbClr val="00C2B2">
              <a:alpha val="56000"/>
            </a:srgbClr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8" name="Shape 29">
            <a:extLst>
              <a:ext uri="{FF2B5EF4-FFF2-40B4-BE49-F238E27FC236}">
                <a16:creationId xmlns:a16="http://schemas.microsoft.com/office/drawing/2014/main" id="{65092ECA-2CB5-E169-7D67-950BD14A95A2}"/>
              </a:ext>
            </a:extLst>
          </p:cNvPr>
          <p:cNvSpPr/>
          <p:nvPr/>
        </p:nvSpPr>
        <p:spPr>
          <a:xfrm>
            <a:off x="788670" y="3867912"/>
            <a:ext cx="530352" cy="530352"/>
          </a:xfrm>
          <a:prstGeom prst="rect">
            <a:avLst/>
          </a:prstGeom>
          <a:solidFill>
            <a:srgbClr val="00C2B2">
              <a:alpha val="19000"/>
            </a:srgbClr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9" name="Shape 30">
            <a:extLst>
              <a:ext uri="{FF2B5EF4-FFF2-40B4-BE49-F238E27FC236}">
                <a16:creationId xmlns:a16="http://schemas.microsoft.com/office/drawing/2014/main" id="{97AF0898-9975-7C1D-0FD8-A5AC1836F8AF}"/>
              </a:ext>
            </a:extLst>
          </p:cNvPr>
          <p:cNvSpPr/>
          <p:nvPr/>
        </p:nvSpPr>
        <p:spPr>
          <a:xfrm>
            <a:off x="1355598" y="3867912"/>
            <a:ext cx="530352" cy="530352"/>
          </a:xfrm>
          <a:prstGeom prst="rect">
            <a:avLst/>
          </a:prstGeom>
          <a:solidFill>
            <a:srgbClr val="00C2B2">
              <a:alpha val="23000"/>
            </a:srgbClr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0" name="Shape 31">
            <a:extLst>
              <a:ext uri="{FF2B5EF4-FFF2-40B4-BE49-F238E27FC236}">
                <a16:creationId xmlns:a16="http://schemas.microsoft.com/office/drawing/2014/main" id="{6C5E3F5C-A9CA-7246-2CAB-A8B80D4C046F}"/>
              </a:ext>
            </a:extLst>
          </p:cNvPr>
          <p:cNvSpPr/>
          <p:nvPr/>
        </p:nvSpPr>
        <p:spPr>
          <a:xfrm>
            <a:off x="1922526" y="3867912"/>
            <a:ext cx="530352" cy="530352"/>
          </a:xfrm>
          <a:prstGeom prst="rect">
            <a:avLst/>
          </a:prstGeom>
          <a:solidFill>
            <a:srgbClr val="00C2B2">
              <a:alpha val="35000"/>
            </a:srgbClr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1" name="Shape 32">
            <a:extLst>
              <a:ext uri="{FF2B5EF4-FFF2-40B4-BE49-F238E27FC236}">
                <a16:creationId xmlns:a16="http://schemas.microsoft.com/office/drawing/2014/main" id="{1671D844-7732-3AB7-B7BB-BC055D13221C}"/>
              </a:ext>
            </a:extLst>
          </p:cNvPr>
          <p:cNvSpPr/>
          <p:nvPr/>
        </p:nvSpPr>
        <p:spPr>
          <a:xfrm>
            <a:off x="2489454" y="3867912"/>
            <a:ext cx="530352" cy="530352"/>
          </a:xfrm>
          <a:prstGeom prst="rect">
            <a:avLst/>
          </a:prstGeom>
          <a:solidFill>
            <a:srgbClr val="00C2B2">
              <a:alpha val="78000"/>
            </a:srgbClr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2" name="Shape 33">
            <a:extLst>
              <a:ext uri="{FF2B5EF4-FFF2-40B4-BE49-F238E27FC236}">
                <a16:creationId xmlns:a16="http://schemas.microsoft.com/office/drawing/2014/main" id="{087FFC2D-536D-ABFF-D27A-7511439EF98F}"/>
              </a:ext>
            </a:extLst>
          </p:cNvPr>
          <p:cNvSpPr/>
          <p:nvPr/>
        </p:nvSpPr>
        <p:spPr>
          <a:xfrm>
            <a:off x="3056382" y="3867912"/>
            <a:ext cx="530352" cy="530352"/>
          </a:xfrm>
          <a:prstGeom prst="rect">
            <a:avLst/>
          </a:prstGeom>
          <a:solidFill>
            <a:srgbClr val="00C2B2"/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3" name="Shape 34">
            <a:extLst>
              <a:ext uri="{FF2B5EF4-FFF2-40B4-BE49-F238E27FC236}">
                <a16:creationId xmlns:a16="http://schemas.microsoft.com/office/drawing/2014/main" id="{34DF0C1C-41EB-E812-5DD8-5EF2DBFD7FD4}"/>
              </a:ext>
            </a:extLst>
          </p:cNvPr>
          <p:cNvSpPr/>
          <p:nvPr/>
        </p:nvSpPr>
        <p:spPr>
          <a:xfrm>
            <a:off x="3623310" y="3867912"/>
            <a:ext cx="530352" cy="530352"/>
          </a:xfrm>
          <a:prstGeom prst="rect">
            <a:avLst/>
          </a:prstGeom>
          <a:solidFill>
            <a:srgbClr val="00C2B2">
              <a:alpha val="57000"/>
            </a:srgbClr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4" name="Shape 35">
            <a:extLst>
              <a:ext uri="{FF2B5EF4-FFF2-40B4-BE49-F238E27FC236}">
                <a16:creationId xmlns:a16="http://schemas.microsoft.com/office/drawing/2014/main" id="{F3120970-CFCE-429A-5242-E47DB35F5F61}"/>
              </a:ext>
            </a:extLst>
          </p:cNvPr>
          <p:cNvSpPr/>
          <p:nvPr/>
        </p:nvSpPr>
        <p:spPr>
          <a:xfrm>
            <a:off x="788670" y="4434840"/>
            <a:ext cx="530352" cy="530352"/>
          </a:xfrm>
          <a:prstGeom prst="rect">
            <a:avLst/>
          </a:prstGeom>
          <a:solidFill>
            <a:srgbClr val="00C2B2">
              <a:alpha val="19000"/>
            </a:srgbClr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5" name="Shape 36">
            <a:extLst>
              <a:ext uri="{FF2B5EF4-FFF2-40B4-BE49-F238E27FC236}">
                <a16:creationId xmlns:a16="http://schemas.microsoft.com/office/drawing/2014/main" id="{D70A14A8-8640-B41D-29A5-1A96FD1F6F92}"/>
              </a:ext>
            </a:extLst>
          </p:cNvPr>
          <p:cNvSpPr/>
          <p:nvPr/>
        </p:nvSpPr>
        <p:spPr>
          <a:xfrm>
            <a:off x="1355598" y="4434840"/>
            <a:ext cx="530352" cy="530352"/>
          </a:xfrm>
          <a:prstGeom prst="rect">
            <a:avLst/>
          </a:prstGeom>
          <a:solidFill>
            <a:srgbClr val="00C2B2">
              <a:alpha val="19000"/>
            </a:srgbClr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6" name="Shape 37">
            <a:extLst>
              <a:ext uri="{FF2B5EF4-FFF2-40B4-BE49-F238E27FC236}">
                <a16:creationId xmlns:a16="http://schemas.microsoft.com/office/drawing/2014/main" id="{12826AE7-E6C6-4DCD-0748-F4319BCF9113}"/>
              </a:ext>
            </a:extLst>
          </p:cNvPr>
          <p:cNvSpPr/>
          <p:nvPr/>
        </p:nvSpPr>
        <p:spPr>
          <a:xfrm>
            <a:off x="1922526" y="4434840"/>
            <a:ext cx="530352" cy="530352"/>
          </a:xfrm>
          <a:prstGeom prst="rect">
            <a:avLst/>
          </a:prstGeom>
          <a:solidFill>
            <a:srgbClr val="00C2B2">
              <a:alpha val="23000"/>
            </a:srgbClr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7" name="Shape 38">
            <a:extLst>
              <a:ext uri="{FF2B5EF4-FFF2-40B4-BE49-F238E27FC236}">
                <a16:creationId xmlns:a16="http://schemas.microsoft.com/office/drawing/2014/main" id="{6D2C9AF2-5F70-80D4-3086-99ED2A2448D0}"/>
              </a:ext>
            </a:extLst>
          </p:cNvPr>
          <p:cNvSpPr/>
          <p:nvPr/>
        </p:nvSpPr>
        <p:spPr>
          <a:xfrm>
            <a:off x="2489454" y="4434840"/>
            <a:ext cx="530352" cy="530352"/>
          </a:xfrm>
          <a:prstGeom prst="rect">
            <a:avLst/>
          </a:prstGeom>
          <a:solidFill>
            <a:srgbClr val="00C2B2">
              <a:alpha val="56000"/>
            </a:srgbClr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8" name="Shape 39">
            <a:extLst>
              <a:ext uri="{FF2B5EF4-FFF2-40B4-BE49-F238E27FC236}">
                <a16:creationId xmlns:a16="http://schemas.microsoft.com/office/drawing/2014/main" id="{07C92218-CE1F-D3D0-59DF-C81C915CE77E}"/>
              </a:ext>
            </a:extLst>
          </p:cNvPr>
          <p:cNvSpPr/>
          <p:nvPr/>
        </p:nvSpPr>
        <p:spPr>
          <a:xfrm>
            <a:off x="3056382" y="4434840"/>
            <a:ext cx="530352" cy="530352"/>
          </a:xfrm>
          <a:prstGeom prst="rect">
            <a:avLst/>
          </a:prstGeom>
          <a:solidFill>
            <a:srgbClr val="00C2B2">
              <a:alpha val="57000"/>
            </a:srgbClr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9" name="Shape 40">
            <a:extLst>
              <a:ext uri="{FF2B5EF4-FFF2-40B4-BE49-F238E27FC236}">
                <a16:creationId xmlns:a16="http://schemas.microsoft.com/office/drawing/2014/main" id="{3F92D96C-9021-B122-0DE6-093444E96799}"/>
              </a:ext>
            </a:extLst>
          </p:cNvPr>
          <p:cNvSpPr/>
          <p:nvPr/>
        </p:nvSpPr>
        <p:spPr>
          <a:xfrm>
            <a:off x="3623310" y="4434840"/>
            <a:ext cx="530352" cy="530352"/>
          </a:xfrm>
          <a:prstGeom prst="rect">
            <a:avLst/>
          </a:prstGeom>
          <a:solidFill>
            <a:srgbClr val="00C2B2"/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0" name="Text 41">
            <a:extLst>
              <a:ext uri="{FF2B5EF4-FFF2-40B4-BE49-F238E27FC236}">
                <a16:creationId xmlns:a16="http://schemas.microsoft.com/office/drawing/2014/main" id="{E5360E0F-4027-8C5D-7312-B5CA72CA3151}"/>
              </a:ext>
            </a:extLst>
          </p:cNvPr>
          <p:cNvSpPr/>
          <p:nvPr/>
        </p:nvSpPr>
        <p:spPr>
          <a:xfrm>
            <a:off x="788670" y="5093208"/>
            <a:ext cx="340156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b="1" dirty="0">
                <a:solidFill>
                  <a:srgbClr val="095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similarity table = a kernel</a:t>
            </a:r>
            <a:endParaRPr lang="en-US" dirty="0"/>
          </a:p>
        </p:txBody>
      </p:sp>
      <p:sp>
        <p:nvSpPr>
          <p:cNvPr id="41" name="Text 42">
            <a:extLst>
              <a:ext uri="{FF2B5EF4-FFF2-40B4-BE49-F238E27FC236}">
                <a16:creationId xmlns:a16="http://schemas.microsoft.com/office/drawing/2014/main" id="{47819671-8202-C99A-8CC3-CA552335A80E}"/>
              </a:ext>
            </a:extLst>
          </p:cNvPr>
          <p:cNvSpPr/>
          <p:nvPr/>
        </p:nvSpPr>
        <p:spPr>
          <a:xfrm>
            <a:off x="5177790" y="1234440"/>
            <a:ext cx="6336792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1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Hand a learner this table — “how alike is everything to everything” — and it finds the boundary</a:t>
            </a:r>
            <a:endParaRPr lang="en-US" sz="2100" dirty="0"/>
          </a:p>
        </p:txBody>
      </p:sp>
      <p:sp>
        <p:nvSpPr>
          <p:cNvPr id="42" name="Text 43">
            <a:extLst>
              <a:ext uri="{FF2B5EF4-FFF2-40B4-BE49-F238E27FC236}">
                <a16:creationId xmlns:a16="http://schemas.microsoft.com/office/drawing/2014/main" id="{14BB12DE-E10D-E39C-1DF9-BCDCB72BD557}"/>
              </a:ext>
            </a:extLst>
          </p:cNvPr>
          <p:cNvSpPr/>
          <p:nvPr/>
        </p:nvSpPr>
        <p:spPr>
          <a:xfrm>
            <a:off x="5177790" y="2354580"/>
            <a:ext cx="633679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i="1" dirty="0">
                <a:solidFill>
                  <a:srgbClr val="2524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…without ever computing the fancy new coordinates.</a:t>
            </a:r>
            <a:endParaRPr lang="en-US" dirty="0"/>
          </a:p>
        </p:txBody>
      </p:sp>
      <p:sp>
        <p:nvSpPr>
          <p:cNvPr id="43" name="Shape 44">
            <a:extLst>
              <a:ext uri="{FF2B5EF4-FFF2-40B4-BE49-F238E27FC236}">
                <a16:creationId xmlns:a16="http://schemas.microsoft.com/office/drawing/2014/main" id="{FF9DF5E7-68BE-F4DA-BEA2-41D22C9396DF}"/>
              </a:ext>
            </a:extLst>
          </p:cNvPr>
          <p:cNvSpPr/>
          <p:nvPr/>
        </p:nvSpPr>
        <p:spPr>
          <a:xfrm>
            <a:off x="5177790" y="3108960"/>
            <a:ext cx="6336792" cy="868680"/>
          </a:xfrm>
          <a:prstGeom prst="roundRect">
            <a:avLst>
              <a:gd name="adj" fmla="val 10526"/>
            </a:avLst>
          </a:prstGeom>
          <a:solidFill>
            <a:srgbClr val="E6F4F5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44" name="Text 45">
            <a:extLst>
              <a:ext uri="{FF2B5EF4-FFF2-40B4-BE49-F238E27FC236}">
                <a16:creationId xmlns:a16="http://schemas.microsoft.com/office/drawing/2014/main" id="{65263570-DE8E-EBFD-07D0-259FF30BDEDD}"/>
              </a:ext>
            </a:extLst>
          </p:cNvPr>
          <p:cNvSpPr/>
          <p:nvPr/>
        </p:nvSpPr>
        <p:spPr>
          <a:xfrm>
            <a:off x="5452110" y="3108960"/>
            <a:ext cx="521208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095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Kernel  =  </a:t>
            </a:r>
            <a:r>
              <a:rPr lang="en-US" sz="20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similarity score in a richer space, 	  without paying to visit it.</a:t>
            </a:r>
            <a:endParaRPr lang="en-US" sz="2000" dirty="0"/>
          </a:p>
        </p:txBody>
      </p:sp>
      <p:sp>
        <p:nvSpPr>
          <p:cNvPr id="45" name="Shape 46">
            <a:extLst>
              <a:ext uri="{FF2B5EF4-FFF2-40B4-BE49-F238E27FC236}">
                <a16:creationId xmlns:a16="http://schemas.microsoft.com/office/drawing/2014/main" id="{C3A43499-D045-A8C3-3C01-FD2FAE4BDA06}"/>
              </a:ext>
            </a:extLst>
          </p:cNvPr>
          <p:cNvSpPr/>
          <p:nvPr/>
        </p:nvSpPr>
        <p:spPr>
          <a:xfrm>
            <a:off x="5177790" y="4297680"/>
            <a:ext cx="6336792" cy="1588770"/>
          </a:xfrm>
          <a:prstGeom prst="roundRect">
            <a:avLst>
              <a:gd name="adj" fmla="val 6667"/>
            </a:avLst>
          </a:prstGeom>
          <a:solidFill>
            <a:srgbClr val="F2F2F7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46" name="Text 47">
            <a:extLst>
              <a:ext uri="{FF2B5EF4-FFF2-40B4-BE49-F238E27FC236}">
                <a16:creationId xmlns:a16="http://schemas.microsoft.com/office/drawing/2014/main" id="{904B3DB5-F236-E8B5-60E5-3A4E148C9903}"/>
              </a:ext>
            </a:extLst>
          </p:cNvPr>
          <p:cNvSpPr/>
          <p:nvPr/>
        </p:nvSpPr>
        <p:spPr>
          <a:xfrm>
            <a:off x="5452110" y="4407408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kern="0" spc="200" dirty="0">
                <a:solidFill>
                  <a:srgbClr val="6F45C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 THE EXPERTS</a:t>
            </a:r>
            <a:endParaRPr lang="en-US" sz="2000" dirty="0"/>
          </a:p>
        </p:txBody>
      </p:sp>
      <p:sp>
        <p:nvSpPr>
          <p:cNvPr id="47" name="Text 48">
            <a:extLst>
              <a:ext uri="{FF2B5EF4-FFF2-40B4-BE49-F238E27FC236}">
                <a16:creationId xmlns:a16="http://schemas.microsoft.com/office/drawing/2014/main" id="{984B9A9C-7466-5A70-B845-F1F6FFCFA3B0}"/>
              </a:ext>
            </a:extLst>
          </p:cNvPr>
          <p:cNvSpPr/>
          <p:nvPr/>
        </p:nvSpPr>
        <p:spPr>
          <a:xfrm>
            <a:off x="5452110" y="4901184"/>
            <a:ext cx="5951220" cy="8595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dirty="0">
                <a:solidFill>
                  <a:srgbClr val="2524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kernel is an inner product in feature space, k(x,y) = ⟨φ(x), φ(y)⟩.  An SVM touches the data only through these inner products — the “kernel trick.”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1345744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B874A2-109F-1B44-EC05-2792506E1F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B4CF88E-F05A-DE89-37B1-BEF19F1783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448" y="0"/>
            <a:ext cx="11887200" cy="599439"/>
          </a:xfrm>
        </p:spPr>
        <p:txBody>
          <a:bodyPr lIns="0"/>
          <a:lstStyle/>
          <a:p>
            <a:pPr indent="0"/>
            <a:r>
              <a:rPr lang="en-US" sz="3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quantum computer lives in a gigantic space</a:t>
            </a:r>
            <a:endParaRPr lang="en-US" sz="3200" dirty="0"/>
          </a:p>
        </p:txBody>
      </p:sp>
      <p:sp>
        <p:nvSpPr>
          <p:cNvPr id="2" name="Text 4">
            <a:extLst>
              <a:ext uri="{FF2B5EF4-FFF2-40B4-BE49-F238E27FC236}">
                <a16:creationId xmlns:a16="http://schemas.microsoft.com/office/drawing/2014/main" id="{F64FABB0-F12F-E831-231D-CBC152AD1761}"/>
              </a:ext>
            </a:extLst>
          </p:cNvPr>
          <p:cNvSpPr/>
          <p:nvPr/>
        </p:nvSpPr>
        <p:spPr>
          <a:xfrm>
            <a:off x="640080" y="1122426"/>
            <a:ext cx="56692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6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 qubits  →  </a:t>
            </a:r>
            <a:r>
              <a:rPr lang="en-US" sz="3600" b="1" dirty="0">
                <a:solidFill>
                  <a:srgbClr val="095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2ⁿ</a:t>
            </a:r>
            <a:r>
              <a:rPr lang="en-US" sz="36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numbers</a:t>
            </a:r>
            <a:endParaRPr lang="en-US" sz="3600" dirty="0"/>
          </a:p>
        </p:txBody>
      </p:sp>
      <p:sp>
        <p:nvSpPr>
          <p:cNvPr id="3" name="Text 5">
            <a:extLst>
              <a:ext uri="{FF2B5EF4-FFF2-40B4-BE49-F238E27FC236}">
                <a16:creationId xmlns:a16="http://schemas.microsoft.com/office/drawing/2014/main" id="{F57A83AC-33FA-1D3A-3B9E-722AE0FBA7DF}"/>
              </a:ext>
            </a:extLst>
          </p:cNvPr>
          <p:cNvSpPr/>
          <p:nvPr/>
        </p:nvSpPr>
        <p:spPr>
          <a:xfrm>
            <a:off x="640080" y="2155697"/>
            <a:ext cx="620649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dirty="0">
                <a:solidFill>
                  <a:srgbClr val="2524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qubit you add doubles the size of the space. That is the whole hook: we wanted a rich space to measure similarity in — a quantum computer naturally is one.</a:t>
            </a:r>
            <a:endParaRPr lang="en-US" sz="2000" dirty="0"/>
          </a:p>
        </p:txBody>
      </p:sp>
      <p:sp>
        <p:nvSpPr>
          <p:cNvPr id="5" name="Shape 6">
            <a:extLst>
              <a:ext uri="{FF2B5EF4-FFF2-40B4-BE49-F238E27FC236}">
                <a16:creationId xmlns:a16="http://schemas.microsoft.com/office/drawing/2014/main" id="{699CE891-B910-2CDD-62B3-92B04F5F65C6}"/>
              </a:ext>
            </a:extLst>
          </p:cNvPr>
          <p:cNvSpPr/>
          <p:nvPr/>
        </p:nvSpPr>
        <p:spPr>
          <a:xfrm>
            <a:off x="640079" y="3961638"/>
            <a:ext cx="5440681" cy="1901953"/>
          </a:xfrm>
          <a:prstGeom prst="roundRect">
            <a:avLst>
              <a:gd name="adj" fmla="val 6667"/>
            </a:avLst>
          </a:prstGeom>
          <a:solidFill>
            <a:srgbClr val="F2F2F7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Text 7">
            <a:extLst>
              <a:ext uri="{FF2B5EF4-FFF2-40B4-BE49-F238E27FC236}">
                <a16:creationId xmlns:a16="http://schemas.microsoft.com/office/drawing/2014/main" id="{97AA5621-0F20-7FF4-DA09-C1858873F840}"/>
              </a:ext>
            </a:extLst>
          </p:cNvPr>
          <p:cNvSpPr/>
          <p:nvPr/>
        </p:nvSpPr>
        <p:spPr>
          <a:xfrm>
            <a:off x="914400" y="4002786"/>
            <a:ext cx="3657600" cy="44185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kern="0" spc="200" dirty="0">
                <a:solidFill>
                  <a:srgbClr val="6F45C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 THE EXPERTS</a:t>
            </a:r>
            <a:endParaRPr lang="en-US" sz="2000" dirty="0"/>
          </a:p>
        </p:txBody>
      </p:sp>
      <p:sp>
        <p:nvSpPr>
          <p:cNvPr id="7" name="Text 8">
            <a:extLst>
              <a:ext uri="{FF2B5EF4-FFF2-40B4-BE49-F238E27FC236}">
                <a16:creationId xmlns:a16="http://schemas.microsoft.com/office/drawing/2014/main" id="{152C9CFA-5568-BEE6-4F87-6F56FBAA3F48}"/>
              </a:ext>
            </a:extLst>
          </p:cNvPr>
          <p:cNvSpPr/>
          <p:nvPr/>
        </p:nvSpPr>
        <p:spPr>
          <a:xfrm>
            <a:off x="914400" y="4622945"/>
            <a:ext cx="4937760" cy="103098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dirty="0">
                <a:solidFill>
                  <a:srgbClr val="2524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state lives in a 2ⁿ-dimensional complex Hilbert space. Superposition and entanglement are what let an encoding populate that space non-trivially.</a:t>
            </a:r>
            <a:endParaRPr lang="en-US" sz="2000" dirty="0"/>
          </a:p>
        </p:txBody>
      </p:sp>
      <p:sp>
        <p:nvSpPr>
          <p:cNvPr id="8" name="Shape 9">
            <a:extLst>
              <a:ext uri="{FF2B5EF4-FFF2-40B4-BE49-F238E27FC236}">
                <a16:creationId xmlns:a16="http://schemas.microsoft.com/office/drawing/2014/main" id="{55BE3895-1681-1565-4A4D-E48C9902EC5A}"/>
              </a:ext>
            </a:extLst>
          </p:cNvPr>
          <p:cNvSpPr/>
          <p:nvPr/>
        </p:nvSpPr>
        <p:spPr>
          <a:xfrm>
            <a:off x="6400800" y="4937760"/>
            <a:ext cx="713232" cy="502920"/>
          </a:xfrm>
          <a:prstGeom prst="roundRect">
            <a:avLst>
              <a:gd name="adj" fmla="val 9091"/>
            </a:avLst>
          </a:prstGeom>
          <a:solidFill>
            <a:srgbClr val="00C2B2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 sz="1600"/>
          </a:p>
        </p:txBody>
      </p:sp>
      <p:sp>
        <p:nvSpPr>
          <p:cNvPr id="9" name="Text 10">
            <a:extLst>
              <a:ext uri="{FF2B5EF4-FFF2-40B4-BE49-F238E27FC236}">
                <a16:creationId xmlns:a16="http://schemas.microsoft.com/office/drawing/2014/main" id="{2F7FAC40-10AD-C508-02C6-F4101B3AACDD}"/>
              </a:ext>
            </a:extLst>
          </p:cNvPr>
          <p:cNvSpPr/>
          <p:nvPr/>
        </p:nvSpPr>
        <p:spPr>
          <a:xfrm>
            <a:off x="6263640" y="5477256"/>
            <a:ext cx="98755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 qubit</a:t>
            </a:r>
            <a:endParaRPr lang="en-US" sz="1600" dirty="0"/>
          </a:p>
        </p:txBody>
      </p:sp>
      <p:sp>
        <p:nvSpPr>
          <p:cNvPr id="10" name="Text 11">
            <a:extLst>
              <a:ext uri="{FF2B5EF4-FFF2-40B4-BE49-F238E27FC236}">
                <a16:creationId xmlns:a16="http://schemas.microsoft.com/office/drawing/2014/main" id="{0AEC4993-39A4-4FE1-2CCF-6EBE3B718438}"/>
              </a:ext>
            </a:extLst>
          </p:cNvPr>
          <p:cNvSpPr/>
          <p:nvPr/>
        </p:nvSpPr>
        <p:spPr>
          <a:xfrm>
            <a:off x="6080760" y="4590288"/>
            <a:ext cx="1353312" cy="3017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095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600" dirty="0"/>
          </a:p>
        </p:txBody>
      </p:sp>
      <p:sp>
        <p:nvSpPr>
          <p:cNvPr id="11" name="Shape 12">
            <a:extLst>
              <a:ext uri="{FF2B5EF4-FFF2-40B4-BE49-F238E27FC236}">
                <a16:creationId xmlns:a16="http://schemas.microsoft.com/office/drawing/2014/main" id="{361ACADA-C6ED-13D4-D709-488C6C3EEFCD}"/>
              </a:ext>
            </a:extLst>
          </p:cNvPr>
          <p:cNvSpPr/>
          <p:nvPr/>
        </p:nvSpPr>
        <p:spPr>
          <a:xfrm>
            <a:off x="7278624" y="4663440"/>
            <a:ext cx="713232" cy="777240"/>
          </a:xfrm>
          <a:prstGeom prst="roundRect">
            <a:avLst>
              <a:gd name="adj" fmla="val 6410"/>
            </a:avLst>
          </a:prstGeom>
          <a:solidFill>
            <a:srgbClr val="00C2B2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 sz="1600"/>
          </a:p>
        </p:txBody>
      </p:sp>
      <p:sp>
        <p:nvSpPr>
          <p:cNvPr id="12" name="Text 13">
            <a:extLst>
              <a:ext uri="{FF2B5EF4-FFF2-40B4-BE49-F238E27FC236}">
                <a16:creationId xmlns:a16="http://schemas.microsoft.com/office/drawing/2014/main" id="{21190FB1-0D1B-5AE9-2B1B-828F6896CDC3}"/>
              </a:ext>
            </a:extLst>
          </p:cNvPr>
          <p:cNvSpPr/>
          <p:nvPr/>
        </p:nvSpPr>
        <p:spPr>
          <a:xfrm>
            <a:off x="7141464" y="5477256"/>
            <a:ext cx="98755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600" dirty="0"/>
          </a:p>
        </p:txBody>
      </p:sp>
      <p:sp>
        <p:nvSpPr>
          <p:cNvPr id="13" name="Text 14">
            <a:extLst>
              <a:ext uri="{FF2B5EF4-FFF2-40B4-BE49-F238E27FC236}">
                <a16:creationId xmlns:a16="http://schemas.microsoft.com/office/drawing/2014/main" id="{9B98C2A0-94CD-5CE2-A923-7D45DF871153}"/>
              </a:ext>
            </a:extLst>
          </p:cNvPr>
          <p:cNvSpPr/>
          <p:nvPr/>
        </p:nvSpPr>
        <p:spPr>
          <a:xfrm>
            <a:off x="6958584" y="4315968"/>
            <a:ext cx="1353312" cy="3017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095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600" dirty="0"/>
          </a:p>
        </p:txBody>
      </p:sp>
      <p:sp>
        <p:nvSpPr>
          <p:cNvPr id="14" name="Shape 15">
            <a:extLst>
              <a:ext uri="{FF2B5EF4-FFF2-40B4-BE49-F238E27FC236}">
                <a16:creationId xmlns:a16="http://schemas.microsoft.com/office/drawing/2014/main" id="{3071CD87-8C6B-1AE7-2402-18014DD12865}"/>
              </a:ext>
            </a:extLst>
          </p:cNvPr>
          <p:cNvSpPr/>
          <p:nvPr/>
        </p:nvSpPr>
        <p:spPr>
          <a:xfrm>
            <a:off x="8156448" y="4343400"/>
            <a:ext cx="713232" cy="1097280"/>
          </a:xfrm>
          <a:prstGeom prst="roundRect">
            <a:avLst>
              <a:gd name="adj" fmla="val 6410"/>
            </a:avLst>
          </a:prstGeom>
          <a:solidFill>
            <a:srgbClr val="00C2B2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 sz="1600"/>
          </a:p>
        </p:txBody>
      </p:sp>
      <p:sp>
        <p:nvSpPr>
          <p:cNvPr id="15" name="Text 16">
            <a:extLst>
              <a:ext uri="{FF2B5EF4-FFF2-40B4-BE49-F238E27FC236}">
                <a16:creationId xmlns:a16="http://schemas.microsoft.com/office/drawing/2014/main" id="{4CD68F4C-C1EB-BC81-AA6E-6D2CC3105B4C}"/>
              </a:ext>
            </a:extLst>
          </p:cNvPr>
          <p:cNvSpPr/>
          <p:nvPr/>
        </p:nvSpPr>
        <p:spPr>
          <a:xfrm>
            <a:off x="8019288" y="5477256"/>
            <a:ext cx="98755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600" dirty="0"/>
          </a:p>
        </p:txBody>
      </p:sp>
      <p:sp>
        <p:nvSpPr>
          <p:cNvPr id="16" name="Text 17">
            <a:extLst>
              <a:ext uri="{FF2B5EF4-FFF2-40B4-BE49-F238E27FC236}">
                <a16:creationId xmlns:a16="http://schemas.microsoft.com/office/drawing/2014/main" id="{CA699544-774B-BC55-1E3E-F63E213E5F03}"/>
              </a:ext>
            </a:extLst>
          </p:cNvPr>
          <p:cNvSpPr/>
          <p:nvPr/>
        </p:nvSpPr>
        <p:spPr>
          <a:xfrm>
            <a:off x="7836408" y="3995928"/>
            <a:ext cx="1353312" cy="3017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095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</a:t>
            </a:r>
            <a:endParaRPr lang="en-US" sz="1600" dirty="0"/>
          </a:p>
        </p:txBody>
      </p:sp>
      <p:sp>
        <p:nvSpPr>
          <p:cNvPr id="17" name="Shape 18">
            <a:extLst>
              <a:ext uri="{FF2B5EF4-FFF2-40B4-BE49-F238E27FC236}">
                <a16:creationId xmlns:a16="http://schemas.microsoft.com/office/drawing/2014/main" id="{534E3BBB-F733-2EF6-30ED-3B8088C96FB4}"/>
              </a:ext>
            </a:extLst>
          </p:cNvPr>
          <p:cNvSpPr/>
          <p:nvPr/>
        </p:nvSpPr>
        <p:spPr>
          <a:xfrm>
            <a:off x="9034272" y="3657600"/>
            <a:ext cx="713232" cy="1783080"/>
          </a:xfrm>
          <a:prstGeom prst="roundRect">
            <a:avLst>
              <a:gd name="adj" fmla="val 6410"/>
            </a:avLst>
          </a:prstGeom>
          <a:solidFill>
            <a:srgbClr val="00C2B2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 sz="1600"/>
          </a:p>
        </p:txBody>
      </p:sp>
      <p:sp>
        <p:nvSpPr>
          <p:cNvPr id="18" name="Text 19">
            <a:extLst>
              <a:ext uri="{FF2B5EF4-FFF2-40B4-BE49-F238E27FC236}">
                <a16:creationId xmlns:a16="http://schemas.microsoft.com/office/drawing/2014/main" id="{88EE3425-59EF-8AEF-108F-693A96EF4A99}"/>
              </a:ext>
            </a:extLst>
          </p:cNvPr>
          <p:cNvSpPr/>
          <p:nvPr/>
        </p:nvSpPr>
        <p:spPr>
          <a:xfrm>
            <a:off x="8897112" y="5477256"/>
            <a:ext cx="98755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</a:t>
            </a:r>
            <a:endParaRPr lang="en-US" sz="1600" dirty="0"/>
          </a:p>
        </p:txBody>
      </p:sp>
      <p:sp>
        <p:nvSpPr>
          <p:cNvPr id="19" name="Text 20">
            <a:extLst>
              <a:ext uri="{FF2B5EF4-FFF2-40B4-BE49-F238E27FC236}">
                <a16:creationId xmlns:a16="http://schemas.microsoft.com/office/drawing/2014/main" id="{7BFDA9CB-80AA-5891-89E9-153E59D21B0F}"/>
              </a:ext>
            </a:extLst>
          </p:cNvPr>
          <p:cNvSpPr/>
          <p:nvPr/>
        </p:nvSpPr>
        <p:spPr>
          <a:xfrm>
            <a:off x="8714232" y="3310128"/>
            <a:ext cx="1353312" cy="3017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095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1,024</a:t>
            </a:r>
            <a:endParaRPr lang="en-US" sz="1600" dirty="0"/>
          </a:p>
        </p:txBody>
      </p:sp>
      <p:sp>
        <p:nvSpPr>
          <p:cNvPr id="20" name="Shape 21">
            <a:extLst>
              <a:ext uri="{FF2B5EF4-FFF2-40B4-BE49-F238E27FC236}">
                <a16:creationId xmlns:a16="http://schemas.microsoft.com/office/drawing/2014/main" id="{C2985E72-24BB-316B-25AC-01AA6951367D}"/>
              </a:ext>
            </a:extLst>
          </p:cNvPr>
          <p:cNvSpPr/>
          <p:nvPr/>
        </p:nvSpPr>
        <p:spPr>
          <a:xfrm>
            <a:off x="9912096" y="2788920"/>
            <a:ext cx="713232" cy="2651760"/>
          </a:xfrm>
          <a:prstGeom prst="roundRect">
            <a:avLst>
              <a:gd name="adj" fmla="val 6410"/>
            </a:avLst>
          </a:prstGeom>
          <a:solidFill>
            <a:srgbClr val="00C2B2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 sz="1600"/>
          </a:p>
        </p:txBody>
      </p:sp>
      <p:sp>
        <p:nvSpPr>
          <p:cNvPr id="21" name="Text 22">
            <a:extLst>
              <a:ext uri="{FF2B5EF4-FFF2-40B4-BE49-F238E27FC236}">
                <a16:creationId xmlns:a16="http://schemas.microsoft.com/office/drawing/2014/main" id="{8C99BDB7-686B-8E8D-868A-962727DDF739}"/>
              </a:ext>
            </a:extLst>
          </p:cNvPr>
          <p:cNvSpPr/>
          <p:nvPr/>
        </p:nvSpPr>
        <p:spPr>
          <a:xfrm>
            <a:off x="9774936" y="5477256"/>
            <a:ext cx="98755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50</a:t>
            </a:r>
            <a:endParaRPr lang="en-US" sz="1600" dirty="0"/>
          </a:p>
        </p:txBody>
      </p:sp>
      <p:sp>
        <p:nvSpPr>
          <p:cNvPr id="22" name="Text 23">
            <a:extLst>
              <a:ext uri="{FF2B5EF4-FFF2-40B4-BE49-F238E27FC236}">
                <a16:creationId xmlns:a16="http://schemas.microsoft.com/office/drawing/2014/main" id="{0680AD46-38DF-BF4F-0125-163C66D4669B}"/>
              </a:ext>
            </a:extLst>
          </p:cNvPr>
          <p:cNvSpPr/>
          <p:nvPr/>
        </p:nvSpPr>
        <p:spPr>
          <a:xfrm>
            <a:off x="9592056" y="2441448"/>
            <a:ext cx="1353312" cy="3017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095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~10¹⁵</a:t>
            </a:r>
            <a:endParaRPr lang="en-US" sz="1600" dirty="0"/>
          </a:p>
        </p:txBody>
      </p:sp>
      <p:sp>
        <p:nvSpPr>
          <p:cNvPr id="23" name="Shape 24">
            <a:extLst>
              <a:ext uri="{FF2B5EF4-FFF2-40B4-BE49-F238E27FC236}">
                <a16:creationId xmlns:a16="http://schemas.microsoft.com/office/drawing/2014/main" id="{79C3B7DC-DBBE-0FAC-626B-DF05BE95FCF0}"/>
              </a:ext>
            </a:extLst>
          </p:cNvPr>
          <p:cNvSpPr/>
          <p:nvPr/>
        </p:nvSpPr>
        <p:spPr>
          <a:xfrm>
            <a:off x="10789920" y="1920240"/>
            <a:ext cx="713232" cy="3520440"/>
          </a:xfrm>
          <a:prstGeom prst="roundRect">
            <a:avLst>
              <a:gd name="adj" fmla="val 6410"/>
            </a:avLst>
          </a:prstGeom>
          <a:solidFill>
            <a:srgbClr val="9A6BF2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 sz="1600"/>
          </a:p>
        </p:txBody>
      </p:sp>
      <p:sp>
        <p:nvSpPr>
          <p:cNvPr id="24" name="Text 25">
            <a:extLst>
              <a:ext uri="{FF2B5EF4-FFF2-40B4-BE49-F238E27FC236}">
                <a16:creationId xmlns:a16="http://schemas.microsoft.com/office/drawing/2014/main" id="{5E64CB63-3B5E-2816-7E51-3FACBFA9EC67}"/>
              </a:ext>
            </a:extLst>
          </p:cNvPr>
          <p:cNvSpPr/>
          <p:nvPr/>
        </p:nvSpPr>
        <p:spPr>
          <a:xfrm>
            <a:off x="10652760" y="5477256"/>
            <a:ext cx="98755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300</a:t>
            </a:r>
            <a:endParaRPr lang="en-US" sz="1600" dirty="0"/>
          </a:p>
        </p:txBody>
      </p:sp>
      <p:sp>
        <p:nvSpPr>
          <p:cNvPr id="25" name="Text 26">
            <a:extLst>
              <a:ext uri="{FF2B5EF4-FFF2-40B4-BE49-F238E27FC236}">
                <a16:creationId xmlns:a16="http://schemas.microsoft.com/office/drawing/2014/main" id="{47A7CA7A-6731-CA9E-F445-D4D7E8450F0D}"/>
              </a:ext>
            </a:extLst>
          </p:cNvPr>
          <p:cNvSpPr/>
          <p:nvPr/>
        </p:nvSpPr>
        <p:spPr>
          <a:xfrm>
            <a:off x="10469880" y="1572768"/>
            <a:ext cx="1353312" cy="3017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6F45C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&gt; atoms in universe</a:t>
            </a:r>
            <a:endParaRPr lang="en-US" sz="1200" dirty="0"/>
          </a:p>
        </p:txBody>
      </p:sp>
      <p:sp>
        <p:nvSpPr>
          <p:cNvPr id="26" name="Text 27">
            <a:extLst>
              <a:ext uri="{FF2B5EF4-FFF2-40B4-BE49-F238E27FC236}">
                <a16:creationId xmlns:a16="http://schemas.microsoft.com/office/drawing/2014/main" id="{1EDA6805-9C41-8101-A366-3D4DFEF72148}"/>
              </a:ext>
            </a:extLst>
          </p:cNvPr>
          <p:cNvSpPr/>
          <p:nvPr/>
        </p:nvSpPr>
        <p:spPr>
          <a:xfrm>
            <a:off x="6393942" y="5945886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2000" i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300 qubits needs more numbers than there are atoms in the observable universe.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7189359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CDC866-7B19-7C95-7413-FA38DB03AE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578F695-FBDE-255F-4B70-EDB0E3A1A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448" y="0"/>
            <a:ext cx="11887200" cy="599439"/>
          </a:xfrm>
        </p:spPr>
        <p:txBody>
          <a:bodyPr lIns="0"/>
          <a:lstStyle/>
          <a:p>
            <a:pPr indent="0"/>
            <a:r>
              <a:rPr lang="en-US" sz="3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Quantum feature map: load your data into that space</a:t>
            </a:r>
            <a:endParaRPr lang="en-US" sz="3200" dirty="0"/>
          </a:p>
        </p:txBody>
      </p:sp>
      <p:sp>
        <p:nvSpPr>
          <p:cNvPr id="2" name="Shape 4">
            <a:extLst>
              <a:ext uri="{FF2B5EF4-FFF2-40B4-BE49-F238E27FC236}">
                <a16:creationId xmlns:a16="http://schemas.microsoft.com/office/drawing/2014/main" id="{5365956B-C0D8-CA00-D8E9-4D5E3B2E7092}"/>
              </a:ext>
            </a:extLst>
          </p:cNvPr>
          <p:cNvSpPr/>
          <p:nvPr/>
        </p:nvSpPr>
        <p:spPr>
          <a:xfrm>
            <a:off x="525780" y="1853925"/>
            <a:ext cx="3063240" cy="1860793"/>
          </a:xfrm>
          <a:prstGeom prst="roundRect">
            <a:avLst>
              <a:gd name="adj" fmla="val 5882"/>
            </a:avLst>
          </a:prstGeom>
          <a:solidFill>
            <a:srgbClr val="F3F2FB"/>
          </a:solidFill>
          <a:ln/>
          <a:effectLst>
            <a:outerShdw blurRad="114300" dist="38100" dir="54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" name="Text 5">
            <a:extLst>
              <a:ext uri="{FF2B5EF4-FFF2-40B4-BE49-F238E27FC236}">
                <a16:creationId xmlns:a16="http://schemas.microsoft.com/office/drawing/2014/main" id="{EAFBB786-9443-B8C4-4557-D7531AD36019}"/>
              </a:ext>
            </a:extLst>
          </p:cNvPr>
          <p:cNvSpPr/>
          <p:nvPr/>
        </p:nvSpPr>
        <p:spPr>
          <a:xfrm>
            <a:off x="822960" y="2176271"/>
            <a:ext cx="2363372" cy="63335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x = 0.7</a:t>
            </a:r>
            <a:endParaRPr lang="en-US" sz="2800" dirty="0"/>
          </a:p>
        </p:txBody>
      </p:sp>
      <p:sp>
        <p:nvSpPr>
          <p:cNvPr id="5" name="Text 6">
            <a:extLst>
              <a:ext uri="{FF2B5EF4-FFF2-40B4-BE49-F238E27FC236}">
                <a16:creationId xmlns:a16="http://schemas.microsoft.com/office/drawing/2014/main" id="{7D14B985-CF82-520C-DF20-7CD6031BA387}"/>
              </a:ext>
            </a:extLst>
          </p:cNvPr>
          <p:cNvSpPr/>
          <p:nvPr/>
        </p:nvSpPr>
        <p:spPr>
          <a:xfrm>
            <a:off x="537210" y="2855012"/>
            <a:ext cx="3063240" cy="6861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data value</a:t>
            </a:r>
            <a:endParaRPr lang="en-US" sz="2000" dirty="0"/>
          </a:p>
          <a:p>
            <a:pPr marL="0" indent="0" algn="ctr">
              <a:buNone/>
            </a:pPr>
            <a:r>
              <a:rPr lang="en-US" sz="20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(measurement, pixel, sensor)</a:t>
            </a:r>
            <a:endParaRPr lang="en-US" sz="2000" dirty="0"/>
          </a:p>
        </p:txBody>
      </p:sp>
      <p:sp>
        <p:nvSpPr>
          <p:cNvPr id="6" name="Shape 7">
            <a:extLst>
              <a:ext uri="{FF2B5EF4-FFF2-40B4-BE49-F238E27FC236}">
                <a16:creationId xmlns:a16="http://schemas.microsoft.com/office/drawing/2014/main" id="{1A890B6B-1BD8-2271-FD19-2BFD11CD2876}"/>
              </a:ext>
            </a:extLst>
          </p:cNvPr>
          <p:cNvSpPr/>
          <p:nvPr/>
        </p:nvSpPr>
        <p:spPr>
          <a:xfrm>
            <a:off x="4331970" y="1874519"/>
            <a:ext cx="2914650" cy="1840211"/>
          </a:xfrm>
          <a:prstGeom prst="roundRect">
            <a:avLst>
              <a:gd name="adj" fmla="val 5882"/>
            </a:avLst>
          </a:prstGeom>
          <a:solidFill>
            <a:srgbClr val="E6F4F5"/>
          </a:solidFill>
          <a:ln/>
          <a:effectLst>
            <a:outerShdw blurRad="114300" dist="38100" dir="54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en-US" sz="2000"/>
          </a:p>
        </p:txBody>
      </p:sp>
      <p:sp>
        <p:nvSpPr>
          <p:cNvPr id="7" name="Text 8">
            <a:extLst>
              <a:ext uri="{FF2B5EF4-FFF2-40B4-BE49-F238E27FC236}">
                <a16:creationId xmlns:a16="http://schemas.microsoft.com/office/drawing/2014/main" id="{DCAC3896-8475-0BFA-6D15-A65FCF03CB4F}"/>
              </a:ext>
            </a:extLst>
          </p:cNvPr>
          <p:cNvSpPr/>
          <p:nvPr/>
        </p:nvSpPr>
        <p:spPr>
          <a:xfrm>
            <a:off x="4503420" y="2130552"/>
            <a:ext cx="25603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rotate + entangle</a:t>
            </a:r>
            <a:endParaRPr lang="en-US" sz="2800" dirty="0"/>
          </a:p>
        </p:txBody>
      </p:sp>
      <p:sp>
        <p:nvSpPr>
          <p:cNvPr id="8" name="Text 9">
            <a:extLst>
              <a:ext uri="{FF2B5EF4-FFF2-40B4-BE49-F238E27FC236}">
                <a16:creationId xmlns:a16="http://schemas.microsoft.com/office/drawing/2014/main" id="{2E6CD278-E420-970A-D16B-50C43A095164}"/>
              </a:ext>
            </a:extLst>
          </p:cNvPr>
          <p:cNvSpPr/>
          <p:nvPr/>
        </p:nvSpPr>
        <p:spPr>
          <a:xfrm>
            <a:off x="4674870" y="2843276"/>
            <a:ext cx="22174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data sets the gate dials</a:t>
            </a:r>
            <a:endParaRPr lang="en-US" sz="2000" dirty="0"/>
          </a:p>
        </p:txBody>
      </p:sp>
      <p:sp>
        <p:nvSpPr>
          <p:cNvPr id="9" name="Shape 10">
            <a:extLst>
              <a:ext uri="{FF2B5EF4-FFF2-40B4-BE49-F238E27FC236}">
                <a16:creationId xmlns:a16="http://schemas.microsoft.com/office/drawing/2014/main" id="{74B38847-ED8F-4505-6A4B-591596465B42}"/>
              </a:ext>
            </a:extLst>
          </p:cNvPr>
          <p:cNvSpPr/>
          <p:nvPr/>
        </p:nvSpPr>
        <p:spPr>
          <a:xfrm>
            <a:off x="7875270" y="1874509"/>
            <a:ext cx="3108960" cy="1840210"/>
          </a:xfrm>
          <a:prstGeom prst="roundRect">
            <a:avLst>
              <a:gd name="adj" fmla="val 5882"/>
            </a:avLst>
          </a:prstGeom>
          <a:solidFill>
            <a:srgbClr val="141233"/>
          </a:solidFill>
          <a:ln/>
          <a:effectLst>
            <a:outerShdw blurRad="114300" dist="38100" dir="54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" name="Text 11">
            <a:extLst>
              <a:ext uri="{FF2B5EF4-FFF2-40B4-BE49-F238E27FC236}">
                <a16:creationId xmlns:a16="http://schemas.microsoft.com/office/drawing/2014/main" id="{CD85E1C7-5C0D-F932-CA4A-F7D1F5802673}"/>
              </a:ext>
            </a:extLst>
          </p:cNvPr>
          <p:cNvSpPr/>
          <p:nvPr/>
        </p:nvSpPr>
        <p:spPr>
          <a:xfrm>
            <a:off x="8235314" y="2130552"/>
            <a:ext cx="2434591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00C2B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|φ(x)⟩</a:t>
            </a:r>
            <a:endParaRPr lang="en-US" sz="2800" dirty="0"/>
          </a:p>
        </p:txBody>
      </p:sp>
      <p:sp>
        <p:nvSpPr>
          <p:cNvPr id="11" name="Text 12">
            <a:extLst>
              <a:ext uri="{FF2B5EF4-FFF2-40B4-BE49-F238E27FC236}">
                <a16:creationId xmlns:a16="http://schemas.microsoft.com/office/drawing/2014/main" id="{BBB2D4F1-B571-9F8F-FB8A-02C1322E3AD0}"/>
              </a:ext>
            </a:extLst>
          </p:cNvPr>
          <p:cNvSpPr/>
          <p:nvPr/>
        </p:nvSpPr>
        <p:spPr>
          <a:xfrm>
            <a:off x="8058150" y="2770632"/>
            <a:ext cx="27432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dirty="0">
                <a:solidFill>
                  <a:srgbClr val="C9C6E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your data, re-expressed</a:t>
            </a:r>
            <a:endParaRPr lang="en-US" sz="2000" dirty="0"/>
          </a:p>
          <a:p>
            <a:pPr marL="0" indent="0" algn="ctr">
              <a:buNone/>
            </a:pPr>
            <a:r>
              <a:rPr lang="en-US" sz="2000" dirty="0">
                <a:solidFill>
                  <a:srgbClr val="C9C6E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 a quantum state</a:t>
            </a:r>
            <a:endParaRPr lang="en-US" sz="2000" dirty="0"/>
          </a:p>
        </p:txBody>
      </p:sp>
      <p:sp>
        <p:nvSpPr>
          <p:cNvPr id="12" name="Shape 13">
            <a:extLst>
              <a:ext uri="{FF2B5EF4-FFF2-40B4-BE49-F238E27FC236}">
                <a16:creationId xmlns:a16="http://schemas.microsoft.com/office/drawing/2014/main" id="{BAE33F3F-B324-7CB7-6E08-F7621B8372A8}"/>
              </a:ext>
            </a:extLst>
          </p:cNvPr>
          <p:cNvSpPr/>
          <p:nvPr/>
        </p:nvSpPr>
        <p:spPr>
          <a:xfrm>
            <a:off x="3600450" y="2651760"/>
            <a:ext cx="731520" cy="0"/>
          </a:xfrm>
          <a:prstGeom prst="line">
            <a:avLst/>
          </a:prstGeom>
          <a:noFill/>
          <a:ln w="31750">
            <a:solidFill>
              <a:srgbClr val="6B7280"/>
            </a:solidFill>
            <a:prstDash val="solid"/>
            <a:tailEnd type="triangle"/>
          </a:ln>
        </p:spPr>
        <p:txBody>
          <a:bodyPr/>
          <a:lstStyle/>
          <a:p>
            <a:endParaRPr lang="en-US" sz="2000"/>
          </a:p>
        </p:txBody>
      </p:sp>
      <p:sp>
        <p:nvSpPr>
          <p:cNvPr id="13" name="Shape 14">
            <a:extLst>
              <a:ext uri="{FF2B5EF4-FFF2-40B4-BE49-F238E27FC236}">
                <a16:creationId xmlns:a16="http://schemas.microsoft.com/office/drawing/2014/main" id="{05F7116F-AEE4-32C2-80F6-EB3C01EE9FCD}"/>
              </a:ext>
            </a:extLst>
          </p:cNvPr>
          <p:cNvSpPr/>
          <p:nvPr/>
        </p:nvSpPr>
        <p:spPr>
          <a:xfrm>
            <a:off x="7258050" y="2651760"/>
            <a:ext cx="640080" cy="0"/>
          </a:xfrm>
          <a:prstGeom prst="line">
            <a:avLst/>
          </a:prstGeom>
          <a:noFill/>
          <a:ln w="31750">
            <a:solidFill>
              <a:srgbClr val="6B7280"/>
            </a:solidFill>
            <a:prstDash val="solid"/>
            <a:tailEnd type="triangle"/>
          </a:ln>
        </p:spPr>
        <p:txBody>
          <a:bodyPr/>
          <a:lstStyle/>
          <a:p>
            <a:endParaRPr lang="en-US" sz="2000"/>
          </a:p>
        </p:txBody>
      </p:sp>
      <p:sp>
        <p:nvSpPr>
          <p:cNvPr id="14" name="Shape 15">
            <a:extLst>
              <a:ext uri="{FF2B5EF4-FFF2-40B4-BE49-F238E27FC236}">
                <a16:creationId xmlns:a16="http://schemas.microsoft.com/office/drawing/2014/main" id="{68BF460D-5375-521E-8DD8-A563C68B6C67}"/>
              </a:ext>
            </a:extLst>
          </p:cNvPr>
          <p:cNvSpPr/>
          <p:nvPr/>
        </p:nvSpPr>
        <p:spPr>
          <a:xfrm>
            <a:off x="5437632" y="1355578"/>
            <a:ext cx="658368" cy="658368"/>
          </a:xfrm>
          <a:prstGeom prst="ellipse">
            <a:avLst/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15" name="Image 3" descr="preencoded.png">
            <a:extLst>
              <a:ext uri="{FF2B5EF4-FFF2-40B4-BE49-F238E27FC236}">
                <a16:creationId xmlns:a16="http://schemas.microsoft.com/office/drawing/2014/main" id="{505AF8D2-B488-F64F-703E-8F64EAB431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2224" y="1520170"/>
            <a:ext cx="329184" cy="329184"/>
          </a:xfrm>
          <a:prstGeom prst="rect">
            <a:avLst/>
          </a:prstGeom>
        </p:spPr>
      </p:pic>
      <p:sp>
        <p:nvSpPr>
          <p:cNvPr id="16" name="Text 16">
            <a:extLst>
              <a:ext uri="{FF2B5EF4-FFF2-40B4-BE49-F238E27FC236}">
                <a16:creationId xmlns:a16="http://schemas.microsoft.com/office/drawing/2014/main" id="{907B25BE-F8E9-A153-565D-526BDC25BC3B}"/>
              </a:ext>
            </a:extLst>
          </p:cNvPr>
          <p:cNvSpPr/>
          <p:nvPr/>
        </p:nvSpPr>
        <p:spPr>
          <a:xfrm>
            <a:off x="2319528" y="4587625"/>
            <a:ext cx="72237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2524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It's the “lift into a richer space” from before — except the space is the 2ⁿ monster we just met.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8324401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72C197-2727-06BF-20C1-B46D29827F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4089771-467A-7A15-9DF4-1F0E46A16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448" y="0"/>
            <a:ext cx="11887200" cy="599439"/>
          </a:xfrm>
        </p:spPr>
        <p:txBody>
          <a:bodyPr lIns="0"/>
          <a:lstStyle/>
          <a:p>
            <a:pPr indent="0"/>
            <a:r>
              <a:rPr lang="en-US" sz="3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Quantum kernel: how much two encoded states overlap</a:t>
            </a:r>
            <a:endParaRPr lang="en-US" sz="3200" dirty="0"/>
          </a:p>
        </p:txBody>
      </p:sp>
      <p:sp>
        <p:nvSpPr>
          <p:cNvPr id="2" name="Shape 4">
            <a:extLst>
              <a:ext uri="{FF2B5EF4-FFF2-40B4-BE49-F238E27FC236}">
                <a16:creationId xmlns:a16="http://schemas.microsoft.com/office/drawing/2014/main" id="{1B5EE605-575F-3A00-3ECF-18FB4C277870}"/>
              </a:ext>
            </a:extLst>
          </p:cNvPr>
          <p:cNvSpPr/>
          <p:nvPr/>
        </p:nvSpPr>
        <p:spPr>
          <a:xfrm>
            <a:off x="1554480" y="1691640"/>
            <a:ext cx="2834640" cy="2286000"/>
          </a:xfrm>
          <a:prstGeom prst="ellipse">
            <a:avLst/>
          </a:prstGeom>
          <a:solidFill>
            <a:srgbClr val="00C2B2">
              <a:alpha val="6200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Shape 5">
            <a:extLst>
              <a:ext uri="{FF2B5EF4-FFF2-40B4-BE49-F238E27FC236}">
                <a16:creationId xmlns:a16="http://schemas.microsoft.com/office/drawing/2014/main" id="{A2E2101E-6AE7-EED8-C9E0-D8ECEA811B98}"/>
              </a:ext>
            </a:extLst>
          </p:cNvPr>
          <p:cNvSpPr/>
          <p:nvPr/>
        </p:nvSpPr>
        <p:spPr>
          <a:xfrm>
            <a:off x="3291840" y="1691640"/>
            <a:ext cx="2834640" cy="2286000"/>
          </a:xfrm>
          <a:prstGeom prst="ellipse">
            <a:avLst/>
          </a:prstGeom>
          <a:solidFill>
            <a:srgbClr val="9A6BF2">
              <a:alpha val="6200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6">
            <a:extLst>
              <a:ext uri="{FF2B5EF4-FFF2-40B4-BE49-F238E27FC236}">
                <a16:creationId xmlns:a16="http://schemas.microsoft.com/office/drawing/2014/main" id="{DBB50263-4141-15DA-8093-2387CFE3DE46}"/>
              </a:ext>
            </a:extLst>
          </p:cNvPr>
          <p:cNvSpPr/>
          <p:nvPr/>
        </p:nvSpPr>
        <p:spPr>
          <a:xfrm>
            <a:off x="1097280" y="4023360"/>
            <a:ext cx="14630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095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|φ(x)⟩</a:t>
            </a:r>
            <a:endParaRPr lang="en-US" sz="2000" dirty="0"/>
          </a:p>
        </p:txBody>
      </p:sp>
      <p:sp>
        <p:nvSpPr>
          <p:cNvPr id="6" name="Text 7">
            <a:extLst>
              <a:ext uri="{FF2B5EF4-FFF2-40B4-BE49-F238E27FC236}">
                <a16:creationId xmlns:a16="http://schemas.microsoft.com/office/drawing/2014/main" id="{10405132-9501-D590-81C9-C16F79EC7D0F}"/>
              </a:ext>
            </a:extLst>
          </p:cNvPr>
          <p:cNvSpPr/>
          <p:nvPr/>
        </p:nvSpPr>
        <p:spPr>
          <a:xfrm>
            <a:off x="5120640" y="4023360"/>
            <a:ext cx="14630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6F45C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|φ(y)⟩</a:t>
            </a:r>
            <a:endParaRPr lang="en-US" sz="2000" dirty="0"/>
          </a:p>
        </p:txBody>
      </p:sp>
      <p:sp>
        <p:nvSpPr>
          <p:cNvPr id="7" name="Text 8">
            <a:extLst>
              <a:ext uri="{FF2B5EF4-FFF2-40B4-BE49-F238E27FC236}">
                <a16:creationId xmlns:a16="http://schemas.microsoft.com/office/drawing/2014/main" id="{CC4DF2D4-F538-4947-7A15-63829E0E6EA8}"/>
              </a:ext>
            </a:extLst>
          </p:cNvPr>
          <p:cNvSpPr/>
          <p:nvPr/>
        </p:nvSpPr>
        <p:spPr>
          <a:xfrm>
            <a:off x="3143250" y="2423160"/>
            <a:ext cx="13716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1412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overlap</a:t>
            </a:r>
            <a:endParaRPr lang="en-US" sz="1600" dirty="0"/>
          </a:p>
          <a:p>
            <a:pPr marL="0" indent="0" algn="ctr">
              <a:buNone/>
            </a:pPr>
            <a:r>
              <a:rPr lang="en-US" sz="1600" b="1" dirty="0">
                <a:solidFill>
                  <a:srgbClr val="1412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= similarity</a:t>
            </a:r>
            <a:endParaRPr lang="en-US" sz="1600" dirty="0"/>
          </a:p>
        </p:txBody>
      </p:sp>
      <p:sp>
        <p:nvSpPr>
          <p:cNvPr id="8" name="Shape 9">
            <a:extLst>
              <a:ext uri="{FF2B5EF4-FFF2-40B4-BE49-F238E27FC236}">
                <a16:creationId xmlns:a16="http://schemas.microsoft.com/office/drawing/2014/main" id="{F756BB15-C70E-0D67-D13D-628F1286C141}"/>
              </a:ext>
            </a:extLst>
          </p:cNvPr>
          <p:cNvSpPr/>
          <p:nvPr/>
        </p:nvSpPr>
        <p:spPr>
          <a:xfrm>
            <a:off x="7040880" y="1417320"/>
            <a:ext cx="4507992" cy="1417320"/>
          </a:xfrm>
          <a:prstGeom prst="roundRect">
            <a:avLst>
              <a:gd name="adj" fmla="val 6452"/>
            </a:avLst>
          </a:prstGeom>
          <a:solidFill>
            <a:srgbClr val="E6F4F5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" name="Text 10">
            <a:extLst>
              <a:ext uri="{FF2B5EF4-FFF2-40B4-BE49-F238E27FC236}">
                <a16:creationId xmlns:a16="http://schemas.microsoft.com/office/drawing/2014/main" id="{D4B0E96E-B7A9-A4C7-A440-3F5F301C79BA}"/>
              </a:ext>
            </a:extLst>
          </p:cNvPr>
          <p:cNvSpPr/>
          <p:nvPr/>
        </p:nvSpPr>
        <p:spPr>
          <a:xfrm>
            <a:off x="7360920" y="1417320"/>
            <a:ext cx="3867912" cy="1417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095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quantum kernel is similarity measured inside quantum space.</a:t>
            </a:r>
            <a:endParaRPr lang="en-US" sz="2400" dirty="0"/>
          </a:p>
        </p:txBody>
      </p:sp>
      <p:sp>
        <p:nvSpPr>
          <p:cNvPr id="10" name="Text 11">
            <a:extLst>
              <a:ext uri="{FF2B5EF4-FFF2-40B4-BE49-F238E27FC236}">
                <a16:creationId xmlns:a16="http://schemas.microsoft.com/office/drawing/2014/main" id="{987D19B7-EDF2-BFCA-7BC1-A04BF9BC11C8}"/>
              </a:ext>
            </a:extLst>
          </p:cNvPr>
          <p:cNvSpPr/>
          <p:nvPr/>
        </p:nvSpPr>
        <p:spPr>
          <a:xfrm>
            <a:off x="7040880" y="3426461"/>
            <a:ext cx="4507992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identical inputs  </a:t>
            </a:r>
            <a:r>
              <a:rPr lang="en-US" sz="2000" b="1" dirty="0">
                <a:solidFill>
                  <a:srgbClr val="095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big overlap</a:t>
            </a:r>
            <a:endParaRPr lang="en-US" sz="2000" dirty="0"/>
          </a:p>
          <a:p>
            <a:pPr marL="0" indent="0">
              <a:buNone/>
            </a:pPr>
            <a:r>
              <a:rPr lang="en-US" sz="20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very different inputs  </a:t>
            </a:r>
            <a:r>
              <a:rPr lang="en-US" sz="2000" b="1" dirty="0">
                <a:solidFill>
                  <a:srgbClr val="6F45C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little overlap</a:t>
            </a:r>
            <a:endParaRPr lang="en-US" sz="2000" dirty="0"/>
          </a:p>
        </p:txBody>
      </p:sp>
      <p:sp>
        <p:nvSpPr>
          <p:cNvPr id="11" name="Shape 12">
            <a:extLst>
              <a:ext uri="{FF2B5EF4-FFF2-40B4-BE49-F238E27FC236}">
                <a16:creationId xmlns:a16="http://schemas.microsoft.com/office/drawing/2014/main" id="{80A3AE5B-E373-F9C5-744D-F54F9EC062FD}"/>
              </a:ext>
            </a:extLst>
          </p:cNvPr>
          <p:cNvSpPr/>
          <p:nvPr/>
        </p:nvSpPr>
        <p:spPr>
          <a:xfrm>
            <a:off x="1863090" y="5069840"/>
            <a:ext cx="8526780" cy="1308099"/>
          </a:xfrm>
          <a:prstGeom prst="roundRect">
            <a:avLst>
              <a:gd name="adj" fmla="val 7619"/>
            </a:avLst>
          </a:prstGeom>
          <a:solidFill>
            <a:srgbClr val="F2F2F7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2" name="Text 13">
            <a:extLst>
              <a:ext uri="{FF2B5EF4-FFF2-40B4-BE49-F238E27FC236}">
                <a16:creationId xmlns:a16="http://schemas.microsoft.com/office/drawing/2014/main" id="{CE7EC5DF-28D3-74F5-908A-B222736DBB19}"/>
              </a:ext>
            </a:extLst>
          </p:cNvPr>
          <p:cNvSpPr/>
          <p:nvPr/>
        </p:nvSpPr>
        <p:spPr>
          <a:xfrm>
            <a:off x="2137410" y="5161281"/>
            <a:ext cx="572195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kern="0" spc="200" dirty="0">
                <a:solidFill>
                  <a:srgbClr val="6F45C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 THE EXPERTS</a:t>
            </a:r>
            <a:endParaRPr lang="en-US" sz="2000" dirty="0"/>
          </a:p>
        </p:txBody>
      </p:sp>
      <p:sp>
        <p:nvSpPr>
          <p:cNvPr id="13" name="Text 14">
            <a:extLst>
              <a:ext uri="{FF2B5EF4-FFF2-40B4-BE49-F238E27FC236}">
                <a16:creationId xmlns:a16="http://schemas.microsoft.com/office/drawing/2014/main" id="{C170B13F-B485-7E2C-494D-641B01704FC1}"/>
              </a:ext>
            </a:extLst>
          </p:cNvPr>
          <p:cNvSpPr/>
          <p:nvPr/>
        </p:nvSpPr>
        <p:spPr>
          <a:xfrm>
            <a:off x="2137410" y="5632450"/>
            <a:ext cx="77266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dirty="0">
                <a:solidFill>
                  <a:srgbClr val="2524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k(x,y) = |⟨φ(x)|φ(y)⟩|², estimated by the compute–uncompute circuit. Advantage is problem-dependent — no general guarantee.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081657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8A0675-754C-4E19-B904-E70BEFAFC5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CD0AA4B-1C65-4196-4FBB-0F6F10F77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448" y="0"/>
            <a:ext cx="11887200" cy="599439"/>
          </a:xfrm>
        </p:spPr>
        <p:txBody>
          <a:bodyPr lIns="0"/>
          <a:lstStyle/>
          <a:p>
            <a:pPr indent="0"/>
            <a:r>
              <a:rPr lang="en-US" sz="3200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Path A: design the circuit  —  the quantum kernel method</a:t>
            </a:r>
            <a:endParaRPr lang="en-US" sz="3200" dirty="0"/>
          </a:p>
        </p:txBody>
      </p:sp>
      <p:sp>
        <p:nvSpPr>
          <p:cNvPr id="2" name="Shape 4">
            <a:extLst>
              <a:ext uri="{FF2B5EF4-FFF2-40B4-BE49-F238E27FC236}">
                <a16:creationId xmlns:a16="http://schemas.microsoft.com/office/drawing/2014/main" id="{D83125F6-7676-EC15-F7E6-4CABDBCA284D}"/>
              </a:ext>
            </a:extLst>
          </p:cNvPr>
          <p:cNvSpPr/>
          <p:nvPr/>
        </p:nvSpPr>
        <p:spPr>
          <a:xfrm>
            <a:off x="560070" y="1657350"/>
            <a:ext cx="2468880" cy="1280160"/>
          </a:xfrm>
          <a:prstGeom prst="roundRect">
            <a:avLst>
              <a:gd name="adj" fmla="val 8333"/>
            </a:avLst>
          </a:prstGeom>
          <a:solidFill>
            <a:srgbClr val="E6F4F5"/>
          </a:solidFill>
          <a:ln/>
          <a:effectLst>
            <a:outerShdw blurRad="114300" dist="38100" dir="54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en-US" sz="2000"/>
          </a:p>
        </p:txBody>
      </p:sp>
      <p:sp>
        <p:nvSpPr>
          <p:cNvPr id="3" name="Text 5">
            <a:extLst>
              <a:ext uri="{FF2B5EF4-FFF2-40B4-BE49-F238E27FC236}">
                <a16:creationId xmlns:a16="http://schemas.microsoft.com/office/drawing/2014/main" id="{86772ABD-F7EA-30DB-2A68-5F21B95198CE}"/>
              </a:ext>
            </a:extLst>
          </p:cNvPr>
          <p:cNvSpPr/>
          <p:nvPr/>
        </p:nvSpPr>
        <p:spPr>
          <a:xfrm>
            <a:off x="697230" y="1885950"/>
            <a:ext cx="2194560" cy="533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Feature map</a:t>
            </a:r>
            <a:endParaRPr lang="en-US" sz="2400" dirty="0"/>
          </a:p>
        </p:txBody>
      </p:sp>
      <p:sp>
        <p:nvSpPr>
          <p:cNvPr id="5" name="Text 6">
            <a:extLst>
              <a:ext uri="{FF2B5EF4-FFF2-40B4-BE49-F238E27FC236}">
                <a16:creationId xmlns:a16="http://schemas.microsoft.com/office/drawing/2014/main" id="{24CB42DB-8BBE-7B35-9775-DCEB09F28F47}"/>
              </a:ext>
            </a:extLst>
          </p:cNvPr>
          <p:cNvSpPr/>
          <p:nvPr/>
        </p:nvSpPr>
        <p:spPr>
          <a:xfrm>
            <a:off x="697230" y="2334006"/>
            <a:ext cx="2194560" cy="3733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095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FIXED</a:t>
            </a:r>
            <a:endParaRPr lang="en-US" sz="2000" dirty="0"/>
          </a:p>
        </p:txBody>
      </p:sp>
      <p:sp>
        <p:nvSpPr>
          <p:cNvPr id="6" name="Shape 7">
            <a:extLst>
              <a:ext uri="{FF2B5EF4-FFF2-40B4-BE49-F238E27FC236}">
                <a16:creationId xmlns:a16="http://schemas.microsoft.com/office/drawing/2014/main" id="{3A5CC989-DC82-2C03-0699-0E6C17164652}"/>
              </a:ext>
            </a:extLst>
          </p:cNvPr>
          <p:cNvSpPr/>
          <p:nvPr/>
        </p:nvSpPr>
        <p:spPr>
          <a:xfrm>
            <a:off x="3065526" y="2205990"/>
            <a:ext cx="384048" cy="0"/>
          </a:xfrm>
          <a:prstGeom prst="line">
            <a:avLst/>
          </a:prstGeom>
          <a:noFill/>
          <a:ln w="31750">
            <a:solidFill>
              <a:srgbClr val="6B7280"/>
            </a:solidFill>
            <a:prstDash val="solid"/>
            <a:tailEnd type="triangle"/>
          </a:ln>
        </p:spPr>
        <p:txBody>
          <a:bodyPr/>
          <a:lstStyle/>
          <a:p>
            <a:endParaRPr lang="en-US" sz="2000"/>
          </a:p>
        </p:txBody>
      </p:sp>
      <p:sp>
        <p:nvSpPr>
          <p:cNvPr id="7" name="Shape 8">
            <a:extLst>
              <a:ext uri="{FF2B5EF4-FFF2-40B4-BE49-F238E27FC236}">
                <a16:creationId xmlns:a16="http://schemas.microsoft.com/office/drawing/2014/main" id="{05499DE7-ACF1-5AB6-ABD1-86E27A062FF5}"/>
              </a:ext>
            </a:extLst>
          </p:cNvPr>
          <p:cNvSpPr/>
          <p:nvPr/>
        </p:nvSpPr>
        <p:spPr>
          <a:xfrm>
            <a:off x="3486150" y="1657350"/>
            <a:ext cx="2468880" cy="1280160"/>
          </a:xfrm>
          <a:prstGeom prst="roundRect">
            <a:avLst>
              <a:gd name="adj" fmla="val 8333"/>
            </a:avLst>
          </a:prstGeom>
          <a:solidFill>
            <a:srgbClr val="E6F4F5"/>
          </a:solidFill>
          <a:ln/>
          <a:effectLst>
            <a:outerShdw blurRad="114300" dist="38100" dir="54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en-US" sz="2000"/>
          </a:p>
        </p:txBody>
      </p:sp>
      <p:sp>
        <p:nvSpPr>
          <p:cNvPr id="8" name="Text 9">
            <a:extLst>
              <a:ext uri="{FF2B5EF4-FFF2-40B4-BE49-F238E27FC236}">
                <a16:creationId xmlns:a16="http://schemas.microsoft.com/office/drawing/2014/main" id="{2239D6B1-6EC1-9C3C-E5EB-F9F9AFC83DD2}"/>
              </a:ext>
            </a:extLst>
          </p:cNvPr>
          <p:cNvSpPr/>
          <p:nvPr/>
        </p:nvSpPr>
        <p:spPr>
          <a:xfrm>
            <a:off x="3623310" y="1885950"/>
            <a:ext cx="2194560" cy="533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Similarity table</a:t>
            </a:r>
            <a:endParaRPr lang="en-US" sz="2400" dirty="0"/>
          </a:p>
        </p:txBody>
      </p:sp>
      <p:sp>
        <p:nvSpPr>
          <p:cNvPr id="9" name="Text 10">
            <a:extLst>
              <a:ext uri="{FF2B5EF4-FFF2-40B4-BE49-F238E27FC236}">
                <a16:creationId xmlns:a16="http://schemas.microsoft.com/office/drawing/2014/main" id="{E8A6A589-A260-ABC9-F069-E66DD21E6E2A}"/>
              </a:ext>
            </a:extLst>
          </p:cNvPr>
          <p:cNvSpPr/>
          <p:nvPr/>
        </p:nvSpPr>
        <p:spPr>
          <a:xfrm>
            <a:off x="3623310" y="2334006"/>
            <a:ext cx="2194560" cy="3733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095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kernel</a:t>
            </a:r>
            <a:endParaRPr lang="en-US" sz="2000" dirty="0"/>
          </a:p>
        </p:txBody>
      </p:sp>
      <p:sp>
        <p:nvSpPr>
          <p:cNvPr id="10" name="Shape 11">
            <a:extLst>
              <a:ext uri="{FF2B5EF4-FFF2-40B4-BE49-F238E27FC236}">
                <a16:creationId xmlns:a16="http://schemas.microsoft.com/office/drawing/2014/main" id="{435FAD5A-AB16-9591-0D3F-6E4142E77D06}"/>
              </a:ext>
            </a:extLst>
          </p:cNvPr>
          <p:cNvSpPr/>
          <p:nvPr/>
        </p:nvSpPr>
        <p:spPr>
          <a:xfrm>
            <a:off x="5991606" y="2205990"/>
            <a:ext cx="384048" cy="0"/>
          </a:xfrm>
          <a:prstGeom prst="line">
            <a:avLst/>
          </a:prstGeom>
          <a:noFill/>
          <a:ln w="31750">
            <a:solidFill>
              <a:srgbClr val="6B7280"/>
            </a:solidFill>
            <a:prstDash val="solid"/>
            <a:tailEnd type="triangle"/>
          </a:ln>
        </p:spPr>
        <p:txBody>
          <a:bodyPr/>
          <a:lstStyle/>
          <a:p>
            <a:endParaRPr lang="en-US" sz="2000"/>
          </a:p>
        </p:txBody>
      </p:sp>
      <p:sp>
        <p:nvSpPr>
          <p:cNvPr id="11" name="Shape 12">
            <a:extLst>
              <a:ext uri="{FF2B5EF4-FFF2-40B4-BE49-F238E27FC236}">
                <a16:creationId xmlns:a16="http://schemas.microsoft.com/office/drawing/2014/main" id="{1AD66153-736C-3E90-397E-22CD1C0B6C52}"/>
              </a:ext>
            </a:extLst>
          </p:cNvPr>
          <p:cNvSpPr/>
          <p:nvPr/>
        </p:nvSpPr>
        <p:spPr>
          <a:xfrm>
            <a:off x="6412230" y="1657350"/>
            <a:ext cx="2468880" cy="1280160"/>
          </a:xfrm>
          <a:prstGeom prst="roundRect">
            <a:avLst>
              <a:gd name="adj" fmla="val 8333"/>
            </a:avLst>
          </a:prstGeom>
          <a:solidFill>
            <a:srgbClr val="F3F2FB"/>
          </a:solidFill>
          <a:ln/>
          <a:effectLst>
            <a:outerShdw blurRad="114300" dist="38100" dir="54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en-US" sz="2000"/>
          </a:p>
        </p:txBody>
      </p:sp>
      <p:sp>
        <p:nvSpPr>
          <p:cNvPr id="12" name="Text 13">
            <a:extLst>
              <a:ext uri="{FF2B5EF4-FFF2-40B4-BE49-F238E27FC236}">
                <a16:creationId xmlns:a16="http://schemas.microsoft.com/office/drawing/2014/main" id="{B5123FD7-FA21-B27D-1BCE-FF706AD16D37}"/>
              </a:ext>
            </a:extLst>
          </p:cNvPr>
          <p:cNvSpPr/>
          <p:nvPr/>
        </p:nvSpPr>
        <p:spPr>
          <a:xfrm>
            <a:off x="6549390" y="1885950"/>
            <a:ext cx="2194560" cy="533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Classical SVM</a:t>
            </a:r>
            <a:endParaRPr lang="en-US" sz="2400" dirty="0"/>
          </a:p>
        </p:txBody>
      </p:sp>
      <p:sp>
        <p:nvSpPr>
          <p:cNvPr id="13" name="Text 14">
            <a:extLst>
              <a:ext uri="{FF2B5EF4-FFF2-40B4-BE49-F238E27FC236}">
                <a16:creationId xmlns:a16="http://schemas.microsoft.com/office/drawing/2014/main" id="{B06151B8-812E-3798-B372-E55CDA813412}"/>
              </a:ext>
            </a:extLst>
          </p:cNvPr>
          <p:cNvSpPr/>
          <p:nvPr/>
        </p:nvSpPr>
        <p:spPr>
          <a:xfrm>
            <a:off x="6549390" y="2334006"/>
            <a:ext cx="2194560" cy="3733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6B72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does the learning</a:t>
            </a:r>
            <a:endParaRPr lang="en-US" sz="2000" dirty="0"/>
          </a:p>
        </p:txBody>
      </p:sp>
      <p:sp>
        <p:nvSpPr>
          <p:cNvPr id="14" name="Shape 15">
            <a:extLst>
              <a:ext uri="{FF2B5EF4-FFF2-40B4-BE49-F238E27FC236}">
                <a16:creationId xmlns:a16="http://schemas.microsoft.com/office/drawing/2014/main" id="{AEC3B835-C0CE-C187-158C-A4FD037FEA18}"/>
              </a:ext>
            </a:extLst>
          </p:cNvPr>
          <p:cNvSpPr/>
          <p:nvPr/>
        </p:nvSpPr>
        <p:spPr>
          <a:xfrm>
            <a:off x="8917686" y="2205990"/>
            <a:ext cx="384048" cy="0"/>
          </a:xfrm>
          <a:prstGeom prst="line">
            <a:avLst/>
          </a:prstGeom>
          <a:noFill/>
          <a:ln w="31750">
            <a:solidFill>
              <a:srgbClr val="6B7280"/>
            </a:solidFill>
            <a:prstDash val="solid"/>
            <a:tailEnd type="triangle"/>
          </a:ln>
        </p:spPr>
        <p:txBody>
          <a:bodyPr/>
          <a:lstStyle/>
          <a:p>
            <a:endParaRPr lang="en-US" sz="2000"/>
          </a:p>
        </p:txBody>
      </p:sp>
      <p:sp>
        <p:nvSpPr>
          <p:cNvPr id="15" name="Shape 16">
            <a:extLst>
              <a:ext uri="{FF2B5EF4-FFF2-40B4-BE49-F238E27FC236}">
                <a16:creationId xmlns:a16="http://schemas.microsoft.com/office/drawing/2014/main" id="{C3230F72-1596-9455-8C6A-2732362423B4}"/>
              </a:ext>
            </a:extLst>
          </p:cNvPr>
          <p:cNvSpPr/>
          <p:nvPr/>
        </p:nvSpPr>
        <p:spPr>
          <a:xfrm>
            <a:off x="9338310" y="1657350"/>
            <a:ext cx="2286000" cy="1280160"/>
          </a:xfrm>
          <a:prstGeom prst="roundRect">
            <a:avLst>
              <a:gd name="adj" fmla="val 8333"/>
            </a:avLst>
          </a:prstGeom>
          <a:solidFill>
            <a:srgbClr val="141233"/>
          </a:solidFill>
          <a:ln/>
          <a:effectLst>
            <a:outerShdw blurRad="114300" dist="38100" dir="5400000" algn="bl" rotWithShape="0">
              <a:srgbClr val="000000">
                <a:alpha val="15000"/>
              </a:srgbClr>
            </a:outerShdw>
          </a:effectLst>
        </p:spPr>
        <p:txBody>
          <a:bodyPr/>
          <a:lstStyle/>
          <a:p>
            <a:endParaRPr lang="en-US" sz="2000"/>
          </a:p>
        </p:txBody>
      </p:sp>
      <p:sp>
        <p:nvSpPr>
          <p:cNvPr id="16" name="Text 17">
            <a:extLst>
              <a:ext uri="{FF2B5EF4-FFF2-40B4-BE49-F238E27FC236}">
                <a16:creationId xmlns:a16="http://schemas.microsoft.com/office/drawing/2014/main" id="{A446DF12-ECD1-B9CE-4378-C4D8C89AE840}"/>
              </a:ext>
            </a:extLst>
          </p:cNvPr>
          <p:cNvSpPr/>
          <p:nvPr/>
        </p:nvSpPr>
        <p:spPr>
          <a:xfrm>
            <a:off x="9475470" y="1885950"/>
            <a:ext cx="2011680" cy="533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C2B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Decision</a:t>
            </a:r>
            <a:endParaRPr lang="en-US" sz="2400" dirty="0"/>
          </a:p>
        </p:txBody>
      </p:sp>
      <p:sp>
        <p:nvSpPr>
          <p:cNvPr id="17" name="Text 18">
            <a:extLst>
              <a:ext uri="{FF2B5EF4-FFF2-40B4-BE49-F238E27FC236}">
                <a16:creationId xmlns:a16="http://schemas.microsoft.com/office/drawing/2014/main" id="{BE557684-2EF9-ED98-4DA9-BF147C84F451}"/>
              </a:ext>
            </a:extLst>
          </p:cNvPr>
          <p:cNvSpPr/>
          <p:nvPr/>
        </p:nvSpPr>
        <p:spPr>
          <a:xfrm>
            <a:off x="9475470" y="2334006"/>
            <a:ext cx="2011680" cy="3733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C9C6E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prediction</a:t>
            </a:r>
            <a:endParaRPr lang="en-US" sz="2000" dirty="0"/>
          </a:p>
        </p:txBody>
      </p:sp>
      <p:sp>
        <p:nvSpPr>
          <p:cNvPr id="18" name="Shape 19">
            <a:extLst>
              <a:ext uri="{FF2B5EF4-FFF2-40B4-BE49-F238E27FC236}">
                <a16:creationId xmlns:a16="http://schemas.microsoft.com/office/drawing/2014/main" id="{64C883E9-50BE-EF99-2D48-C61DFE0DCE1C}"/>
              </a:ext>
            </a:extLst>
          </p:cNvPr>
          <p:cNvSpPr/>
          <p:nvPr/>
        </p:nvSpPr>
        <p:spPr>
          <a:xfrm>
            <a:off x="502920" y="3543300"/>
            <a:ext cx="10908792" cy="1417320"/>
          </a:xfrm>
          <a:prstGeom prst="roundRect">
            <a:avLst>
              <a:gd name="adj" fmla="val 6452"/>
            </a:avLst>
          </a:prstGeom>
          <a:solidFill>
            <a:srgbClr val="E6F4F5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9" name="Shape 20">
            <a:extLst>
              <a:ext uri="{FF2B5EF4-FFF2-40B4-BE49-F238E27FC236}">
                <a16:creationId xmlns:a16="http://schemas.microsoft.com/office/drawing/2014/main" id="{13AFA110-FCB9-AE9F-9B3E-FF0B8D399259}"/>
              </a:ext>
            </a:extLst>
          </p:cNvPr>
          <p:cNvSpPr/>
          <p:nvPr/>
        </p:nvSpPr>
        <p:spPr>
          <a:xfrm>
            <a:off x="960120" y="3954780"/>
            <a:ext cx="749808" cy="749808"/>
          </a:xfrm>
          <a:prstGeom prst="ellipse">
            <a:avLst/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20" name="Image 3" descr="preencoded.png">
            <a:extLst>
              <a:ext uri="{FF2B5EF4-FFF2-40B4-BE49-F238E27FC236}">
                <a16:creationId xmlns:a16="http://schemas.microsoft.com/office/drawing/2014/main" id="{FADC1855-140D-AFC4-22B0-6EFA9882AB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2144" y="4146804"/>
            <a:ext cx="365760" cy="365760"/>
          </a:xfrm>
          <a:prstGeom prst="rect">
            <a:avLst/>
          </a:prstGeom>
        </p:spPr>
      </p:pic>
      <p:sp>
        <p:nvSpPr>
          <p:cNvPr id="21" name="Text 21">
            <a:extLst>
              <a:ext uri="{FF2B5EF4-FFF2-40B4-BE49-F238E27FC236}">
                <a16:creationId xmlns:a16="http://schemas.microsoft.com/office/drawing/2014/main" id="{499D3546-4CCC-A173-4961-5FCB9C815278}"/>
              </a:ext>
            </a:extLst>
          </p:cNvPr>
          <p:cNvSpPr/>
          <p:nvPr/>
        </p:nvSpPr>
        <p:spPr>
          <a:xfrm>
            <a:off x="2011680" y="3726180"/>
            <a:ext cx="9079992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095E6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quantum computer is just a ruler here.  </a:t>
            </a:r>
            <a:r>
              <a:rPr lang="en-US" sz="2000" dirty="0">
                <a:solidFill>
                  <a:srgbClr val="2524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 exotic ruler measuring similarity in a huge space — but the actual learning is classical. The gentle, reliable path.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413178716"/>
      </p:ext>
    </p:extLst>
  </p:cSld>
  <p:clrMapOvr>
    <a:masterClrMapping/>
  </p:clrMapOvr>
</p:sld>
</file>

<file path=ppt/theme/theme1.xml><?xml version="1.0" encoding="utf-8"?>
<a:theme xmlns:a="http://schemas.openxmlformats.org/drawingml/2006/main" name="1_ISIP 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2_ISIP Conten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ISIP 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37358</TotalTime>
  <Words>2132</Words>
  <Application>Microsoft Office PowerPoint</Application>
  <PresentationFormat>Widescreen</PresentationFormat>
  <Paragraphs>204</Paragraphs>
  <Slides>19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Aptos</vt:lpstr>
      <vt:lpstr>Arial</vt:lpstr>
      <vt:lpstr>Calibri</vt:lpstr>
      <vt:lpstr>1_ISIP Title Slide</vt:lpstr>
      <vt:lpstr>2_ISIP Content Slide</vt:lpstr>
      <vt:lpstr>2_ISIP Title Slide</vt:lpstr>
      <vt:lpstr>PowerPoint Presentation</vt:lpstr>
      <vt:lpstr>The story so far  →  today</vt:lpstr>
      <vt:lpstr>Most machine learning asks: “what does this look like?”</vt:lpstr>
      <vt:lpstr>Feature map: look at the data from a richer angle</vt:lpstr>
      <vt:lpstr>The kernel: you only need the similarities</vt:lpstr>
      <vt:lpstr>A quantum computer lives in a gigantic space</vt:lpstr>
      <vt:lpstr>Quantum feature map: load your data into that space</vt:lpstr>
      <vt:lpstr>Quantum kernel: how much two encoded states overlap</vt:lpstr>
      <vt:lpstr>Path A: design the circuit  —  the quantum kernel method</vt:lpstr>
      <vt:lpstr>Path B: train the circuit  —  the variational quantum circuit</vt:lpstr>
      <vt:lpstr>Two honest ways to do quantum machine learning</vt:lpstr>
      <vt:lpstr>Rehearse on a simulator, then perform on real hardware</vt:lpstr>
      <vt:lpstr>A simulator is just math — and the math explodes</vt:lpstr>
      <vt:lpstr>Your afternoon, in one diagram</vt:lpstr>
      <vt:lpstr>Take it home</vt:lpstr>
      <vt:lpstr>The story so far  →  today</vt:lpstr>
      <vt:lpstr>The story so far  →  today</vt:lpstr>
      <vt:lpstr>The story so far  →  today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Deep Learning Approaches to Automate Seizure Detection</dc:title>
  <dc:creator>Vinit Shah</dc:creator>
  <cp:lastModifiedBy>Md. Abdullah Al Mamun</cp:lastModifiedBy>
  <cp:revision>938</cp:revision>
  <cp:lastPrinted>2025-12-06T13:24:58Z</cp:lastPrinted>
  <dcterms:created xsi:type="dcterms:W3CDTF">2017-04-23T05:30:39Z</dcterms:created>
  <dcterms:modified xsi:type="dcterms:W3CDTF">2026-08-11T19:31:02Z</dcterms:modified>
</cp:coreProperties>
</file>