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87" r:id="rId1"/>
    <p:sldMasterId id="2147483697" r:id="rId2"/>
  </p:sldMasterIdLst>
  <p:notesMasterIdLst>
    <p:notesMasterId r:id="rId30"/>
  </p:notesMasterIdLst>
  <p:handoutMasterIdLst>
    <p:handoutMasterId r:id="rId31"/>
  </p:handoutMasterIdLst>
  <p:sldIdLst>
    <p:sldId id="303" r:id="rId3"/>
    <p:sldId id="343" r:id="rId4"/>
    <p:sldId id="459" r:id="rId5"/>
    <p:sldId id="415" r:id="rId6"/>
    <p:sldId id="457" r:id="rId7"/>
    <p:sldId id="455" r:id="rId8"/>
    <p:sldId id="458" r:id="rId9"/>
    <p:sldId id="417" r:id="rId10"/>
    <p:sldId id="460" r:id="rId11"/>
    <p:sldId id="413" r:id="rId12"/>
    <p:sldId id="419" r:id="rId13"/>
    <p:sldId id="420" r:id="rId14"/>
    <p:sldId id="372" r:id="rId15"/>
    <p:sldId id="465" r:id="rId16"/>
    <p:sldId id="430" r:id="rId17"/>
    <p:sldId id="436" r:id="rId18"/>
    <p:sldId id="439" r:id="rId19"/>
    <p:sldId id="441" r:id="rId20"/>
    <p:sldId id="440" r:id="rId21"/>
    <p:sldId id="467" r:id="rId22"/>
    <p:sldId id="463" r:id="rId23"/>
    <p:sldId id="466" r:id="rId24"/>
    <p:sldId id="416" r:id="rId25"/>
    <p:sldId id="462" r:id="rId26"/>
    <p:sldId id="405" r:id="rId27"/>
    <p:sldId id="406" r:id="rId28"/>
    <p:sldId id="407"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userDrawn="1">
          <p15:clr>
            <a:srgbClr val="A4A3A4"/>
          </p15:clr>
        </p15:guide>
        <p15:guide id="3" pos="7584" userDrawn="1">
          <p15:clr>
            <a:srgbClr val="A4A3A4"/>
          </p15:clr>
        </p15:guide>
        <p15:guide id="4" pos="96" userDrawn="1">
          <p15:clr>
            <a:srgbClr val="A4A3A4"/>
          </p15:clr>
        </p15:guide>
        <p15:guide id="6" pos="2088" userDrawn="1">
          <p15:clr>
            <a:srgbClr val="A4A3A4"/>
          </p15:clr>
        </p15:guide>
        <p15:guide id="7" pos="4944" userDrawn="1">
          <p15:clr>
            <a:srgbClr val="A4A3A4"/>
          </p15:clr>
        </p15:guide>
        <p15:guide id="8" orient="horz" pos="456" userDrawn="1">
          <p15:clr>
            <a:srgbClr val="A4A3A4"/>
          </p15:clr>
        </p15:guide>
        <p15:guide id="9" orient="horz" pos="40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4460"/>
    <a:srgbClr val="353585"/>
    <a:srgbClr val="008E95"/>
    <a:srgbClr val="4A4766"/>
    <a:srgbClr val="F3F2F9"/>
    <a:srgbClr val="EDEFF8"/>
    <a:srgbClr val="6262A0"/>
    <a:srgbClr val="E8D0D0"/>
    <a:srgbClr val="F7FCFC"/>
    <a:srgbClr val="F4E9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006" autoAdjust="0"/>
    <p:restoredTop sz="84512" autoAdjust="0"/>
  </p:normalViewPr>
  <p:slideViewPr>
    <p:cSldViewPr snapToGrid="0">
      <p:cViewPr varScale="1">
        <p:scale>
          <a:sx n="114" d="100"/>
          <a:sy n="114" d="100"/>
        </p:scale>
        <p:origin x="184" y="216"/>
      </p:cViewPr>
      <p:guideLst>
        <p:guide pos="3840"/>
        <p:guide orient="horz"/>
        <p:guide pos="7584"/>
        <p:guide pos="96"/>
        <p:guide pos="2088"/>
        <p:guide pos="4944"/>
        <p:guide orient="horz" pos="456"/>
        <p:guide orient="horz" pos="4008"/>
      </p:guideLst>
    </p:cSldViewPr>
  </p:slideViewPr>
  <p:outlineViewPr>
    <p:cViewPr>
      <p:scale>
        <a:sx n="33" d="100"/>
        <a:sy n="33" d="100"/>
      </p:scale>
      <p:origin x="0" y="-1304"/>
    </p:cViewPr>
    <p:sldLst>
      <p:sld r:id="rId1" collapse="1"/>
      <p:sld r:id="rId2" collapse="1"/>
      <p:sld r:id="rId3" collapse="1"/>
      <p:sld r:id="rId4" collapse="1"/>
    </p:sldLst>
  </p:outlineViewPr>
  <p:notesTextViewPr>
    <p:cViewPr>
      <p:scale>
        <a:sx n="1" d="1"/>
        <a:sy n="1" d="1"/>
      </p:scale>
      <p:origin x="0" y="0"/>
    </p:cViewPr>
  </p:notesTextViewPr>
  <p:sorterViewPr>
    <p:cViewPr>
      <p:scale>
        <a:sx n="80" d="100"/>
        <a:sy n="80" d="100"/>
      </p:scale>
      <p:origin x="0" y="0"/>
    </p:cViewPr>
  </p:sorterViewPr>
  <p:notesViewPr>
    <p:cSldViewPr snapToGrid="0" showGuides="1">
      <p:cViewPr varScale="1">
        <p:scale>
          <a:sx n="51" d="100"/>
          <a:sy n="51" d="100"/>
        </p:scale>
        <p:origin x="3379" y="5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_rels/viewProps.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5.xml"/><Relationship Id="rId1" Type="http://schemas.openxmlformats.org/officeDocument/2006/relationships/slide" Target="slides/slide4.xml"/><Relationship Id="rId4" Type="http://schemas.openxmlformats.org/officeDocument/2006/relationships/slide" Target="slides/slide9.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790682414698158E-2"/>
          <c:y val="1.5859693620317555E-2"/>
          <c:w val="0.92920931758530179"/>
          <c:h val="0.84867011744076104"/>
        </c:manualLayout>
      </c:layout>
      <c:lineChart>
        <c:grouping val="standard"/>
        <c:varyColors val="0"/>
        <c:ser>
          <c:idx val="0"/>
          <c:order val="0"/>
          <c:tx>
            <c:strRef>
              <c:f>Sheet1!$B$1</c:f>
              <c:strCache>
                <c:ptCount val="1"/>
                <c:pt idx="0">
                  <c:v>Performance</c:v>
                </c:pt>
              </c:strCache>
            </c:strRef>
          </c:tx>
          <c:spPr>
            <a:ln>
              <a:noFill/>
            </a:ln>
            <a:effectLst/>
          </c:spPr>
          <c:marker>
            <c:symbol val="none"/>
          </c:marker>
          <c:cat>
            <c:strRef>
              <c:f>Sheet1!$A$2:$A$9</c:f>
              <c:strCache>
                <c:ptCount val="8"/>
                <c:pt idx="0">
                  <c:v>1960s</c:v>
                </c:pt>
                <c:pt idx="1">
                  <c:v>1970s</c:v>
                </c:pt>
                <c:pt idx="2">
                  <c:v>1980s</c:v>
                </c:pt>
                <c:pt idx="3">
                  <c:v>1990s</c:v>
                </c:pt>
                <c:pt idx="4">
                  <c:v>2000s</c:v>
                </c:pt>
                <c:pt idx="5">
                  <c:v>2010s</c:v>
                </c:pt>
                <c:pt idx="6">
                  <c:v>2020s</c:v>
                </c:pt>
                <c:pt idx="7">
                  <c:v>2030s</c:v>
                </c:pt>
              </c:strCache>
            </c:strRef>
          </c:cat>
          <c:val>
            <c:numRef>
              <c:f>Sheet1!$B$2:$B$9</c:f>
              <c:numCache>
                <c:formatCode>General</c:formatCode>
                <c:ptCount val="8"/>
                <c:pt idx="0">
                  <c:v>0</c:v>
                </c:pt>
                <c:pt idx="1">
                  <c:v>0</c:v>
                </c:pt>
                <c:pt idx="2">
                  <c:v>0</c:v>
                </c:pt>
                <c:pt idx="3">
                  <c:v>0</c:v>
                </c:pt>
                <c:pt idx="4">
                  <c:v>0</c:v>
                </c:pt>
                <c:pt idx="5">
                  <c:v>0</c:v>
                </c:pt>
                <c:pt idx="6">
                  <c:v>0</c:v>
                </c:pt>
                <c:pt idx="7">
                  <c:v>0</c:v>
                </c:pt>
              </c:numCache>
            </c:numRef>
          </c:val>
          <c:smooth val="0"/>
          <c:extLst>
            <c:ext xmlns:c16="http://schemas.microsoft.com/office/drawing/2014/chart" uri="{C3380CC4-5D6E-409C-BE32-E72D297353CC}">
              <c16:uniqueId val="{00000000-99C6-9C4F-9F45-B03A4BCBCE75}"/>
            </c:ext>
          </c:extLst>
        </c:ser>
        <c:dLbls>
          <c:showLegendKey val="0"/>
          <c:showVal val="0"/>
          <c:showCatName val="0"/>
          <c:showSerName val="0"/>
          <c:showPercent val="0"/>
          <c:showBubbleSize val="0"/>
        </c:dLbls>
        <c:smooth val="0"/>
        <c:axId val="2094734554"/>
        <c:axId val="2094734552"/>
      </c:lineChart>
      <c:catAx>
        <c:axId val="2094734554"/>
        <c:scaling>
          <c:orientation val="minMax"/>
        </c:scaling>
        <c:delete val="0"/>
        <c:axPos val="b"/>
        <c:title>
          <c:tx>
            <c:rich>
              <a:bodyPr/>
              <a:lstStyle/>
              <a:p>
                <a:pPr>
                  <a:defRPr sz="1400" b="0" i="0" u="none" strike="noStrike">
                    <a:solidFill>
                      <a:srgbClr val="444444"/>
                    </a:solidFill>
                    <a:latin typeface="Arial"/>
                  </a:defRPr>
                </a:pPr>
                <a:r>
                  <a:rPr lang="en-US" sz="1400" b="0" i="0" u="none" strike="noStrike">
                    <a:solidFill>
                      <a:srgbClr val="444444"/>
                    </a:solidFill>
                    <a:latin typeface="Arial"/>
                  </a:rPr>
                  <a:t>Year</a:t>
                </a:r>
              </a:p>
            </c:rich>
          </c:tx>
          <c:overlay val="0"/>
        </c:title>
        <c:numFmt formatCode="General" sourceLinked="1"/>
        <c:majorTickMark val="out"/>
        <c:minorTickMark val="none"/>
        <c:tickLblPos val="low"/>
        <c:spPr>
          <a:ln w="12700" cap="flat">
            <a:solidFill>
              <a:srgbClr val="444444"/>
            </a:solidFill>
            <a:prstDash val="solid"/>
            <a:round/>
          </a:ln>
        </c:spPr>
        <c:txPr>
          <a:bodyPr/>
          <a:lstStyle/>
          <a:p>
            <a:pPr>
              <a:defRPr sz="1200" b="0" i="0" u="none" strike="noStrike">
                <a:solidFill>
                  <a:srgbClr val="444444"/>
                </a:solidFill>
                <a:latin typeface="Arial"/>
              </a:defRPr>
            </a:pPr>
            <a:endParaRPr lang="en-US"/>
          </a:p>
        </c:txPr>
        <c:crossAx val="2094734552"/>
        <c:crosses val="autoZero"/>
        <c:auto val="1"/>
        <c:lblAlgn val="ctr"/>
        <c:lblOffset val="100"/>
        <c:noMultiLvlLbl val="1"/>
      </c:catAx>
      <c:valAx>
        <c:axId val="2094734552"/>
        <c:scaling>
          <c:orientation val="minMax"/>
          <c:max val="10"/>
          <c:min val="0"/>
        </c:scaling>
        <c:delete val="0"/>
        <c:axPos val="l"/>
        <c:majorGridlines>
          <c:spPr>
            <a:ln w="12700" cap="flat">
              <a:solidFill>
                <a:srgbClr val="D9D9D9"/>
              </a:solidFill>
              <a:prstDash val="solid"/>
              <a:round/>
            </a:ln>
          </c:spPr>
        </c:majorGridlines>
        <c:title>
          <c:tx>
            <c:rich>
              <a:bodyPr/>
              <a:lstStyle/>
              <a:p>
                <a:pPr>
                  <a:defRPr sz="1400" b="0" i="0" u="none" strike="noStrike">
                    <a:solidFill>
                      <a:srgbClr val="444444"/>
                    </a:solidFill>
                    <a:latin typeface="Arial"/>
                  </a:defRPr>
                </a:pPr>
                <a:r>
                  <a:rPr lang="en-US" sz="1400" b="0" i="0" u="none" strike="noStrike">
                    <a:solidFill>
                      <a:srgbClr val="444444"/>
                    </a:solidFill>
                    <a:latin typeface="Arial"/>
                  </a:rPr>
                  <a:t>Performance</a:t>
                </a:r>
              </a:p>
            </c:rich>
          </c:tx>
          <c:overlay val="0"/>
        </c:title>
        <c:numFmt formatCode="General" sourceLinked="0"/>
        <c:majorTickMark val="out"/>
        <c:minorTickMark val="none"/>
        <c:tickLblPos val="nextTo"/>
        <c:spPr>
          <a:ln w="12700" cap="flat">
            <a:solidFill>
              <a:srgbClr val="444444"/>
            </a:solidFill>
            <a:prstDash val="solid"/>
            <a:round/>
          </a:ln>
        </c:spPr>
        <c:txPr>
          <a:bodyPr/>
          <a:lstStyle/>
          <a:p>
            <a:pPr>
              <a:defRPr sz="1200" b="0" i="0" u="none" strike="noStrike">
                <a:solidFill>
                  <a:srgbClr val="FFFFFF"/>
                </a:solidFill>
                <a:latin typeface="Arial"/>
              </a:defRPr>
            </a:pPr>
            <a:endParaRPr lang="en-US"/>
          </a:p>
        </c:txPr>
        <c:crossAx val="2094734554"/>
        <c:crosses val="autoZero"/>
        <c:crossBetween val="between"/>
      </c:valAx>
      <c:spPr>
        <a:solidFill>
          <a:srgbClr val="FFFFFF"/>
        </a:solidFill>
        <a:ln>
          <a:noFill/>
        </a:ln>
        <a:effectLst/>
      </c:spPr>
    </c:plotArea>
    <c:plotVisOnly val="1"/>
    <c:dispBlanksAs val="span"/>
    <c:showDLblsOverMax val="1"/>
  </c:chart>
  <c:spPr>
    <a:noFill/>
    <a:ln>
      <a:noFill/>
    </a:ln>
    <a:effectLst/>
  </c:spPr>
  <c:externalData r:id="rId1">
    <c:autoUpdate val="0"/>
  </c:externalData>
  <c:userShapes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8352D2-0FA2-164A-A13C-DB7219AFE3E7}" type="doc">
      <dgm:prSet loTypeId="urn:microsoft.com/office/officeart/2005/8/layout/process2" loCatId="process" qsTypeId="urn:microsoft.com/office/officeart/2005/8/quickstyle/simple1" qsCatId="simple" csTypeId="urn:microsoft.com/office/officeart/2005/8/colors/accent1_2" csCatId="accent1" phldr="1"/>
      <dgm:spPr/>
    </dgm:pt>
    <dgm:pt modelId="{C33B847A-36C4-FB48-BC76-B21BC3AE8BE5}">
      <dgm:prSet phldrT="[Text]" custT="1"/>
      <dgm:spPr/>
      <dgm:t>
        <a:bodyPr/>
        <a:lstStyle/>
        <a:p>
          <a:pPr>
            <a:lnSpc>
              <a:spcPct val="100000"/>
            </a:lnSpc>
          </a:pPr>
          <a:r>
            <a:rPr lang="en-US" sz="2400" dirty="0">
              <a:latin typeface="Arial" panose="020B0604020202020204" pitchFamily="34" charset="0"/>
              <a:cs typeface="Arial" panose="020B0604020202020204" pitchFamily="34" charset="0"/>
            </a:rPr>
            <a:t>Data Sourcing:</a:t>
          </a:r>
          <a:br>
            <a:rPr lang="en-US" sz="24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ingestion, selection. annotation</a:t>
          </a:r>
        </a:p>
      </dgm:t>
    </dgm:pt>
    <dgm:pt modelId="{678CD7B2-C5F7-9047-B8F8-FEB302276D37}" type="parTrans" cxnId="{D0B70FC6-96B5-F445-BAB0-5BDA760F3E2A}">
      <dgm:prSet/>
      <dgm:spPr/>
      <dgm:t>
        <a:bodyPr/>
        <a:lstStyle/>
        <a:p>
          <a:endParaRPr lang="en-US" sz="1200">
            <a:latin typeface="Arial" panose="020B0604020202020204" pitchFamily="34" charset="0"/>
            <a:cs typeface="Arial" panose="020B0604020202020204" pitchFamily="34" charset="0"/>
          </a:endParaRPr>
        </a:p>
      </dgm:t>
    </dgm:pt>
    <dgm:pt modelId="{33616866-B995-CD4B-9EE9-7745D8C3291E}" type="sibTrans" cxnId="{D0B70FC6-96B5-F445-BAB0-5BDA760F3E2A}">
      <dgm:prSet custT="1"/>
      <dgm:spPr/>
      <dgm:t>
        <a:bodyPr/>
        <a:lstStyle/>
        <a:p>
          <a:endParaRPr lang="en-US" sz="1200">
            <a:latin typeface="Arial" panose="020B0604020202020204" pitchFamily="34" charset="0"/>
            <a:cs typeface="Arial" panose="020B0604020202020204" pitchFamily="34" charset="0"/>
          </a:endParaRPr>
        </a:p>
      </dgm:t>
    </dgm:pt>
    <dgm:pt modelId="{7B0D8AA3-1186-6D45-88D8-F1211BD2FD31}">
      <dgm:prSet phldrT="[Text]" custT="1"/>
      <dgm:spPr/>
      <dgm:t>
        <a:bodyPr/>
        <a:lstStyle/>
        <a:p>
          <a:pPr>
            <a:lnSpc>
              <a:spcPct val="100000"/>
            </a:lnSpc>
          </a:pPr>
          <a:r>
            <a:rPr lang="en-US" sz="2400" dirty="0">
              <a:latin typeface="Arial" panose="020B0604020202020204" pitchFamily="34" charset="0"/>
              <a:cs typeface="Arial" panose="020B0604020202020204" pitchFamily="34" charset="0"/>
            </a:rPr>
            <a:t>Basic Science:</a:t>
          </a:r>
          <a:br>
            <a:rPr lang="en-US" sz="24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advancement of fundamental laws and theory</a:t>
          </a:r>
        </a:p>
      </dgm:t>
    </dgm:pt>
    <dgm:pt modelId="{C0D9F2BB-FF69-8747-BC96-1F999864249A}" type="parTrans" cxnId="{FE01552E-3ABF-8C40-B8F6-291C4AF499E4}">
      <dgm:prSet/>
      <dgm:spPr/>
      <dgm:t>
        <a:bodyPr/>
        <a:lstStyle/>
        <a:p>
          <a:endParaRPr lang="en-US" sz="1200">
            <a:latin typeface="Arial" panose="020B0604020202020204" pitchFamily="34" charset="0"/>
            <a:cs typeface="Arial" panose="020B0604020202020204" pitchFamily="34" charset="0"/>
          </a:endParaRPr>
        </a:p>
      </dgm:t>
    </dgm:pt>
    <dgm:pt modelId="{A7055479-91B6-2D46-B49C-3334336FE784}" type="sibTrans" cxnId="{FE01552E-3ABF-8C40-B8F6-291C4AF499E4}">
      <dgm:prSet/>
      <dgm:spPr/>
      <dgm:t>
        <a:bodyPr/>
        <a:lstStyle/>
        <a:p>
          <a:endParaRPr lang="en-US" sz="1200">
            <a:latin typeface="Arial" panose="020B0604020202020204" pitchFamily="34" charset="0"/>
            <a:cs typeface="Arial" panose="020B0604020202020204" pitchFamily="34" charset="0"/>
          </a:endParaRPr>
        </a:p>
      </dgm:t>
    </dgm:pt>
    <dgm:pt modelId="{5BAE40BB-5B02-924A-8CB8-CDF35DB9B622}" type="pres">
      <dgm:prSet presAssocID="{E78352D2-0FA2-164A-A13C-DB7219AFE3E7}" presName="linearFlow" presStyleCnt="0">
        <dgm:presLayoutVars>
          <dgm:resizeHandles val="exact"/>
        </dgm:presLayoutVars>
      </dgm:prSet>
      <dgm:spPr/>
    </dgm:pt>
    <dgm:pt modelId="{14F932CF-5696-3B40-8A9B-C8E402F390EF}" type="pres">
      <dgm:prSet presAssocID="{C33B847A-36C4-FB48-BC76-B21BC3AE8BE5}" presName="node" presStyleLbl="node1" presStyleIdx="0" presStyleCnt="2" custScaleX="152039" custScaleY="64512">
        <dgm:presLayoutVars>
          <dgm:bulletEnabled val="1"/>
        </dgm:presLayoutVars>
      </dgm:prSet>
      <dgm:spPr/>
    </dgm:pt>
    <dgm:pt modelId="{34AC86F2-1AD2-264D-96D9-8094F014039A}" type="pres">
      <dgm:prSet presAssocID="{33616866-B995-CD4B-9EE9-7745D8C3291E}" presName="sibTrans" presStyleLbl="sibTrans2D1" presStyleIdx="0" presStyleCnt="1"/>
      <dgm:spPr/>
    </dgm:pt>
    <dgm:pt modelId="{4C7AA376-64A5-824E-A45B-E20A5AB25A2A}" type="pres">
      <dgm:prSet presAssocID="{33616866-B995-CD4B-9EE9-7745D8C3291E}" presName="connectorText" presStyleLbl="sibTrans2D1" presStyleIdx="0" presStyleCnt="1"/>
      <dgm:spPr/>
    </dgm:pt>
    <dgm:pt modelId="{60F91033-47A9-5740-9CAA-7AFD4C5C3D9C}" type="pres">
      <dgm:prSet presAssocID="{7B0D8AA3-1186-6D45-88D8-F1211BD2FD31}" presName="node" presStyleLbl="node1" presStyleIdx="1" presStyleCnt="2" custScaleX="136236" custScaleY="59896">
        <dgm:presLayoutVars>
          <dgm:bulletEnabled val="1"/>
        </dgm:presLayoutVars>
      </dgm:prSet>
      <dgm:spPr/>
    </dgm:pt>
  </dgm:ptLst>
  <dgm:cxnLst>
    <dgm:cxn modelId="{F39A9307-3594-3944-ABBA-09B6B0B6D0B2}" type="presOf" srcId="{33616866-B995-CD4B-9EE9-7745D8C3291E}" destId="{4C7AA376-64A5-824E-A45B-E20A5AB25A2A}" srcOrd="1" destOrd="0" presId="urn:microsoft.com/office/officeart/2005/8/layout/process2"/>
    <dgm:cxn modelId="{EC1B8721-D08B-3447-AF90-3467DF1A4B0F}" type="presOf" srcId="{C33B847A-36C4-FB48-BC76-B21BC3AE8BE5}" destId="{14F932CF-5696-3B40-8A9B-C8E402F390EF}" srcOrd="0" destOrd="0" presId="urn:microsoft.com/office/officeart/2005/8/layout/process2"/>
    <dgm:cxn modelId="{FE01552E-3ABF-8C40-B8F6-291C4AF499E4}" srcId="{E78352D2-0FA2-164A-A13C-DB7219AFE3E7}" destId="{7B0D8AA3-1186-6D45-88D8-F1211BD2FD31}" srcOrd="1" destOrd="0" parTransId="{C0D9F2BB-FF69-8747-BC96-1F999864249A}" sibTransId="{A7055479-91B6-2D46-B49C-3334336FE784}"/>
    <dgm:cxn modelId="{36B1C731-BEEB-B643-ACD8-E3B05D7CD632}" type="presOf" srcId="{E78352D2-0FA2-164A-A13C-DB7219AFE3E7}" destId="{5BAE40BB-5B02-924A-8CB8-CDF35DB9B622}" srcOrd="0" destOrd="0" presId="urn:microsoft.com/office/officeart/2005/8/layout/process2"/>
    <dgm:cxn modelId="{D0B70FC6-96B5-F445-BAB0-5BDA760F3E2A}" srcId="{E78352D2-0FA2-164A-A13C-DB7219AFE3E7}" destId="{C33B847A-36C4-FB48-BC76-B21BC3AE8BE5}" srcOrd="0" destOrd="0" parTransId="{678CD7B2-C5F7-9047-B8F8-FEB302276D37}" sibTransId="{33616866-B995-CD4B-9EE9-7745D8C3291E}"/>
    <dgm:cxn modelId="{B8A3C2E2-848F-CE41-95D0-0AE26C4EB69E}" type="presOf" srcId="{33616866-B995-CD4B-9EE9-7745D8C3291E}" destId="{34AC86F2-1AD2-264D-96D9-8094F014039A}" srcOrd="0" destOrd="0" presId="urn:microsoft.com/office/officeart/2005/8/layout/process2"/>
    <dgm:cxn modelId="{DDF569EE-6C04-DC44-B214-6544CC711923}" type="presOf" srcId="{7B0D8AA3-1186-6D45-88D8-F1211BD2FD31}" destId="{60F91033-47A9-5740-9CAA-7AFD4C5C3D9C}" srcOrd="0" destOrd="0" presId="urn:microsoft.com/office/officeart/2005/8/layout/process2"/>
    <dgm:cxn modelId="{0A11F050-CAC6-1E45-B511-73697522BECC}" type="presParOf" srcId="{5BAE40BB-5B02-924A-8CB8-CDF35DB9B622}" destId="{14F932CF-5696-3B40-8A9B-C8E402F390EF}" srcOrd="0" destOrd="0" presId="urn:microsoft.com/office/officeart/2005/8/layout/process2"/>
    <dgm:cxn modelId="{5B655507-C4D7-1943-BE48-AF5647F8E2B2}" type="presParOf" srcId="{5BAE40BB-5B02-924A-8CB8-CDF35DB9B622}" destId="{34AC86F2-1AD2-264D-96D9-8094F014039A}" srcOrd="1" destOrd="0" presId="urn:microsoft.com/office/officeart/2005/8/layout/process2"/>
    <dgm:cxn modelId="{EE95B097-A167-D746-8ACD-5FD45459E66D}" type="presParOf" srcId="{34AC86F2-1AD2-264D-96D9-8094F014039A}" destId="{4C7AA376-64A5-824E-A45B-E20A5AB25A2A}" srcOrd="0" destOrd="0" presId="urn:microsoft.com/office/officeart/2005/8/layout/process2"/>
    <dgm:cxn modelId="{7B4A31F8-429F-7C42-A1B5-B99D16A287D1}" type="presParOf" srcId="{5BAE40BB-5B02-924A-8CB8-CDF35DB9B622}" destId="{60F91033-47A9-5740-9CAA-7AFD4C5C3D9C}" srcOrd="2" destOrd="0" presId="urn:microsoft.com/office/officeart/2005/8/layout/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8352D2-0FA2-164A-A13C-DB7219AFE3E7}" type="doc">
      <dgm:prSet loTypeId="urn:microsoft.com/office/officeart/2005/8/layout/process2" loCatId="process" qsTypeId="urn:microsoft.com/office/officeart/2005/8/quickstyle/simple1" qsCatId="simple" csTypeId="urn:microsoft.com/office/officeart/2005/8/colors/accent1_2" csCatId="accent1" phldr="1"/>
      <dgm:spPr/>
    </dgm:pt>
    <dgm:pt modelId="{C33B847A-36C4-FB48-BC76-B21BC3AE8BE5}">
      <dgm:prSet phldrT="[Text]" custT="1"/>
      <dgm:spPr/>
      <dgm:t>
        <a:bodyPr/>
        <a:lstStyle/>
        <a:p>
          <a:r>
            <a:rPr lang="en-US" sz="1200" dirty="0">
              <a:latin typeface="Arial" panose="020B0604020202020204" pitchFamily="34" charset="0"/>
              <a:cs typeface="Arial" panose="020B0604020202020204" pitchFamily="34" charset="0"/>
            </a:rPr>
            <a:t>Data Sourcing:</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sensors, ingestion, selection</a:t>
          </a:r>
        </a:p>
      </dgm:t>
    </dgm:pt>
    <dgm:pt modelId="{678CD7B2-C5F7-9047-B8F8-FEB302276D37}" type="parTrans" cxnId="{D0B70FC6-96B5-F445-BAB0-5BDA760F3E2A}">
      <dgm:prSet/>
      <dgm:spPr/>
      <dgm:t>
        <a:bodyPr/>
        <a:lstStyle/>
        <a:p>
          <a:endParaRPr lang="en-US" sz="1200">
            <a:latin typeface="Arial" panose="020B0604020202020204" pitchFamily="34" charset="0"/>
            <a:cs typeface="Arial" panose="020B0604020202020204" pitchFamily="34" charset="0"/>
          </a:endParaRPr>
        </a:p>
      </dgm:t>
    </dgm:pt>
    <dgm:pt modelId="{33616866-B995-CD4B-9EE9-7745D8C3291E}" type="sibTrans" cxnId="{D0B70FC6-96B5-F445-BAB0-5BDA760F3E2A}">
      <dgm:prSet custT="1"/>
      <dgm:spPr/>
      <dgm:t>
        <a:bodyPr/>
        <a:lstStyle/>
        <a:p>
          <a:endParaRPr lang="en-US" sz="1200">
            <a:latin typeface="Arial" panose="020B0604020202020204" pitchFamily="34" charset="0"/>
            <a:cs typeface="Arial" panose="020B0604020202020204" pitchFamily="34" charset="0"/>
          </a:endParaRPr>
        </a:p>
      </dgm:t>
    </dgm:pt>
    <dgm:pt modelId="{49C7ADF9-241C-5649-9E8A-2894B601A3FA}">
      <dgm:prSet phldrT="[Text]" custT="1"/>
      <dgm:spPr/>
      <dgm:t>
        <a:bodyPr/>
        <a:lstStyle/>
        <a:p>
          <a:r>
            <a:rPr lang="en-US" sz="1200" dirty="0">
              <a:latin typeface="Arial" panose="020B0604020202020204" pitchFamily="34" charset="0"/>
              <a:cs typeface="Arial" panose="020B0604020202020204" pitchFamily="34" charset="0"/>
            </a:rPr>
            <a:t>Signal Processing:</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denoising, artifact removal, conditioning</a:t>
          </a:r>
        </a:p>
      </dgm:t>
    </dgm:pt>
    <dgm:pt modelId="{C574AFBE-BCDB-9D4A-95BC-CA28A4A74239}" type="parTrans" cxnId="{966E288C-5080-0246-B43D-1B9AEAB0BF8F}">
      <dgm:prSet/>
      <dgm:spPr/>
      <dgm:t>
        <a:bodyPr/>
        <a:lstStyle/>
        <a:p>
          <a:endParaRPr lang="en-US" sz="1200">
            <a:latin typeface="Arial" panose="020B0604020202020204" pitchFamily="34" charset="0"/>
            <a:cs typeface="Arial" panose="020B0604020202020204" pitchFamily="34" charset="0"/>
          </a:endParaRPr>
        </a:p>
      </dgm:t>
    </dgm:pt>
    <dgm:pt modelId="{6943AF75-CC79-0943-B476-737643063A5C}" type="sibTrans" cxnId="{966E288C-5080-0246-B43D-1B9AEAB0BF8F}">
      <dgm:prSet custT="1"/>
      <dgm:spPr/>
      <dgm:t>
        <a:bodyPr/>
        <a:lstStyle/>
        <a:p>
          <a:endParaRPr lang="en-US" sz="1200">
            <a:latin typeface="Arial" panose="020B0604020202020204" pitchFamily="34" charset="0"/>
            <a:cs typeface="Arial" panose="020B0604020202020204" pitchFamily="34" charset="0"/>
          </a:endParaRPr>
        </a:p>
      </dgm:t>
    </dgm:pt>
    <dgm:pt modelId="{5C6BD350-F518-E34A-87B7-251BC027A8E2}">
      <dgm:prSet phldrT="[Text]" custT="1"/>
      <dgm:spPr/>
      <dgm:t>
        <a:bodyPr/>
        <a:lstStyle/>
        <a:p>
          <a:r>
            <a:rPr lang="en-US" sz="1200" dirty="0">
              <a:latin typeface="Arial" panose="020B0604020202020204" pitchFamily="34" charset="0"/>
              <a:cs typeface="Arial" panose="020B0604020202020204" pitchFamily="34" charset="0"/>
            </a:rPr>
            <a:t>Feature Engineering: </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identifying mathematical invariants</a:t>
          </a:r>
        </a:p>
      </dgm:t>
    </dgm:pt>
    <dgm:pt modelId="{9B71B30D-D698-1943-B5B8-BCEA61658D3E}" type="parTrans" cxnId="{175134AD-269E-9C43-9B5B-97E47DC9931C}">
      <dgm:prSet/>
      <dgm:spPr/>
      <dgm:t>
        <a:bodyPr/>
        <a:lstStyle/>
        <a:p>
          <a:endParaRPr lang="en-US" sz="1200">
            <a:latin typeface="Arial" panose="020B0604020202020204" pitchFamily="34" charset="0"/>
            <a:cs typeface="Arial" panose="020B0604020202020204" pitchFamily="34" charset="0"/>
          </a:endParaRPr>
        </a:p>
      </dgm:t>
    </dgm:pt>
    <dgm:pt modelId="{A3C49A53-C93B-E44D-BE75-BEB65496FAA1}" type="sibTrans" cxnId="{175134AD-269E-9C43-9B5B-97E47DC9931C}">
      <dgm:prSet custT="1"/>
      <dgm:spPr/>
      <dgm:t>
        <a:bodyPr/>
        <a:lstStyle/>
        <a:p>
          <a:endParaRPr lang="en-US" sz="1200">
            <a:latin typeface="Arial" panose="020B0604020202020204" pitchFamily="34" charset="0"/>
            <a:cs typeface="Arial" panose="020B0604020202020204" pitchFamily="34" charset="0"/>
          </a:endParaRPr>
        </a:p>
      </dgm:t>
    </dgm:pt>
    <dgm:pt modelId="{536A53C6-3E86-5043-AD8C-3C74FABFF2C8}">
      <dgm:prSet phldrT="[Text]" custT="1"/>
      <dgm:spPr/>
      <dgm:t>
        <a:bodyPr/>
        <a:lstStyle/>
        <a:p>
          <a:r>
            <a:rPr lang="en-US" sz="1200" dirty="0">
              <a:latin typeface="Arial" panose="020B0604020202020204" pitchFamily="34" charset="0"/>
              <a:cs typeface="Arial" panose="020B0604020202020204" pitchFamily="34" charset="0"/>
            </a:rPr>
            <a:t>Modeling and Training:</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algorithm design and optimization</a:t>
          </a:r>
        </a:p>
      </dgm:t>
    </dgm:pt>
    <dgm:pt modelId="{D428FE14-EF8C-3D4F-82BD-AECD3A6A1332}" type="parTrans" cxnId="{C9AAF13B-39AE-8B4D-9EA4-A1AACC2D0204}">
      <dgm:prSet/>
      <dgm:spPr/>
      <dgm:t>
        <a:bodyPr/>
        <a:lstStyle/>
        <a:p>
          <a:endParaRPr lang="en-US" sz="1200">
            <a:latin typeface="Arial" panose="020B0604020202020204" pitchFamily="34" charset="0"/>
            <a:cs typeface="Arial" panose="020B0604020202020204" pitchFamily="34" charset="0"/>
          </a:endParaRPr>
        </a:p>
      </dgm:t>
    </dgm:pt>
    <dgm:pt modelId="{8DC06BB4-3C50-2942-B55B-1E2AA451125E}" type="sibTrans" cxnId="{C9AAF13B-39AE-8B4D-9EA4-A1AACC2D0204}">
      <dgm:prSet custT="1"/>
      <dgm:spPr/>
      <dgm:t>
        <a:bodyPr/>
        <a:lstStyle/>
        <a:p>
          <a:endParaRPr lang="en-US" sz="1200">
            <a:latin typeface="Arial" panose="020B0604020202020204" pitchFamily="34" charset="0"/>
            <a:cs typeface="Arial" panose="020B0604020202020204" pitchFamily="34" charset="0"/>
          </a:endParaRPr>
        </a:p>
      </dgm:t>
    </dgm:pt>
    <dgm:pt modelId="{B72B50A8-F936-634D-8DE7-560A958EF0D5}">
      <dgm:prSet phldrT="[Text]" custT="1"/>
      <dgm:spPr/>
      <dgm:t>
        <a:bodyPr/>
        <a:lstStyle/>
        <a:p>
          <a:r>
            <a:rPr lang="en-US" sz="1200" dirty="0">
              <a:latin typeface="Arial" panose="020B0604020202020204" pitchFamily="34" charset="0"/>
              <a:cs typeface="Arial" panose="020B0604020202020204" pitchFamily="34" charset="0"/>
            </a:rPr>
            <a:t>Hypothesis Synthesis:</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evaluation, analysis, diagnosis</a:t>
          </a:r>
        </a:p>
      </dgm:t>
    </dgm:pt>
    <dgm:pt modelId="{27252E88-78DC-4C43-A3E0-93CA287A5FDD}" type="parTrans" cxnId="{6026B9C3-3DA6-5048-A45E-47C9A350B450}">
      <dgm:prSet/>
      <dgm:spPr/>
      <dgm:t>
        <a:bodyPr/>
        <a:lstStyle/>
        <a:p>
          <a:endParaRPr lang="en-US" sz="1200">
            <a:latin typeface="Arial" panose="020B0604020202020204" pitchFamily="34" charset="0"/>
            <a:cs typeface="Arial" panose="020B0604020202020204" pitchFamily="34" charset="0"/>
          </a:endParaRPr>
        </a:p>
      </dgm:t>
    </dgm:pt>
    <dgm:pt modelId="{90522913-289F-4F4B-86F1-9CE1EB2A3E28}" type="sibTrans" cxnId="{6026B9C3-3DA6-5048-A45E-47C9A350B450}">
      <dgm:prSet custT="1"/>
      <dgm:spPr/>
      <dgm:t>
        <a:bodyPr/>
        <a:lstStyle/>
        <a:p>
          <a:endParaRPr lang="en-US" sz="1200">
            <a:latin typeface="Arial" panose="020B0604020202020204" pitchFamily="34" charset="0"/>
            <a:cs typeface="Arial" panose="020B0604020202020204" pitchFamily="34" charset="0"/>
          </a:endParaRPr>
        </a:p>
      </dgm:t>
    </dgm:pt>
    <dgm:pt modelId="{7B0D8AA3-1186-6D45-88D8-F1211BD2FD31}">
      <dgm:prSet phldrT="[Text]" custT="1"/>
      <dgm:spPr/>
      <dgm:t>
        <a:bodyPr/>
        <a:lstStyle/>
        <a:p>
          <a:r>
            <a:rPr lang="en-US" sz="1200" dirty="0">
              <a:latin typeface="Arial" panose="020B0604020202020204" pitchFamily="34" charset="0"/>
              <a:cs typeface="Arial" panose="020B0604020202020204" pitchFamily="34" charset="0"/>
            </a:rPr>
            <a:t>Basic Science:</a:t>
          </a:r>
          <a:br>
            <a:rPr lang="en-US" sz="1200" dirty="0">
              <a:latin typeface="Arial" panose="020B0604020202020204" pitchFamily="34" charset="0"/>
              <a:cs typeface="Arial" panose="020B0604020202020204" pitchFamily="34" charset="0"/>
            </a:rPr>
          </a:br>
          <a:r>
            <a:rPr lang="en-US" sz="1200" dirty="0">
              <a:latin typeface="Arial" panose="020B0604020202020204" pitchFamily="34" charset="0"/>
              <a:cs typeface="Arial" panose="020B0604020202020204" pitchFamily="34" charset="0"/>
            </a:rPr>
            <a:t>Advancement of fundamental laws ad theory</a:t>
          </a:r>
        </a:p>
      </dgm:t>
    </dgm:pt>
    <dgm:pt modelId="{C0D9F2BB-FF69-8747-BC96-1F999864249A}" type="parTrans" cxnId="{FE01552E-3ABF-8C40-B8F6-291C4AF499E4}">
      <dgm:prSet/>
      <dgm:spPr/>
      <dgm:t>
        <a:bodyPr/>
        <a:lstStyle/>
        <a:p>
          <a:endParaRPr lang="en-US" sz="1200">
            <a:latin typeface="Arial" panose="020B0604020202020204" pitchFamily="34" charset="0"/>
            <a:cs typeface="Arial" panose="020B0604020202020204" pitchFamily="34" charset="0"/>
          </a:endParaRPr>
        </a:p>
      </dgm:t>
    </dgm:pt>
    <dgm:pt modelId="{A7055479-91B6-2D46-B49C-3334336FE784}" type="sibTrans" cxnId="{FE01552E-3ABF-8C40-B8F6-291C4AF499E4}">
      <dgm:prSet/>
      <dgm:spPr/>
      <dgm:t>
        <a:bodyPr/>
        <a:lstStyle/>
        <a:p>
          <a:endParaRPr lang="en-US" sz="1200">
            <a:latin typeface="Arial" panose="020B0604020202020204" pitchFamily="34" charset="0"/>
            <a:cs typeface="Arial" panose="020B0604020202020204" pitchFamily="34" charset="0"/>
          </a:endParaRPr>
        </a:p>
      </dgm:t>
    </dgm:pt>
    <dgm:pt modelId="{5BAE40BB-5B02-924A-8CB8-CDF35DB9B622}" type="pres">
      <dgm:prSet presAssocID="{E78352D2-0FA2-164A-A13C-DB7219AFE3E7}" presName="linearFlow" presStyleCnt="0">
        <dgm:presLayoutVars>
          <dgm:resizeHandles val="exact"/>
        </dgm:presLayoutVars>
      </dgm:prSet>
      <dgm:spPr/>
    </dgm:pt>
    <dgm:pt modelId="{14F932CF-5696-3B40-8A9B-C8E402F390EF}" type="pres">
      <dgm:prSet presAssocID="{C33B847A-36C4-FB48-BC76-B21BC3AE8BE5}" presName="node" presStyleLbl="node1" presStyleIdx="0" presStyleCnt="6" custScaleX="169640" custScaleY="65040">
        <dgm:presLayoutVars>
          <dgm:bulletEnabled val="1"/>
        </dgm:presLayoutVars>
      </dgm:prSet>
      <dgm:spPr/>
    </dgm:pt>
    <dgm:pt modelId="{34AC86F2-1AD2-264D-96D9-8094F014039A}" type="pres">
      <dgm:prSet presAssocID="{33616866-B995-CD4B-9EE9-7745D8C3291E}" presName="sibTrans" presStyleLbl="sibTrans2D1" presStyleIdx="0" presStyleCnt="5"/>
      <dgm:spPr/>
    </dgm:pt>
    <dgm:pt modelId="{4C7AA376-64A5-824E-A45B-E20A5AB25A2A}" type="pres">
      <dgm:prSet presAssocID="{33616866-B995-CD4B-9EE9-7745D8C3291E}" presName="connectorText" presStyleLbl="sibTrans2D1" presStyleIdx="0" presStyleCnt="5"/>
      <dgm:spPr/>
    </dgm:pt>
    <dgm:pt modelId="{79F9CBE5-A2E2-1146-BC03-407F12597DE1}" type="pres">
      <dgm:prSet presAssocID="{49C7ADF9-241C-5649-9E8A-2894B601A3FA}" presName="node" presStyleLbl="node1" presStyleIdx="1" presStyleCnt="6" custScaleX="169640" custScaleY="62017">
        <dgm:presLayoutVars>
          <dgm:bulletEnabled val="1"/>
        </dgm:presLayoutVars>
      </dgm:prSet>
      <dgm:spPr/>
    </dgm:pt>
    <dgm:pt modelId="{B77BAED4-2430-E045-9271-92E4BB6F4363}" type="pres">
      <dgm:prSet presAssocID="{6943AF75-CC79-0943-B476-737643063A5C}" presName="sibTrans" presStyleLbl="sibTrans2D1" presStyleIdx="1" presStyleCnt="5"/>
      <dgm:spPr/>
    </dgm:pt>
    <dgm:pt modelId="{C715C3E8-6004-FF47-9B19-9B2C24C01F3E}" type="pres">
      <dgm:prSet presAssocID="{6943AF75-CC79-0943-B476-737643063A5C}" presName="connectorText" presStyleLbl="sibTrans2D1" presStyleIdx="1" presStyleCnt="5"/>
      <dgm:spPr/>
    </dgm:pt>
    <dgm:pt modelId="{2A5B6AB0-BCA9-B549-80DF-AAE98E84B087}" type="pres">
      <dgm:prSet presAssocID="{5C6BD350-F518-E34A-87B7-251BC027A8E2}" presName="node" presStyleLbl="node1" presStyleIdx="2" presStyleCnt="6" custScaleX="169640" custScaleY="58839">
        <dgm:presLayoutVars>
          <dgm:bulletEnabled val="1"/>
        </dgm:presLayoutVars>
      </dgm:prSet>
      <dgm:spPr/>
    </dgm:pt>
    <dgm:pt modelId="{44C93D0D-75CE-124F-B8A6-614A3409BE77}" type="pres">
      <dgm:prSet presAssocID="{A3C49A53-C93B-E44D-BE75-BEB65496FAA1}" presName="sibTrans" presStyleLbl="sibTrans2D1" presStyleIdx="2" presStyleCnt="5"/>
      <dgm:spPr/>
    </dgm:pt>
    <dgm:pt modelId="{9CFF37A7-7ACE-5B4D-B665-917BEA165AB7}" type="pres">
      <dgm:prSet presAssocID="{A3C49A53-C93B-E44D-BE75-BEB65496FAA1}" presName="connectorText" presStyleLbl="sibTrans2D1" presStyleIdx="2" presStyleCnt="5"/>
      <dgm:spPr/>
    </dgm:pt>
    <dgm:pt modelId="{3850ABBA-1146-6146-AD6E-6A95FEC553BB}" type="pres">
      <dgm:prSet presAssocID="{536A53C6-3E86-5043-AD8C-3C74FABFF2C8}" presName="node" presStyleLbl="node1" presStyleIdx="3" presStyleCnt="6" custScaleX="169640" custScaleY="55261">
        <dgm:presLayoutVars>
          <dgm:bulletEnabled val="1"/>
        </dgm:presLayoutVars>
      </dgm:prSet>
      <dgm:spPr/>
    </dgm:pt>
    <dgm:pt modelId="{26FC844B-8190-2F4C-AE67-481F6E8D7D85}" type="pres">
      <dgm:prSet presAssocID="{8DC06BB4-3C50-2942-B55B-1E2AA451125E}" presName="sibTrans" presStyleLbl="sibTrans2D1" presStyleIdx="3" presStyleCnt="5"/>
      <dgm:spPr/>
    </dgm:pt>
    <dgm:pt modelId="{529BC08F-259A-354E-B4F3-6BCC3CDEBD8D}" type="pres">
      <dgm:prSet presAssocID="{8DC06BB4-3C50-2942-B55B-1E2AA451125E}" presName="connectorText" presStyleLbl="sibTrans2D1" presStyleIdx="3" presStyleCnt="5"/>
      <dgm:spPr/>
    </dgm:pt>
    <dgm:pt modelId="{89E915B4-19A1-CD43-A06A-C85221A7492F}" type="pres">
      <dgm:prSet presAssocID="{B72B50A8-F936-634D-8DE7-560A958EF0D5}" presName="node" presStyleLbl="node1" presStyleIdx="4" presStyleCnt="6" custScaleX="169640" custScaleY="51307">
        <dgm:presLayoutVars>
          <dgm:bulletEnabled val="1"/>
        </dgm:presLayoutVars>
      </dgm:prSet>
      <dgm:spPr/>
    </dgm:pt>
    <dgm:pt modelId="{63A45647-1696-6343-B6F5-1CAB89EAE40E}" type="pres">
      <dgm:prSet presAssocID="{90522913-289F-4F4B-86F1-9CE1EB2A3E28}" presName="sibTrans" presStyleLbl="sibTrans2D1" presStyleIdx="4" presStyleCnt="5"/>
      <dgm:spPr/>
    </dgm:pt>
    <dgm:pt modelId="{0779A5E8-6736-2044-8064-7347EF02B2AC}" type="pres">
      <dgm:prSet presAssocID="{90522913-289F-4F4B-86F1-9CE1EB2A3E28}" presName="connectorText" presStyleLbl="sibTrans2D1" presStyleIdx="4" presStyleCnt="5"/>
      <dgm:spPr/>
    </dgm:pt>
    <dgm:pt modelId="{60F91033-47A9-5740-9CAA-7AFD4C5C3D9C}" type="pres">
      <dgm:prSet presAssocID="{7B0D8AA3-1186-6D45-88D8-F1211BD2FD31}" presName="node" presStyleLbl="node1" presStyleIdx="5" presStyleCnt="6" custScaleX="169675" custScaleY="47093">
        <dgm:presLayoutVars>
          <dgm:bulletEnabled val="1"/>
        </dgm:presLayoutVars>
      </dgm:prSet>
      <dgm:spPr/>
    </dgm:pt>
  </dgm:ptLst>
  <dgm:cxnLst>
    <dgm:cxn modelId="{F39A9307-3594-3944-ABBA-09B6B0B6D0B2}" type="presOf" srcId="{33616866-B995-CD4B-9EE9-7745D8C3291E}" destId="{4C7AA376-64A5-824E-A45B-E20A5AB25A2A}" srcOrd="1" destOrd="0" presId="urn:microsoft.com/office/officeart/2005/8/layout/process2"/>
    <dgm:cxn modelId="{D7313D08-A214-844B-9665-0A3D094753C3}" type="presOf" srcId="{90522913-289F-4F4B-86F1-9CE1EB2A3E28}" destId="{63A45647-1696-6343-B6F5-1CAB89EAE40E}" srcOrd="0" destOrd="0" presId="urn:microsoft.com/office/officeart/2005/8/layout/process2"/>
    <dgm:cxn modelId="{82D4C409-2026-804D-8B54-4D89CAD67B79}" type="presOf" srcId="{6943AF75-CC79-0943-B476-737643063A5C}" destId="{B77BAED4-2430-E045-9271-92E4BB6F4363}" srcOrd="0" destOrd="0" presId="urn:microsoft.com/office/officeart/2005/8/layout/process2"/>
    <dgm:cxn modelId="{EC1B8721-D08B-3447-AF90-3467DF1A4B0F}" type="presOf" srcId="{C33B847A-36C4-FB48-BC76-B21BC3AE8BE5}" destId="{14F932CF-5696-3B40-8A9B-C8E402F390EF}" srcOrd="0" destOrd="0" presId="urn:microsoft.com/office/officeart/2005/8/layout/process2"/>
    <dgm:cxn modelId="{FE01552E-3ABF-8C40-B8F6-291C4AF499E4}" srcId="{E78352D2-0FA2-164A-A13C-DB7219AFE3E7}" destId="{7B0D8AA3-1186-6D45-88D8-F1211BD2FD31}" srcOrd="5" destOrd="0" parTransId="{C0D9F2BB-FF69-8747-BC96-1F999864249A}" sibTransId="{A7055479-91B6-2D46-B49C-3334336FE784}"/>
    <dgm:cxn modelId="{36B1C731-BEEB-B643-ACD8-E3B05D7CD632}" type="presOf" srcId="{E78352D2-0FA2-164A-A13C-DB7219AFE3E7}" destId="{5BAE40BB-5B02-924A-8CB8-CDF35DB9B622}" srcOrd="0" destOrd="0" presId="urn:microsoft.com/office/officeart/2005/8/layout/process2"/>
    <dgm:cxn modelId="{C9AAF13B-39AE-8B4D-9EA4-A1AACC2D0204}" srcId="{E78352D2-0FA2-164A-A13C-DB7219AFE3E7}" destId="{536A53C6-3E86-5043-AD8C-3C74FABFF2C8}" srcOrd="3" destOrd="0" parTransId="{D428FE14-EF8C-3D4F-82BD-AECD3A6A1332}" sibTransId="{8DC06BB4-3C50-2942-B55B-1E2AA451125E}"/>
    <dgm:cxn modelId="{E4DF7D55-2912-4442-BB41-A3E4B2F3ADBF}" type="presOf" srcId="{6943AF75-CC79-0943-B476-737643063A5C}" destId="{C715C3E8-6004-FF47-9B19-9B2C24C01F3E}" srcOrd="1" destOrd="0" presId="urn:microsoft.com/office/officeart/2005/8/layout/process2"/>
    <dgm:cxn modelId="{C5436957-B0CA-AE44-8C80-7CCF8D7ED30B}" type="presOf" srcId="{A3C49A53-C93B-E44D-BE75-BEB65496FAA1}" destId="{44C93D0D-75CE-124F-B8A6-614A3409BE77}" srcOrd="0" destOrd="0" presId="urn:microsoft.com/office/officeart/2005/8/layout/process2"/>
    <dgm:cxn modelId="{1C2C5E74-F302-3E4D-BB55-E7D89B868597}" type="presOf" srcId="{8DC06BB4-3C50-2942-B55B-1E2AA451125E}" destId="{529BC08F-259A-354E-B4F3-6BCC3CDEBD8D}" srcOrd="1" destOrd="0" presId="urn:microsoft.com/office/officeart/2005/8/layout/process2"/>
    <dgm:cxn modelId="{81E2977D-A5E5-F944-8DB9-B50598C8FF1C}" type="presOf" srcId="{A3C49A53-C93B-E44D-BE75-BEB65496FAA1}" destId="{9CFF37A7-7ACE-5B4D-B665-917BEA165AB7}" srcOrd="1" destOrd="0" presId="urn:microsoft.com/office/officeart/2005/8/layout/process2"/>
    <dgm:cxn modelId="{AF225D87-E6D3-C34E-9B72-90E6FEBA8892}" type="presOf" srcId="{49C7ADF9-241C-5649-9E8A-2894B601A3FA}" destId="{79F9CBE5-A2E2-1146-BC03-407F12597DE1}" srcOrd="0" destOrd="0" presId="urn:microsoft.com/office/officeart/2005/8/layout/process2"/>
    <dgm:cxn modelId="{966E288C-5080-0246-B43D-1B9AEAB0BF8F}" srcId="{E78352D2-0FA2-164A-A13C-DB7219AFE3E7}" destId="{49C7ADF9-241C-5649-9E8A-2894B601A3FA}" srcOrd="1" destOrd="0" parTransId="{C574AFBE-BCDB-9D4A-95BC-CA28A4A74239}" sibTransId="{6943AF75-CC79-0943-B476-737643063A5C}"/>
    <dgm:cxn modelId="{B8AA2296-C8D3-B346-8DAC-9EF1588230EA}" type="presOf" srcId="{90522913-289F-4F4B-86F1-9CE1EB2A3E28}" destId="{0779A5E8-6736-2044-8064-7347EF02B2AC}" srcOrd="1" destOrd="0" presId="urn:microsoft.com/office/officeart/2005/8/layout/process2"/>
    <dgm:cxn modelId="{175134AD-269E-9C43-9B5B-97E47DC9931C}" srcId="{E78352D2-0FA2-164A-A13C-DB7219AFE3E7}" destId="{5C6BD350-F518-E34A-87B7-251BC027A8E2}" srcOrd="2" destOrd="0" parTransId="{9B71B30D-D698-1943-B5B8-BCEA61658D3E}" sibTransId="{A3C49A53-C93B-E44D-BE75-BEB65496FAA1}"/>
    <dgm:cxn modelId="{6026B9C3-3DA6-5048-A45E-47C9A350B450}" srcId="{E78352D2-0FA2-164A-A13C-DB7219AFE3E7}" destId="{B72B50A8-F936-634D-8DE7-560A958EF0D5}" srcOrd="4" destOrd="0" parTransId="{27252E88-78DC-4C43-A3E0-93CA287A5FDD}" sibTransId="{90522913-289F-4F4B-86F1-9CE1EB2A3E28}"/>
    <dgm:cxn modelId="{D0B70FC6-96B5-F445-BAB0-5BDA760F3E2A}" srcId="{E78352D2-0FA2-164A-A13C-DB7219AFE3E7}" destId="{C33B847A-36C4-FB48-BC76-B21BC3AE8BE5}" srcOrd="0" destOrd="0" parTransId="{678CD7B2-C5F7-9047-B8F8-FEB302276D37}" sibTransId="{33616866-B995-CD4B-9EE9-7745D8C3291E}"/>
    <dgm:cxn modelId="{85B622E2-7EE1-1C46-8F0E-C070300F76BB}" type="presOf" srcId="{B72B50A8-F936-634D-8DE7-560A958EF0D5}" destId="{89E915B4-19A1-CD43-A06A-C85221A7492F}" srcOrd="0" destOrd="0" presId="urn:microsoft.com/office/officeart/2005/8/layout/process2"/>
    <dgm:cxn modelId="{B8A3C2E2-848F-CE41-95D0-0AE26C4EB69E}" type="presOf" srcId="{33616866-B995-CD4B-9EE9-7745D8C3291E}" destId="{34AC86F2-1AD2-264D-96D9-8094F014039A}" srcOrd="0" destOrd="0" presId="urn:microsoft.com/office/officeart/2005/8/layout/process2"/>
    <dgm:cxn modelId="{DE69B3E8-EC55-DD4E-AAF7-42CDCAD2A8E8}" type="presOf" srcId="{536A53C6-3E86-5043-AD8C-3C74FABFF2C8}" destId="{3850ABBA-1146-6146-AD6E-6A95FEC553BB}" srcOrd="0" destOrd="0" presId="urn:microsoft.com/office/officeart/2005/8/layout/process2"/>
    <dgm:cxn modelId="{2BEA2EED-E40D-0C47-9D68-DE541D6AB325}" type="presOf" srcId="{5C6BD350-F518-E34A-87B7-251BC027A8E2}" destId="{2A5B6AB0-BCA9-B549-80DF-AAE98E84B087}" srcOrd="0" destOrd="0" presId="urn:microsoft.com/office/officeart/2005/8/layout/process2"/>
    <dgm:cxn modelId="{DDF569EE-6C04-DC44-B214-6544CC711923}" type="presOf" srcId="{7B0D8AA3-1186-6D45-88D8-F1211BD2FD31}" destId="{60F91033-47A9-5740-9CAA-7AFD4C5C3D9C}" srcOrd="0" destOrd="0" presId="urn:microsoft.com/office/officeart/2005/8/layout/process2"/>
    <dgm:cxn modelId="{0EF334F1-3B23-2645-872C-9799C8A84B3A}" type="presOf" srcId="{8DC06BB4-3C50-2942-B55B-1E2AA451125E}" destId="{26FC844B-8190-2F4C-AE67-481F6E8D7D85}" srcOrd="0" destOrd="0" presId="urn:microsoft.com/office/officeart/2005/8/layout/process2"/>
    <dgm:cxn modelId="{0A11F050-CAC6-1E45-B511-73697522BECC}" type="presParOf" srcId="{5BAE40BB-5B02-924A-8CB8-CDF35DB9B622}" destId="{14F932CF-5696-3B40-8A9B-C8E402F390EF}" srcOrd="0" destOrd="0" presId="urn:microsoft.com/office/officeart/2005/8/layout/process2"/>
    <dgm:cxn modelId="{5B655507-C4D7-1943-BE48-AF5647F8E2B2}" type="presParOf" srcId="{5BAE40BB-5B02-924A-8CB8-CDF35DB9B622}" destId="{34AC86F2-1AD2-264D-96D9-8094F014039A}" srcOrd="1" destOrd="0" presId="urn:microsoft.com/office/officeart/2005/8/layout/process2"/>
    <dgm:cxn modelId="{EE95B097-A167-D746-8ACD-5FD45459E66D}" type="presParOf" srcId="{34AC86F2-1AD2-264D-96D9-8094F014039A}" destId="{4C7AA376-64A5-824E-A45B-E20A5AB25A2A}" srcOrd="0" destOrd="0" presId="urn:microsoft.com/office/officeart/2005/8/layout/process2"/>
    <dgm:cxn modelId="{18B9B687-CE91-7648-A98F-82B7A7102E5B}" type="presParOf" srcId="{5BAE40BB-5B02-924A-8CB8-CDF35DB9B622}" destId="{79F9CBE5-A2E2-1146-BC03-407F12597DE1}" srcOrd="2" destOrd="0" presId="urn:microsoft.com/office/officeart/2005/8/layout/process2"/>
    <dgm:cxn modelId="{924D11CA-6BB2-F548-A8F4-CAF23E8DC96A}" type="presParOf" srcId="{5BAE40BB-5B02-924A-8CB8-CDF35DB9B622}" destId="{B77BAED4-2430-E045-9271-92E4BB6F4363}" srcOrd="3" destOrd="0" presId="urn:microsoft.com/office/officeart/2005/8/layout/process2"/>
    <dgm:cxn modelId="{96454C33-C892-2940-9FB5-DD8E7235497F}" type="presParOf" srcId="{B77BAED4-2430-E045-9271-92E4BB6F4363}" destId="{C715C3E8-6004-FF47-9B19-9B2C24C01F3E}" srcOrd="0" destOrd="0" presId="urn:microsoft.com/office/officeart/2005/8/layout/process2"/>
    <dgm:cxn modelId="{A7A9A042-7E29-734A-8D7D-3B139B04AEB0}" type="presParOf" srcId="{5BAE40BB-5B02-924A-8CB8-CDF35DB9B622}" destId="{2A5B6AB0-BCA9-B549-80DF-AAE98E84B087}" srcOrd="4" destOrd="0" presId="urn:microsoft.com/office/officeart/2005/8/layout/process2"/>
    <dgm:cxn modelId="{0BB9C671-09E4-6F45-8F75-EE0E69896FB7}" type="presParOf" srcId="{5BAE40BB-5B02-924A-8CB8-CDF35DB9B622}" destId="{44C93D0D-75CE-124F-B8A6-614A3409BE77}" srcOrd="5" destOrd="0" presId="urn:microsoft.com/office/officeart/2005/8/layout/process2"/>
    <dgm:cxn modelId="{06548515-A783-DC44-A535-27A2079DB1EE}" type="presParOf" srcId="{44C93D0D-75CE-124F-B8A6-614A3409BE77}" destId="{9CFF37A7-7ACE-5B4D-B665-917BEA165AB7}" srcOrd="0" destOrd="0" presId="urn:microsoft.com/office/officeart/2005/8/layout/process2"/>
    <dgm:cxn modelId="{DF70F782-D51A-0345-B4A8-7DF87F4AD9D5}" type="presParOf" srcId="{5BAE40BB-5B02-924A-8CB8-CDF35DB9B622}" destId="{3850ABBA-1146-6146-AD6E-6A95FEC553BB}" srcOrd="6" destOrd="0" presId="urn:microsoft.com/office/officeart/2005/8/layout/process2"/>
    <dgm:cxn modelId="{D160080C-DB6F-3344-966A-C363A510E60A}" type="presParOf" srcId="{5BAE40BB-5B02-924A-8CB8-CDF35DB9B622}" destId="{26FC844B-8190-2F4C-AE67-481F6E8D7D85}" srcOrd="7" destOrd="0" presId="urn:microsoft.com/office/officeart/2005/8/layout/process2"/>
    <dgm:cxn modelId="{2569FF41-53E1-E04B-8C84-76ADDB566852}" type="presParOf" srcId="{26FC844B-8190-2F4C-AE67-481F6E8D7D85}" destId="{529BC08F-259A-354E-B4F3-6BCC3CDEBD8D}" srcOrd="0" destOrd="0" presId="urn:microsoft.com/office/officeart/2005/8/layout/process2"/>
    <dgm:cxn modelId="{3E07931E-E319-D140-8629-EFFCF76A974C}" type="presParOf" srcId="{5BAE40BB-5B02-924A-8CB8-CDF35DB9B622}" destId="{89E915B4-19A1-CD43-A06A-C85221A7492F}" srcOrd="8" destOrd="0" presId="urn:microsoft.com/office/officeart/2005/8/layout/process2"/>
    <dgm:cxn modelId="{94CB7E39-60D6-9349-9F86-B91C2574EE14}" type="presParOf" srcId="{5BAE40BB-5B02-924A-8CB8-CDF35DB9B622}" destId="{63A45647-1696-6343-B6F5-1CAB89EAE40E}" srcOrd="9" destOrd="0" presId="urn:microsoft.com/office/officeart/2005/8/layout/process2"/>
    <dgm:cxn modelId="{1C56EDA0-7151-C14E-82AB-FD9F07F00C27}" type="presParOf" srcId="{63A45647-1696-6343-B6F5-1CAB89EAE40E}" destId="{0779A5E8-6736-2044-8064-7347EF02B2AC}" srcOrd="0" destOrd="0" presId="urn:microsoft.com/office/officeart/2005/8/layout/process2"/>
    <dgm:cxn modelId="{7B4A31F8-429F-7C42-A1B5-B99D16A287D1}" type="presParOf" srcId="{5BAE40BB-5B02-924A-8CB8-CDF35DB9B622}" destId="{60F91033-47A9-5740-9CAA-7AFD4C5C3D9C}" srcOrd="10" destOrd="0" presId="urn:microsoft.com/office/officeart/2005/8/layout/process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F932CF-5696-3B40-8A9B-C8E402F390EF}">
      <dsp:nvSpPr>
        <dsp:cNvPr id="0" name=""/>
        <dsp:cNvSpPr/>
      </dsp:nvSpPr>
      <dsp:spPr>
        <a:xfrm>
          <a:off x="0" y="585"/>
          <a:ext cx="5102352" cy="196974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100000"/>
            </a:lnSpc>
            <a:spcBef>
              <a:spcPct val="0"/>
            </a:spcBef>
            <a:spcAft>
              <a:spcPct val="35000"/>
            </a:spcAft>
            <a:buNone/>
          </a:pPr>
          <a:r>
            <a:rPr lang="en-US" sz="2400" kern="1200" dirty="0">
              <a:latin typeface="Arial" panose="020B0604020202020204" pitchFamily="34" charset="0"/>
              <a:cs typeface="Arial" panose="020B0604020202020204" pitchFamily="34" charset="0"/>
            </a:rPr>
            <a:t>Data Sourcing:</a:t>
          </a:r>
          <a:br>
            <a:rPr lang="en-US" sz="2400" kern="1200" dirty="0">
              <a:latin typeface="Arial" panose="020B0604020202020204" pitchFamily="34" charset="0"/>
              <a:cs typeface="Arial" panose="020B0604020202020204" pitchFamily="34" charset="0"/>
            </a:rPr>
          </a:br>
          <a:r>
            <a:rPr lang="en-US" sz="1800" kern="1200" dirty="0">
              <a:latin typeface="Arial" panose="020B0604020202020204" pitchFamily="34" charset="0"/>
              <a:cs typeface="Arial" panose="020B0604020202020204" pitchFamily="34" charset="0"/>
            </a:rPr>
            <a:t>ingestion, selection. annotation</a:t>
          </a:r>
        </a:p>
      </dsp:txBody>
      <dsp:txXfrm>
        <a:off x="57692" y="58277"/>
        <a:ext cx="4986968" cy="1854364"/>
      </dsp:txXfrm>
    </dsp:sp>
    <dsp:sp modelId="{34AC86F2-1AD2-264D-96D9-8094F014039A}">
      <dsp:nvSpPr>
        <dsp:cNvPr id="0" name=""/>
        <dsp:cNvSpPr/>
      </dsp:nvSpPr>
      <dsp:spPr>
        <a:xfrm rot="5400000">
          <a:off x="1978681" y="2046666"/>
          <a:ext cx="1144989" cy="137398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latin typeface="Arial" panose="020B0604020202020204" pitchFamily="34" charset="0"/>
            <a:cs typeface="Arial" panose="020B0604020202020204" pitchFamily="34" charset="0"/>
          </a:endParaRPr>
        </a:p>
      </dsp:txBody>
      <dsp:txXfrm rot="-5400000">
        <a:off x="2138980" y="2161165"/>
        <a:ext cx="824393" cy="801492"/>
      </dsp:txXfrm>
    </dsp:sp>
    <dsp:sp modelId="{60F91033-47A9-5740-9CAA-7AFD4C5C3D9C}">
      <dsp:nvSpPr>
        <dsp:cNvPr id="0" name=""/>
        <dsp:cNvSpPr/>
      </dsp:nvSpPr>
      <dsp:spPr>
        <a:xfrm>
          <a:off x="265170" y="3496986"/>
          <a:ext cx="4572011" cy="18288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100000"/>
            </a:lnSpc>
            <a:spcBef>
              <a:spcPct val="0"/>
            </a:spcBef>
            <a:spcAft>
              <a:spcPct val="35000"/>
            </a:spcAft>
            <a:buNone/>
          </a:pPr>
          <a:r>
            <a:rPr lang="en-US" sz="2400" kern="1200" dirty="0">
              <a:latin typeface="Arial" panose="020B0604020202020204" pitchFamily="34" charset="0"/>
              <a:cs typeface="Arial" panose="020B0604020202020204" pitchFamily="34" charset="0"/>
            </a:rPr>
            <a:t>Basic Science:</a:t>
          </a:r>
          <a:br>
            <a:rPr lang="en-US" sz="2400" kern="1200" dirty="0">
              <a:latin typeface="Arial" panose="020B0604020202020204" pitchFamily="34" charset="0"/>
              <a:cs typeface="Arial" panose="020B0604020202020204" pitchFamily="34" charset="0"/>
            </a:rPr>
          </a:br>
          <a:r>
            <a:rPr lang="en-US" sz="1800" kern="1200" dirty="0">
              <a:latin typeface="Arial" panose="020B0604020202020204" pitchFamily="34" charset="0"/>
              <a:cs typeface="Arial" panose="020B0604020202020204" pitchFamily="34" charset="0"/>
            </a:rPr>
            <a:t>advancement of fundamental laws and theory</a:t>
          </a:r>
        </a:p>
      </dsp:txBody>
      <dsp:txXfrm>
        <a:off x="318734" y="3550550"/>
        <a:ext cx="4464883" cy="17216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F932CF-5696-3B40-8A9B-C8E402F390EF}">
      <dsp:nvSpPr>
        <dsp:cNvPr id="0" name=""/>
        <dsp:cNvSpPr/>
      </dsp:nvSpPr>
      <dsp:spPr>
        <a:xfrm>
          <a:off x="0" y="5924"/>
          <a:ext cx="3551936" cy="63081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Data Sourcing:</a:t>
          </a:r>
          <a:br>
            <a:rPr lang="en-US" sz="1200" kern="1200" dirty="0">
              <a:latin typeface="Arial" panose="020B0604020202020204" pitchFamily="34" charset="0"/>
              <a:cs typeface="Arial" panose="020B0604020202020204" pitchFamily="34" charset="0"/>
            </a:rPr>
          </a:br>
          <a:r>
            <a:rPr lang="en-US" sz="1200" kern="1200" dirty="0">
              <a:latin typeface="Arial" panose="020B0604020202020204" pitchFamily="34" charset="0"/>
              <a:cs typeface="Arial" panose="020B0604020202020204" pitchFamily="34" charset="0"/>
            </a:rPr>
            <a:t>sensors, ingestion, selection</a:t>
          </a:r>
        </a:p>
      </dsp:txBody>
      <dsp:txXfrm>
        <a:off x="18476" y="24400"/>
        <a:ext cx="3514984" cy="593864"/>
      </dsp:txXfrm>
    </dsp:sp>
    <dsp:sp modelId="{34AC86F2-1AD2-264D-96D9-8094F014039A}">
      <dsp:nvSpPr>
        <dsp:cNvPr id="0" name=""/>
        <dsp:cNvSpPr/>
      </dsp:nvSpPr>
      <dsp:spPr>
        <a:xfrm rot="5400000">
          <a:off x="1594113" y="660987"/>
          <a:ext cx="363708" cy="4364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latin typeface="Arial" panose="020B0604020202020204" pitchFamily="34" charset="0"/>
            <a:cs typeface="Arial" panose="020B0604020202020204" pitchFamily="34" charset="0"/>
          </a:endParaRPr>
        </a:p>
      </dsp:txBody>
      <dsp:txXfrm rot="-5400000">
        <a:off x="1645032" y="697358"/>
        <a:ext cx="261870" cy="254596"/>
      </dsp:txXfrm>
    </dsp:sp>
    <dsp:sp modelId="{79F9CBE5-A2E2-1146-BC03-407F12597DE1}">
      <dsp:nvSpPr>
        <dsp:cNvPr id="0" name=""/>
        <dsp:cNvSpPr/>
      </dsp:nvSpPr>
      <dsp:spPr>
        <a:xfrm>
          <a:off x="0" y="1121685"/>
          <a:ext cx="3551936" cy="6014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Signal Processing:</a:t>
          </a:r>
          <a:br>
            <a:rPr lang="en-US" sz="1200" kern="1200" dirty="0">
              <a:latin typeface="Arial" panose="020B0604020202020204" pitchFamily="34" charset="0"/>
              <a:cs typeface="Arial" panose="020B0604020202020204" pitchFamily="34" charset="0"/>
            </a:rPr>
          </a:br>
          <a:r>
            <a:rPr lang="en-US" sz="1200" kern="1200" dirty="0">
              <a:latin typeface="Arial" panose="020B0604020202020204" pitchFamily="34" charset="0"/>
              <a:cs typeface="Arial" panose="020B0604020202020204" pitchFamily="34" charset="0"/>
            </a:rPr>
            <a:t>denoising, artifact removal, conditioning</a:t>
          </a:r>
        </a:p>
      </dsp:txBody>
      <dsp:txXfrm>
        <a:off x="17617" y="1139302"/>
        <a:ext cx="3516702" cy="566262"/>
      </dsp:txXfrm>
    </dsp:sp>
    <dsp:sp modelId="{B77BAED4-2430-E045-9271-92E4BB6F4363}">
      <dsp:nvSpPr>
        <dsp:cNvPr id="0" name=""/>
        <dsp:cNvSpPr/>
      </dsp:nvSpPr>
      <dsp:spPr>
        <a:xfrm rot="5400000">
          <a:off x="1594113" y="1747429"/>
          <a:ext cx="363708" cy="4364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latin typeface="Arial" panose="020B0604020202020204" pitchFamily="34" charset="0"/>
            <a:cs typeface="Arial" panose="020B0604020202020204" pitchFamily="34" charset="0"/>
          </a:endParaRPr>
        </a:p>
      </dsp:txBody>
      <dsp:txXfrm rot="-5400000">
        <a:off x="1645032" y="1783800"/>
        <a:ext cx="261870" cy="254596"/>
      </dsp:txXfrm>
    </dsp:sp>
    <dsp:sp modelId="{2A5B6AB0-BCA9-B549-80DF-AAE98E84B087}">
      <dsp:nvSpPr>
        <dsp:cNvPr id="0" name=""/>
        <dsp:cNvSpPr/>
      </dsp:nvSpPr>
      <dsp:spPr>
        <a:xfrm>
          <a:off x="0" y="2208127"/>
          <a:ext cx="3551936" cy="57067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Feature Engineering: </a:t>
          </a:r>
          <a:br>
            <a:rPr lang="en-US" sz="1200" kern="1200" dirty="0">
              <a:latin typeface="Arial" panose="020B0604020202020204" pitchFamily="34" charset="0"/>
              <a:cs typeface="Arial" panose="020B0604020202020204" pitchFamily="34" charset="0"/>
            </a:rPr>
          </a:br>
          <a:r>
            <a:rPr lang="en-US" sz="1200" kern="1200" dirty="0">
              <a:latin typeface="Arial" panose="020B0604020202020204" pitchFamily="34" charset="0"/>
              <a:cs typeface="Arial" panose="020B0604020202020204" pitchFamily="34" charset="0"/>
            </a:rPr>
            <a:t>identifying mathematical invariants</a:t>
          </a:r>
        </a:p>
      </dsp:txBody>
      <dsp:txXfrm>
        <a:off x="16714" y="2224841"/>
        <a:ext cx="3518508" cy="537245"/>
      </dsp:txXfrm>
    </dsp:sp>
    <dsp:sp modelId="{44C93D0D-75CE-124F-B8A6-614A3409BE77}">
      <dsp:nvSpPr>
        <dsp:cNvPr id="0" name=""/>
        <dsp:cNvSpPr/>
      </dsp:nvSpPr>
      <dsp:spPr>
        <a:xfrm rot="5400000">
          <a:off x="1594113" y="2803047"/>
          <a:ext cx="363708" cy="4364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latin typeface="Arial" panose="020B0604020202020204" pitchFamily="34" charset="0"/>
            <a:cs typeface="Arial" panose="020B0604020202020204" pitchFamily="34" charset="0"/>
          </a:endParaRPr>
        </a:p>
      </dsp:txBody>
      <dsp:txXfrm rot="-5400000">
        <a:off x="1645032" y="2839418"/>
        <a:ext cx="261870" cy="254596"/>
      </dsp:txXfrm>
    </dsp:sp>
    <dsp:sp modelId="{3850ABBA-1146-6146-AD6E-6A95FEC553BB}">
      <dsp:nvSpPr>
        <dsp:cNvPr id="0" name=""/>
        <dsp:cNvSpPr/>
      </dsp:nvSpPr>
      <dsp:spPr>
        <a:xfrm>
          <a:off x="0" y="3263745"/>
          <a:ext cx="3551936" cy="5359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Modeling and Training:</a:t>
          </a:r>
          <a:br>
            <a:rPr lang="en-US" sz="1200" kern="1200" dirty="0">
              <a:latin typeface="Arial" panose="020B0604020202020204" pitchFamily="34" charset="0"/>
              <a:cs typeface="Arial" panose="020B0604020202020204" pitchFamily="34" charset="0"/>
            </a:rPr>
          </a:br>
          <a:r>
            <a:rPr lang="en-US" sz="1200" kern="1200" dirty="0">
              <a:latin typeface="Arial" panose="020B0604020202020204" pitchFamily="34" charset="0"/>
              <a:cs typeface="Arial" panose="020B0604020202020204" pitchFamily="34" charset="0"/>
            </a:rPr>
            <a:t>algorithm design and optimization</a:t>
          </a:r>
        </a:p>
      </dsp:txBody>
      <dsp:txXfrm>
        <a:off x="15698" y="3279443"/>
        <a:ext cx="3520540" cy="504574"/>
      </dsp:txXfrm>
    </dsp:sp>
    <dsp:sp modelId="{26FC844B-8190-2F4C-AE67-481F6E8D7D85}">
      <dsp:nvSpPr>
        <dsp:cNvPr id="0" name=""/>
        <dsp:cNvSpPr/>
      </dsp:nvSpPr>
      <dsp:spPr>
        <a:xfrm rot="5400000">
          <a:off x="1594113" y="3823963"/>
          <a:ext cx="363708" cy="4364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latin typeface="Arial" panose="020B0604020202020204" pitchFamily="34" charset="0"/>
            <a:cs typeface="Arial" panose="020B0604020202020204" pitchFamily="34" charset="0"/>
          </a:endParaRPr>
        </a:p>
      </dsp:txBody>
      <dsp:txXfrm rot="-5400000">
        <a:off x="1645032" y="3860334"/>
        <a:ext cx="261870" cy="254596"/>
      </dsp:txXfrm>
    </dsp:sp>
    <dsp:sp modelId="{89E915B4-19A1-CD43-A06A-C85221A7492F}">
      <dsp:nvSpPr>
        <dsp:cNvPr id="0" name=""/>
        <dsp:cNvSpPr/>
      </dsp:nvSpPr>
      <dsp:spPr>
        <a:xfrm>
          <a:off x="0" y="4284661"/>
          <a:ext cx="3551936" cy="4976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Hypothesis Synthesis:</a:t>
          </a:r>
          <a:br>
            <a:rPr lang="en-US" sz="1200" kern="1200" dirty="0">
              <a:latin typeface="Arial" panose="020B0604020202020204" pitchFamily="34" charset="0"/>
              <a:cs typeface="Arial" panose="020B0604020202020204" pitchFamily="34" charset="0"/>
            </a:rPr>
          </a:br>
          <a:r>
            <a:rPr lang="en-US" sz="1200" kern="1200" dirty="0">
              <a:latin typeface="Arial" panose="020B0604020202020204" pitchFamily="34" charset="0"/>
              <a:cs typeface="Arial" panose="020B0604020202020204" pitchFamily="34" charset="0"/>
            </a:rPr>
            <a:t>evaluation, analysis, diagnosis</a:t>
          </a:r>
        </a:p>
      </dsp:txBody>
      <dsp:txXfrm>
        <a:off x="14575" y="4299236"/>
        <a:ext cx="3522786" cy="468471"/>
      </dsp:txXfrm>
    </dsp:sp>
    <dsp:sp modelId="{63A45647-1696-6343-B6F5-1CAB89EAE40E}">
      <dsp:nvSpPr>
        <dsp:cNvPr id="0" name=""/>
        <dsp:cNvSpPr/>
      </dsp:nvSpPr>
      <dsp:spPr>
        <a:xfrm rot="5400000">
          <a:off x="1594113" y="4806529"/>
          <a:ext cx="363708" cy="4364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latin typeface="Arial" panose="020B0604020202020204" pitchFamily="34" charset="0"/>
            <a:cs typeface="Arial" panose="020B0604020202020204" pitchFamily="34" charset="0"/>
          </a:endParaRPr>
        </a:p>
      </dsp:txBody>
      <dsp:txXfrm rot="-5400000">
        <a:off x="1645032" y="4842900"/>
        <a:ext cx="261870" cy="254596"/>
      </dsp:txXfrm>
    </dsp:sp>
    <dsp:sp modelId="{60F91033-47A9-5740-9CAA-7AFD4C5C3D9C}">
      <dsp:nvSpPr>
        <dsp:cNvPr id="0" name=""/>
        <dsp:cNvSpPr/>
      </dsp:nvSpPr>
      <dsp:spPr>
        <a:xfrm>
          <a:off x="-366" y="5267227"/>
          <a:ext cx="3552668" cy="45675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Basic Science:</a:t>
          </a:r>
          <a:br>
            <a:rPr lang="en-US" sz="1200" kern="1200" dirty="0">
              <a:latin typeface="Arial" panose="020B0604020202020204" pitchFamily="34" charset="0"/>
              <a:cs typeface="Arial" panose="020B0604020202020204" pitchFamily="34" charset="0"/>
            </a:rPr>
          </a:br>
          <a:r>
            <a:rPr lang="en-US" sz="1200" kern="1200" dirty="0">
              <a:latin typeface="Arial" panose="020B0604020202020204" pitchFamily="34" charset="0"/>
              <a:cs typeface="Arial" panose="020B0604020202020204" pitchFamily="34" charset="0"/>
            </a:rPr>
            <a:t>Advancement of fundamental laws ad theory</a:t>
          </a:r>
        </a:p>
      </dsp:txBody>
      <dsp:txXfrm>
        <a:off x="13012" y="5280605"/>
        <a:ext cx="3525912" cy="429994"/>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0.4499</cdr:x>
      <cdr:y>0.09319</cdr:y>
    </cdr:from>
    <cdr:to>
      <cdr:x>0.62268</cdr:x>
      <cdr:y>0.19283</cdr:y>
    </cdr:to>
    <cdr:sp macro="" textlink="">
      <cdr:nvSpPr>
        <cdr:cNvPr id="4" name="TextBox 3">
          <a:extLst xmlns:a="http://schemas.openxmlformats.org/drawingml/2006/main">
            <a:ext uri="{FF2B5EF4-FFF2-40B4-BE49-F238E27FC236}">
              <a16:creationId xmlns:a16="http://schemas.microsoft.com/office/drawing/2014/main" id="{3CA622E2-4FD3-3C55-5145-6AE5F68E33DC}"/>
            </a:ext>
          </a:extLst>
        </cdr:cNvPr>
        <cdr:cNvSpPr txBox="1"/>
      </cdr:nvSpPr>
      <cdr:spPr>
        <a:xfrm xmlns:a="http://schemas.openxmlformats.org/drawingml/2006/main">
          <a:off x="5348068" y="499990"/>
          <a:ext cx="2053883" cy="534573"/>
        </a:xfrm>
        <a:prstGeom xmlns:a="http://schemas.openxmlformats.org/drawingml/2006/main" prst="rect">
          <a:avLst/>
        </a:prstGeom>
      </cdr:spPr>
      <cdr:txBody>
        <a:bodyPr xmlns:a="http://schemas.openxmlformats.org/drawingml/2006/main" vertOverflow="clip" wrap="square" lIns="0" tIns="0" rIns="0" bIns="0" rtlCol="0"/>
        <a:lstStyle xmlns:a="http://schemas.openxmlformats.org/drawingml/2006/main"/>
        <a:p xmlns:a="http://schemas.openxmlformats.org/drawingml/2006/main">
          <a:endParaRPr lang="en-US" sz="1400" b="1" kern="1200" dirty="0">
            <a:latin typeface="Arial" panose="020B0604020202020204" pitchFamily="34" charset="0"/>
            <a:cs typeface="Arial" panose="020B0604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613F2-7A4B-1DBC-15A9-C99B15FD102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6184E14-B4B3-F616-6812-30FDA0FAA9D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9C63A1C-2626-C246-86F2-B4105D67646F}" type="datetimeFigureOut">
              <a:rPr lang="en-US" smtClean="0"/>
              <a:t>8/13/26</a:t>
            </a:fld>
            <a:endParaRPr lang="en-US"/>
          </a:p>
        </p:txBody>
      </p:sp>
      <p:sp>
        <p:nvSpPr>
          <p:cNvPr id="4" name="Footer Placeholder 3">
            <a:extLst>
              <a:ext uri="{FF2B5EF4-FFF2-40B4-BE49-F238E27FC236}">
                <a16:creationId xmlns:a16="http://schemas.microsoft.com/office/drawing/2014/main" id="{8B06B8E1-A221-486C-265D-B0F772865D3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DDB091B-A022-D971-990D-DB18C3DEE71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50A272F-E11C-0D49-A1EE-813733CACB17}" type="slidenum">
              <a:rPr lang="en-US" smtClean="0"/>
              <a:t>‹#›</a:t>
            </a:fld>
            <a:endParaRPr lang="en-US"/>
          </a:p>
        </p:txBody>
      </p:sp>
    </p:spTree>
    <p:extLst>
      <p:ext uri="{BB962C8B-B14F-4D97-AF65-F5344CB8AC3E}">
        <p14:creationId xmlns:p14="http://schemas.microsoft.com/office/powerpoint/2010/main" val="2379593660"/>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89A63F-A652-A941-943E-42655CBE92DD}" type="datetimeFigureOut">
              <a:rPr lang="en-US" smtClean="0"/>
              <a:t>8/13/26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2B6984-104E-F74E-AFCE-72849C323162}" type="slidenum">
              <a:rPr lang="en-US" smtClean="0"/>
              <a:t>‹#›</a:t>
            </a:fld>
            <a:endParaRPr lang="en-US"/>
          </a:p>
        </p:txBody>
      </p:sp>
    </p:spTree>
    <p:extLst>
      <p:ext uri="{BB962C8B-B14F-4D97-AF65-F5344CB8AC3E}">
        <p14:creationId xmlns:p14="http://schemas.microsoft.com/office/powerpoint/2010/main" val="587836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67CBD4-C074-5945-B4D9-C20F0CA6893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3054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1ACD00-77F6-4941-B4B0-B7C9C01A2C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6044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E0C7B-C30E-F859-EDDE-8ACA32365E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0CAE66-9B82-D902-C883-90524FC33F7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F875CA4-EFC8-EADD-FF69-7C9C014DA98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CBAA72D-167F-DCE7-1A9B-3F00E40D9070}"/>
              </a:ext>
            </a:extLst>
          </p:cNvPr>
          <p:cNvSpPr>
            <a:spLocks noGrp="1"/>
          </p:cNvSpPr>
          <p:nvPr>
            <p:ph type="sldNum" sz="quarter" idx="5"/>
          </p:nvPr>
        </p:nvSpPr>
        <p:spPr/>
        <p:txBody>
          <a:bodyPr/>
          <a:lstStyle/>
          <a:p>
            <a:fld id="{8C2B6984-104E-F74E-AFCE-72849C323162}" type="slidenum">
              <a:rPr lang="en-US" smtClean="0"/>
              <a:t>10</a:t>
            </a:fld>
            <a:endParaRPr lang="en-US"/>
          </a:p>
        </p:txBody>
      </p:sp>
    </p:spTree>
    <p:extLst>
      <p:ext uri="{BB962C8B-B14F-4D97-AF65-F5344CB8AC3E}">
        <p14:creationId xmlns:p14="http://schemas.microsoft.com/office/powerpoint/2010/main" val="3550132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14FD9D-EB24-047B-442C-CCD8B94244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0B8B3C-BBAD-30CB-8FE7-36EA05DCDC1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0969D5E5-90F3-2481-0827-379699A747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ABA84BE-9180-58CB-13D0-33D8F24D8133}"/>
              </a:ext>
            </a:extLst>
          </p:cNvPr>
          <p:cNvSpPr>
            <a:spLocks noGrp="1"/>
          </p:cNvSpPr>
          <p:nvPr>
            <p:ph type="sldNum" sz="quarter" idx="5"/>
          </p:nvPr>
        </p:nvSpPr>
        <p:spPr/>
        <p:txBody>
          <a:bodyPr/>
          <a:lstStyle/>
          <a:p>
            <a:fld id="{8C2B6984-104E-F74E-AFCE-72849C323162}" type="slidenum">
              <a:rPr lang="en-US" smtClean="0"/>
              <a:t>11</a:t>
            </a:fld>
            <a:endParaRPr lang="en-US"/>
          </a:p>
        </p:txBody>
      </p:sp>
    </p:spTree>
    <p:extLst>
      <p:ext uri="{BB962C8B-B14F-4D97-AF65-F5344CB8AC3E}">
        <p14:creationId xmlns:p14="http://schemas.microsoft.com/office/powerpoint/2010/main" val="1706211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2B6984-104E-F74E-AFCE-72849C323162}" type="slidenum">
              <a:rPr lang="en-US" smtClean="0"/>
              <a:t>12</a:t>
            </a:fld>
            <a:endParaRPr lang="en-US"/>
          </a:p>
        </p:txBody>
      </p:sp>
    </p:spTree>
    <p:extLst>
      <p:ext uri="{BB962C8B-B14F-4D97-AF65-F5344CB8AC3E}">
        <p14:creationId xmlns:p14="http://schemas.microsoft.com/office/powerpoint/2010/main" val="843407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1ACD00-77F6-4941-B4B0-B7C9C01A2CBF}" type="slidenum">
              <a:rPr lang="en-US" smtClean="0"/>
              <a:pPr/>
              <a:t>13</a:t>
            </a:fld>
            <a:endParaRPr lang="en-US"/>
          </a:p>
        </p:txBody>
      </p:sp>
    </p:spTree>
    <p:extLst>
      <p:ext uri="{BB962C8B-B14F-4D97-AF65-F5344CB8AC3E}">
        <p14:creationId xmlns:p14="http://schemas.microsoft.com/office/powerpoint/2010/main" val="2892871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67CBD4-C074-5945-B4D9-C20F0CA68938}" type="slidenum">
              <a:rPr lang="en-US" smtClean="0"/>
              <a:pPr/>
              <a:t>14</a:t>
            </a:fld>
            <a:endParaRPr lang="en-US" dirty="0"/>
          </a:p>
        </p:txBody>
      </p:sp>
    </p:spTree>
    <p:extLst>
      <p:ext uri="{BB962C8B-B14F-4D97-AF65-F5344CB8AC3E}">
        <p14:creationId xmlns:p14="http://schemas.microsoft.com/office/powerpoint/2010/main" val="4600685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399FD-F875-A545-483F-A2A7461DCF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56DAF0-5213-81A5-4B4F-CAC572BD8DF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576DFE3-5C3D-48CF-261F-3ADB7F73491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8CBFECA-CBBA-5AD0-8FAC-BE1414EE5900}"/>
              </a:ext>
            </a:extLst>
          </p:cNvPr>
          <p:cNvSpPr>
            <a:spLocks noGrp="1"/>
          </p:cNvSpPr>
          <p:nvPr>
            <p:ph type="sldNum" sz="quarter" idx="5"/>
          </p:nvPr>
        </p:nvSpPr>
        <p:spPr/>
        <p:txBody>
          <a:bodyPr/>
          <a:lstStyle/>
          <a:p>
            <a:fld id="{8C2B6984-104E-F74E-AFCE-72849C323162}" type="slidenum">
              <a:rPr lang="en-US" smtClean="0"/>
              <a:t>19</a:t>
            </a:fld>
            <a:endParaRPr lang="en-US"/>
          </a:p>
        </p:txBody>
      </p:sp>
    </p:spTree>
    <p:extLst>
      <p:ext uri="{BB962C8B-B14F-4D97-AF65-F5344CB8AC3E}">
        <p14:creationId xmlns:p14="http://schemas.microsoft.com/office/powerpoint/2010/main" val="2390499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D2C71-8C3D-4EFE-AD2A-62F6CE833D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A5C185-0413-0FD7-4224-9423621FF9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D167C39-CB31-4DAA-81A8-F0946FE876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9FCD6C-A02D-8165-5500-90E9FA3351CA}"/>
              </a:ext>
            </a:extLst>
          </p:cNvPr>
          <p:cNvSpPr>
            <a:spLocks noGrp="1"/>
          </p:cNvSpPr>
          <p:nvPr>
            <p:ph type="sldNum" sz="quarter" idx="5"/>
          </p:nvPr>
        </p:nvSpPr>
        <p:spPr/>
        <p:txBody>
          <a:bodyPr/>
          <a:lstStyle/>
          <a:p>
            <a:fld id="{8C2B6984-104E-F74E-AFCE-72849C323162}" type="slidenum">
              <a:rPr lang="en-US" smtClean="0"/>
              <a:t>20</a:t>
            </a:fld>
            <a:endParaRPr lang="en-US"/>
          </a:p>
        </p:txBody>
      </p:sp>
    </p:spTree>
    <p:extLst>
      <p:ext uri="{BB962C8B-B14F-4D97-AF65-F5344CB8AC3E}">
        <p14:creationId xmlns:p14="http://schemas.microsoft.com/office/powerpoint/2010/main" val="14365882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14651-25CF-192B-804E-8F5A587B04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D5AA87-693E-5012-0459-03526F7CF040}"/>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C66C031-8C2B-525F-E2C6-E0BD4A331D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05B934A-F2F5-F440-AD3C-C49377520664}"/>
              </a:ext>
            </a:extLst>
          </p:cNvPr>
          <p:cNvSpPr>
            <a:spLocks noGrp="1"/>
          </p:cNvSpPr>
          <p:nvPr>
            <p:ph type="sldNum" sz="quarter" idx="5"/>
          </p:nvPr>
        </p:nvSpPr>
        <p:spPr/>
        <p:txBody>
          <a:bodyPr/>
          <a:lstStyle/>
          <a:p>
            <a:fld id="{8C2B6984-104E-F74E-AFCE-72849C323162}" type="slidenum">
              <a:rPr lang="en-US" smtClean="0"/>
              <a:t>21</a:t>
            </a:fld>
            <a:endParaRPr lang="en-US"/>
          </a:p>
        </p:txBody>
      </p:sp>
    </p:spTree>
    <p:extLst>
      <p:ext uri="{BB962C8B-B14F-4D97-AF65-F5344CB8AC3E}">
        <p14:creationId xmlns:p14="http://schemas.microsoft.com/office/powerpoint/2010/main" val="31364713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2B6984-104E-F74E-AFCE-72849C323162}" type="slidenum">
              <a:rPr lang="en-US" smtClean="0"/>
              <a:t>22</a:t>
            </a:fld>
            <a:endParaRPr lang="en-US"/>
          </a:p>
        </p:txBody>
      </p:sp>
    </p:spTree>
    <p:extLst>
      <p:ext uri="{BB962C8B-B14F-4D97-AF65-F5344CB8AC3E}">
        <p14:creationId xmlns:p14="http://schemas.microsoft.com/office/powerpoint/2010/main" val="1541803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1ACD00-77F6-4941-B4B0-B7C9C01A2C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38403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2B6984-104E-F74E-AFCE-72849C323162}" type="slidenum">
              <a:rPr lang="en-US" smtClean="0"/>
              <a:t>23</a:t>
            </a:fld>
            <a:endParaRPr lang="en-US"/>
          </a:p>
        </p:txBody>
      </p:sp>
    </p:spTree>
    <p:extLst>
      <p:ext uri="{BB962C8B-B14F-4D97-AF65-F5344CB8AC3E}">
        <p14:creationId xmlns:p14="http://schemas.microsoft.com/office/powerpoint/2010/main" val="1086030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409547-1156-B09D-D719-57F4F8AEA2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4C56EE-7496-A0B2-8B4F-3E3E688FDD1A}"/>
              </a:ext>
            </a:extLst>
          </p:cNvPr>
          <p:cNvSpPr>
            <a:spLocks noGrp="1" noRot="1" noChangeAspect="1"/>
          </p:cNvSpPr>
          <p:nvPr>
            <p:ph type="sldImg"/>
          </p:nvPr>
        </p:nvSpPr>
        <p:spPr>
          <a:xfrm>
            <a:off x="381000" y="685800"/>
            <a:ext cx="6096000" cy="3429000"/>
          </a:xfrm>
        </p:spPr>
        <p:txBody>
          <a:bodyPr/>
          <a:lstStyle/>
          <a:p>
            <a:endParaRPr lang="en-US"/>
          </a:p>
        </p:txBody>
      </p:sp>
      <p:sp>
        <p:nvSpPr>
          <p:cNvPr id="3" name="Notes Placeholder 2">
            <a:extLst>
              <a:ext uri="{FF2B5EF4-FFF2-40B4-BE49-F238E27FC236}">
                <a16:creationId xmlns:a16="http://schemas.microsoft.com/office/drawing/2014/main" id="{FF7C0510-6A39-9489-8D75-7D9610C3F5AE}"/>
              </a:ext>
            </a:extLst>
          </p:cNvPr>
          <p:cNvSpPr>
            <a:spLocks noGrp="1"/>
          </p:cNvSpPr>
          <p:nvPr>
            <p:ph type="body" idx="1"/>
          </p:nvPr>
        </p:nvSpPr>
        <p:spPr/>
        <p:txBody>
          <a:bodyPr>
            <a:normAutofit/>
          </a:bodyPr>
          <a:lstStyle/>
          <a:p>
            <a:endParaRPr lang="en-US" dirty="0"/>
          </a:p>
        </p:txBody>
      </p:sp>
      <p:sp>
        <p:nvSpPr>
          <p:cNvPr id="4" name="Slide Number Placeholder 3">
            <a:extLst>
              <a:ext uri="{FF2B5EF4-FFF2-40B4-BE49-F238E27FC236}">
                <a16:creationId xmlns:a16="http://schemas.microsoft.com/office/drawing/2014/main" id="{DC1B9B7E-0603-DE5E-E481-D2FBB228DBF3}"/>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1ACD00-77F6-4941-B4B0-B7C9C01A2CB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6891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pPr marL="0" marR="0" lvl="0" indent="0" algn="r" defTabSz="962025" rtl="0" eaLnBrk="1" fontAlgn="base" latinLnBrk="0" hangingPunct="1">
              <a:lnSpc>
                <a:spcPct val="100000"/>
              </a:lnSpc>
              <a:spcBef>
                <a:spcPct val="0"/>
              </a:spcBef>
              <a:spcAft>
                <a:spcPct val="0"/>
              </a:spcAft>
              <a:buClrTx/>
              <a:buSzTx/>
              <a:buFontTx/>
              <a:buNone/>
              <a:tabLst/>
              <a:defRPr/>
            </a:pPr>
            <a:fld id="{5E24DD5B-5CB9-4278-8304-53E47D6138F7}" type="slidenum">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pPr marL="0" marR="0" lvl="0" indent="0" algn="r" defTabSz="962025" rtl="0" eaLnBrk="1" fontAlgn="base" latinLnBrk="0" hangingPunct="1">
                <a:lnSpc>
                  <a:spcPct val="100000"/>
                </a:lnSpc>
                <a:spcBef>
                  <a:spcPct val="0"/>
                </a:spcBef>
                <a:spcAft>
                  <a:spcPct val="0"/>
                </a:spcAft>
                <a:buClrTx/>
                <a:buSzTx/>
                <a:buFontTx/>
                <a:buNone/>
                <a:tabLst/>
                <a:defRPr/>
              </a:pPr>
              <a:t>3</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xfrm>
            <a:off x="412750" y="4554538"/>
            <a:ext cx="6550025" cy="4314825"/>
          </a:xfrm>
          <a:noFill/>
          <a:ln/>
        </p:spPr>
        <p:txBody>
          <a:bodyPr/>
          <a:lstStyle/>
          <a:p>
            <a:pPr eaLnBrk="1" hangingPunct="1"/>
            <a:endParaRPr lang="en-US"/>
          </a:p>
        </p:txBody>
      </p:sp>
    </p:spTree>
    <p:extLst>
      <p:ext uri="{BB962C8B-B14F-4D97-AF65-F5344CB8AC3E}">
        <p14:creationId xmlns:p14="http://schemas.microsoft.com/office/powerpoint/2010/main" val="738038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B96F6-1FC9-1818-6CE1-5B54333015CB}"/>
            </a:ext>
          </a:extLst>
        </p:cNvPr>
        <p:cNvGrpSpPr/>
        <p:nvPr/>
      </p:nvGrpSpPr>
      <p:grpSpPr>
        <a:xfrm>
          <a:off x="0" y="0"/>
          <a:ext cx="0" cy="0"/>
          <a:chOff x="0" y="0"/>
          <a:chExt cx="0" cy="0"/>
        </a:xfrm>
      </p:grpSpPr>
      <p:sp>
        <p:nvSpPr>
          <p:cNvPr id="25602" name="Rectangle 7">
            <a:extLst>
              <a:ext uri="{FF2B5EF4-FFF2-40B4-BE49-F238E27FC236}">
                <a16:creationId xmlns:a16="http://schemas.microsoft.com/office/drawing/2014/main" id="{BC2FEF1E-EC45-BB8B-E9E4-793A82DA7E95}"/>
              </a:ext>
            </a:extLst>
          </p:cNvPr>
          <p:cNvSpPr>
            <a:spLocks noGrp="1" noChangeArrowheads="1"/>
          </p:cNvSpPr>
          <p:nvPr>
            <p:ph type="sldNum" sz="quarter" idx="5"/>
          </p:nvPr>
        </p:nvSpPr>
        <p:spPr>
          <a:noFill/>
        </p:spPr>
        <p:txBody>
          <a:bodyPr/>
          <a:lstStyle/>
          <a:p>
            <a:pPr marL="0" marR="0" lvl="0" indent="0" algn="r" defTabSz="962025" rtl="0" eaLnBrk="1" fontAlgn="base" latinLnBrk="0" hangingPunct="1">
              <a:lnSpc>
                <a:spcPct val="100000"/>
              </a:lnSpc>
              <a:spcBef>
                <a:spcPct val="0"/>
              </a:spcBef>
              <a:spcAft>
                <a:spcPct val="0"/>
              </a:spcAft>
              <a:buClrTx/>
              <a:buSzTx/>
              <a:buFontTx/>
              <a:buNone/>
              <a:tabLst/>
              <a:defRPr/>
            </a:pPr>
            <a:fld id="{5E24DD5B-5CB9-4278-8304-53E47D6138F7}" type="slidenum">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pPr marL="0" marR="0" lvl="0" indent="0" algn="r" defTabSz="962025"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25603" name="Rectangle 2">
            <a:extLst>
              <a:ext uri="{FF2B5EF4-FFF2-40B4-BE49-F238E27FC236}">
                <a16:creationId xmlns:a16="http://schemas.microsoft.com/office/drawing/2014/main" id="{063B3265-8FAD-4FA4-4BE4-F267AFB87DAA}"/>
              </a:ext>
            </a:extLst>
          </p:cNvPr>
          <p:cNvSpPr>
            <a:spLocks noGrp="1" noRot="1" noChangeAspect="1" noChangeArrowheads="1" noTextEdit="1"/>
          </p:cNvSpPr>
          <p:nvPr>
            <p:ph type="sldImg"/>
          </p:nvPr>
        </p:nvSpPr>
        <p:spPr>
          <a:ln/>
        </p:spPr>
      </p:sp>
      <p:sp>
        <p:nvSpPr>
          <p:cNvPr id="25604" name="Rectangle 3">
            <a:extLst>
              <a:ext uri="{FF2B5EF4-FFF2-40B4-BE49-F238E27FC236}">
                <a16:creationId xmlns:a16="http://schemas.microsoft.com/office/drawing/2014/main" id="{89948C6C-35B0-C73B-DB21-F731D11085DD}"/>
              </a:ext>
            </a:extLst>
          </p:cNvPr>
          <p:cNvSpPr>
            <a:spLocks noGrp="1" noChangeArrowheads="1"/>
          </p:cNvSpPr>
          <p:nvPr>
            <p:ph type="body" idx="1"/>
          </p:nvPr>
        </p:nvSpPr>
        <p:spPr>
          <a:xfrm>
            <a:off x="412750" y="4554538"/>
            <a:ext cx="6550025" cy="4314825"/>
          </a:xfrm>
          <a:noFill/>
          <a:ln/>
        </p:spPr>
        <p:txBody>
          <a:bodyPr/>
          <a:lstStyle/>
          <a:p>
            <a:pPr eaLnBrk="1" hangingPunct="1"/>
            <a:endParaRPr lang="en-US" dirty="0"/>
          </a:p>
        </p:txBody>
      </p:sp>
    </p:spTree>
    <p:extLst>
      <p:ext uri="{BB962C8B-B14F-4D97-AF65-F5344CB8AC3E}">
        <p14:creationId xmlns:p14="http://schemas.microsoft.com/office/powerpoint/2010/main" val="3042140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2B6984-104E-F74E-AFCE-72849C323162}" type="slidenum">
              <a:rPr lang="en-US" smtClean="0"/>
              <a:t>5</a:t>
            </a:fld>
            <a:endParaRPr lang="en-US"/>
          </a:p>
        </p:txBody>
      </p:sp>
    </p:spTree>
    <p:extLst>
      <p:ext uri="{BB962C8B-B14F-4D97-AF65-F5344CB8AC3E}">
        <p14:creationId xmlns:p14="http://schemas.microsoft.com/office/powerpoint/2010/main" val="1887207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9F433-A118-41CE-DAED-D7DCA482A7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203EDD-B3C8-800B-B5DA-DF7D3E72501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C5E3A74-3E9A-1CF5-A30D-CB13BDD67F7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C6AF3A4-13FA-CCB0-486A-20C5D9908A9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2B6984-104E-F74E-AFCE-72849C3231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6164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pPr marL="0" marR="0" lvl="0" indent="0" algn="r" defTabSz="962025" rtl="0" eaLnBrk="1" fontAlgn="base" latinLnBrk="0" hangingPunct="1">
              <a:lnSpc>
                <a:spcPct val="100000"/>
              </a:lnSpc>
              <a:spcBef>
                <a:spcPct val="0"/>
              </a:spcBef>
              <a:spcAft>
                <a:spcPct val="0"/>
              </a:spcAft>
              <a:buClrTx/>
              <a:buSzTx/>
              <a:buFontTx/>
              <a:buNone/>
              <a:tabLst/>
              <a:defRPr/>
            </a:pPr>
            <a:fld id="{5E24DD5B-5CB9-4278-8304-53E47D6138F7}" type="slidenum">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pPr marL="0" marR="0" lvl="0" indent="0" algn="r" defTabSz="962025"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xfrm>
            <a:off x="412750" y="4554538"/>
            <a:ext cx="6550025" cy="4314825"/>
          </a:xfrm>
          <a:noFill/>
          <a:ln/>
        </p:spPr>
        <p:txBody>
          <a:bodyPr/>
          <a:lstStyle/>
          <a:p>
            <a:pPr eaLnBrk="1" hangingPunct="1"/>
            <a:endParaRPr lang="en-US"/>
          </a:p>
        </p:txBody>
      </p:sp>
    </p:spTree>
    <p:extLst>
      <p:ext uri="{BB962C8B-B14F-4D97-AF65-F5344CB8AC3E}">
        <p14:creationId xmlns:p14="http://schemas.microsoft.com/office/powerpoint/2010/main" val="3931246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AE021-66E2-541E-A9B4-04755C318C34}"/>
            </a:ext>
          </a:extLst>
        </p:cNvPr>
        <p:cNvGrpSpPr/>
        <p:nvPr/>
      </p:nvGrpSpPr>
      <p:grpSpPr>
        <a:xfrm>
          <a:off x="0" y="0"/>
          <a:ext cx="0" cy="0"/>
          <a:chOff x="0" y="0"/>
          <a:chExt cx="0" cy="0"/>
        </a:xfrm>
      </p:grpSpPr>
      <p:sp>
        <p:nvSpPr>
          <p:cNvPr id="25602" name="Rectangle 7">
            <a:extLst>
              <a:ext uri="{FF2B5EF4-FFF2-40B4-BE49-F238E27FC236}">
                <a16:creationId xmlns:a16="http://schemas.microsoft.com/office/drawing/2014/main" id="{D84F409A-0793-8291-5AEF-8C3CC0D1E334}"/>
              </a:ext>
            </a:extLst>
          </p:cNvPr>
          <p:cNvSpPr>
            <a:spLocks noGrp="1" noChangeArrowheads="1"/>
          </p:cNvSpPr>
          <p:nvPr>
            <p:ph type="sldNum" sz="quarter" idx="5"/>
          </p:nvPr>
        </p:nvSpPr>
        <p:spPr>
          <a:noFill/>
        </p:spPr>
        <p:txBody>
          <a:bodyPr/>
          <a:lstStyle/>
          <a:p>
            <a:pPr marL="0" marR="0" lvl="0" indent="0" algn="r" defTabSz="962025" rtl="0" eaLnBrk="1" fontAlgn="base" latinLnBrk="0" hangingPunct="1">
              <a:lnSpc>
                <a:spcPct val="100000"/>
              </a:lnSpc>
              <a:spcBef>
                <a:spcPct val="0"/>
              </a:spcBef>
              <a:spcAft>
                <a:spcPct val="0"/>
              </a:spcAft>
              <a:buClrTx/>
              <a:buSzTx/>
              <a:buFontTx/>
              <a:buNone/>
              <a:tabLst/>
              <a:defRPr/>
            </a:pPr>
            <a:fld id="{5E24DD5B-5CB9-4278-8304-53E47D6138F7}" type="slidenum">
              <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rPr>
              <a:pPr marL="0" marR="0" lvl="0" indent="0" algn="r" defTabSz="962025" rtl="0" eaLnBrk="1" fontAlgn="base" latinLnBrk="0" hangingPunct="1">
                <a:lnSpc>
                  <a:spcPct val="100000"/>
                </a:lnSpc>
                <a:spcBef>
                  <a:spcPct val="0"/>
                </a:spcBef>
                <a:spcAft>
                  <a:spcPct val="0"/>
                </a:spcAft>
                <a:buClrTx/>
                <a:buSzTx/>
                <a:buFontTx/>
                <a:buNone/>
                <a:tabLst/>
                <a:defRPr/>
              </a:pPr>
              <a:t>8</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25603" name="Rectangle 2">
            <a:extLst>
              <a:ext uri="{FF2B5EF4-FFF2-40B4-BE49-F238E27FC236}">
                <a16:creationId xmlns:a16="http://schemas.microsoft.com/office/drawing/2014/main" id="{2134A047-1F21-652E-5AD2-C939C647BBC0}"/>
              </a:ext>
            </a:extLst>
          </p:cNvPr>
          <p:cNvSpPr>
            <a:spLocks noGrp="1" noRot="1" noChangeAspect="1" noChangeArrowheads="1" noTextEdit="1"/>
          </p:cNvSpPr>
          <p:nvPr>
            <p:ph type="sldImg"/>
          </p:nvPr>
        </p:nvSpPr>
        <p:spPr>
          <a:ln/>
        </p:spPr>
      </p:sp>
      <p:sp>
        <p:nvSpPr>
          <p:cNvPr id="25604" name="Rectangle 3">
            <a:extLst>
              <a:ext uri="{FF2B5EF4-FFF2-40B4-BE49-F238E27FC236}">
                <a16:creationId xmlns:a16="http://schemas.microsoft.com/office/drawing/2014/main" id="{2F87F5E6-9BB4-83FB-E6F2-0872C392AB1A}"/>
              </a:ext>
            </a:extLst>
          </p:cNvPr>
          <p:cNvSpPr>
            <a:spLocks noGrp="1" noChangeArrowheads="1"/>
          </p:cNvSpPr>
          <p:nvPr>
            <p:ph type="body" idx="1"/>
          </p:nvPr>
        </p:nvSpPr>
        <p:spPr>
          <a:xfrm>
            <a:off x="412750" y="4554538"/>
            <a:ext cx="6550025" cy="4314825"/>
          </a:xfrm>
          <a:noFill/>
          <a:ln/>
        </p:spPr>
        <p:txBody>
          <a:bodyPr/>
          <a:lstStyle/>
          <a:p>
            <a:pPr eaLnBrk="1" hangingPunct="1"/>
            <a:endParaRPr lang="en-US"/>
          </a:p>
        </p:txBody>
      </p:sp>
    </p:spTree>
    <p:extLst>
      <p:ext uri="{BB962C8B-B14F-4D97-AF65-F5344CB8AC3E}">
        <p14:creationId xmlns:p14="http://schemas.microsoft.com/office/powerpoint/2010/main" val="520909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084024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Title Placeholder 17"/>
          <p:cNvSpPr>
            <a:spLocks noGrp="1"/>
          </p:cNvSpPr>
          <p:nvPr>
            <p:ph type="title"/>
          </p:nvPr>
        </p:nvSpPr>
        <p:spPr>
          <a:xfrm>
            <a:off x="0" y="920"/>
            <a:ext cx="12192000" cy="393234"/>
          </a:xfrm>
          <a:prstGeom prst="rect">
            <a:avLst/>
          </a:prstGeom>
        </p:spPr>
        <p:txBody>
          <a:bodyPr vert="horz" lIns="91440" tIns="45720" rIns="91440" bIns="45720" rtlCol="0" anchor="ctr">
            <a:normAutofit/>
          </a:bodyPr>
          <a:lstStyle>
            <a:lvl1pPr>
              <a:defRPr b="1"/>
            </a:lvl1pPr>
          </a:lstStyle>
          <a:p>
            <a:r>
              <a:rPr lang="en-US" dirty="0"/>
              <a:t>Click to edit Master title style</a:t>
            </a:r>
          </a:p>
        </p:txBody>
      </p:sp>
    </p:spTree>
    <p:extLst>
      <p:ext uri="{BB962C8B-B14F-4D97-AF65-F5344CB8AC3E}">
        <p14:creationId xmlns:p14="http://schemas.microsoft.com/office/powerpoint/2010/main" val="199707729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a:xfrm>
            <a:off x="162560" y="685800"/>
            <a:ext cx="11826240" cy="5669280"/>
          </a:xfrm>
          <a:prstGeom prst="rect">
            <a:avLst/>
          </a:prstGeom>
        </p:spPr>
        <p:txBody>
          <a:bodyPr/>
          <a:lstStyle>
            <a:lvl1pPr marL="182880" indent="-182880">
              <a:defRPr sz="2400"/>
            </a:lvl1pPr>
            <a:lvl2pPr marL="548640" indent="-182880">
              <a:defRPr sz="2000"/>
            </a:lvl2pPr>
            <a:lvl3pPr marL="1097280" indent="-182880">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1669152"/>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104411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5" name="Title Placeholder 17"/>
          <p:cNvSpPr>
            <a:spLocks noGrp="1"/>
          </p:cNvSpPr>
          <p:nvPr>
            <p:ph type="title"/>
          </p:nvPr>
        </p:nvSpPr>
        <p:spPr>
          <a:xfrm>
            <a:off x="0" y="920"/>
            <a:ext cx="12192000" cy="393234"/>
          </a:xfrm>
          <a:prstGeom prst="rect">
            <a:avLst/>
          </a:prstGeom>
        </p:spPr>
        <p:txBody>
          <a:bodyPr vert="horz" lIns="91440" tIns="45720" rIns="91440" bIns="45720" rtlCol="0" anchor="ctr">
            <a:normAutofit/>
          </a:bodyPr>
          <a:lstStyle>
            <a:lvl1pPr>
              <a:defRPr b="1"/>
            </a:lvl1pPr>
          </a:lstStyle>
          <a:p>
            <a:r>
              <a:rPr lang="en-US" dirty="0"/>
              <a:t>Click to edit Master title style</a:t>
            </a:r>
          </a:p>
        </p:txBody>
      </p:sp>
    </p:spTree>
    <p:extLst>
      <p:ext uri="{BB962C8B-B14F-4D97-AF65-F5344CB8AC3E}">
        <p14:creationId xmlns:p14="http://schemas.microsoft.com/office/powerpoint/2010/main" val="86640528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5" name="Title Placeholder 17"/>
          <p:cNvSpPr>
            <a:spLocks noGrp="1"/>
          </p:cNvSpPr>
          <p:nvPr>
            <p:ph type="title"/>
          </p:nvPr>
        </p:nvSpPr>
        <p:spPr>
          <a:xfrm>
            <a:off x="0" y="920"/>
            <a:ext cx="12192000" cy="393234"/>
          </a:xfrm>
          <a:prstGeom prst="rect">
            <a:avLst/>
          </a:prstGeom>
        </p:spPr>
        <p:txBody>
          <a:bodyPr vert="horz" lIns="91440" tIns="45720" rIns="91440" bIns="45720" rtlCol="0" anchor="ctr">
            <a:normAutofit/>
          </a:bodyPr>
          <a:lstStyle>
            <a:lvl1pPr>
              <a:defRPr b="1"/>
            </a:lvl1pPr>
          </a:lstStyle>
          <a:p>
            <a:r>
              <a:rPr lang="en-US" dirty="0"/>
              <a:t>Click to edit Master title style</a:t>
            </a:r>
          </a:p>
        </p:txBody>
      </p:sp>
    </p:spTree>
    <p:extLst>
      <p:ext uri="{BB962C8B-B14F-4D97-AF65-F5344CB8AC3E}">
        <p14:creationId xmlns:p14="http://schemas.microsoft.com/office/powerpoint/2010/main" val="1041182223"/>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836847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4.xml"/><Relationship Id="rId7"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gradFill flip="none" rotWithShape="1">
            <a:gsLst>
              <a:gs pos="0">
                <a:srgbClr val="FFACAF">
                  <a:alpha val="50000"/>
                </a:srgbClr>
              </a:gs>
              <a:gs pos="100000">
                <a:srgbClr val="FFFFFF"/>
              </a:gs>
            </a:gsLst>
            <a:lin ang="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prstClr val="white"/>
              </a:solidFill>
              <a:latin typeface="Calibri"/>
            </a:endParaRPr>
          </a:p>
        </p:txBody>
      </p:sp>
      <p:sp>
        <p:nvSpPr>
          <p:cNvPr id="2" name="Title Placeholder 1"/>
          <p:cNvSpPr>
            <a:spLocks noGrp="1"/>
          </p:cNvSpPr>
          <p:nvPr>
            <p:ph type="title"/>
          </p:nvPr>
        </p:nvSpPr>
        <p:spPr>
          <a:xfrm>
            <a:off x="609600" y="1665124"/>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7" name="Document 6"/>
          <p:cNvSpPr/>
          <p:nvPr/>
        </p:nvSpPr>
        <p:spPr>
          <a:xfrm flipV="1">
            <a:off x="-15393" y="4335690"/>
            <a:ext cx="12207393" cy="2522310"/>
          </a:xfrm>
          <a:prstGeom prst="flowChartDocument">
            <a:avLst/>
          </a:prstGeom>
          <a:gradFill flip="none" rotWithShape="1">
            <a:gsLst>
              <a:gs pos="0">
                <a:srgbClr val="FF6C76"/>
              </a:gs>
              <a:gs pos="100000">
                <a:srgbClr val="FFFFFF"/>
              </a:gs>
            </a:gsLst>
            <a:lin ang="3300000" scaled="0"/>
            <a:tileRect/>
          </a:gra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333399"/>
              </a:solidFill>
              <a:latin typeface="Calibri"/>
            </a:endParaRPr>
          </a:p>
        </p:txBody>
      </p:sp>
    </p:spTree>
    <p:extLst>
      <p:ext uri="{BB962C8B-B14F-4D97-AF65-F5344CB8AC3E}">
        <p14:creationId xmlns:p14="http://schemas.microsoft.com/office/powerpoint/2010/main" val="595275983"/>
      </p:ext>
    </p:extLst>
  </p:cSld>
  <p:clrMap bg1="lt1" tx1="dk1" bg2="lt2" tx2="dk2" accent1="accent1" accent2="accent2" accent3="accent3" accent4="accent4" accent5="accent5" accent6="accent6" hlink="hlink" folHlink="folHlink"/>
  <p:sldLayoutIdLst>
    <p:sldLayoutId id="2147483688"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ocument 6"/>
          <p:cNvSpPr/>
          <p:nvPr userDrawn="1"/>
        </p:nvSpPr>
        <p:spPr>
          <a:xfrm>
            <a:off x="1" y="0"/>
            <a:ext cx="12191998" cy="533400"/>
          </a:xfrm>
          <a:prstGeom prst="flowChartDocument">
            <a:avLst/>
          </a:prstGeom>
          <a:gradFill flip="none" rotWithShape="1">
            <a:gsLst>
              <a:gs pos="0">
                <a:srgbClr val="FFACAF"/>
              </a:gs>
              <a:gs pos="100000">
                <a:srgbClr val="FFFFFF"/>
              </a:gs>
            </a:gsLst>
            <a:lin ang="3300000" scaled="0"/>
            <a:tileRect/>
          </a:gradFill>
          <a:ln>
            <a:noFill/>
          </a:ln>
          <a:effectLst>
            <a:outerShdw blurRad="40000" dist="23000" dir="5400000" rotWithShape="0">
              <a:schemeClr val="bg1">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333399"/>
              </a:solidFill>
              <a:latin typeface="Calibri"/>
            </a:endParaRPr>
          </a:p>
        </p:txBody>
      </p:sp>
      <p:sp>
        <p:nvSpPr>
          <p:cNvPr id="11" name="Rectangle 10"/>
          <p:cNvSpPr/>
          <p:nvPr userDrawn="1"/>
        </p:nvSpPr>
        <p:spPr bwMode="auto">
          <a:xfrm>
            <a:off x="11588371" y="6624263"/>
            <a:ext cx="609600" cy="241558"/>
          </a:xfrm>
          <a:prstGeom prst="rect">
            <a:avLst/>
          </a:prstGeom>
          <a:solidFill>
            <a:srgbClr val="FFACAF"/>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defTabSz="914400">
              <a:defRPr/>
            </a:pPr>
            <a:endParaRPr lang="en-US" sz="1000" kern="0" dirty="0">
              <a:solidFill>
                <a:prstClr val="black"/>
              </a:solidFill>
              <a:latin typeface="Calibri"/>
            </a:endParaRPr>
          </a:p>
        </p:txBody>
      </p:sp>
      <p:sp>
        <p:nvSpPr>
          <p:cNvPr id="13" name="TextBox 12"/>
          <p:cNvSpPr txBox="1"/>
          <p:nvPr userDrawn="1"/>
        </p:nvSpPr>
        <p:spPr bwMode="auto">
          <a:xfrm>
            <a:off x="1" y="6636789"/>
            <a:ext cx="12191998" cy="238527"/>
          </a:xfrm>
          <a:prstGeom prst="rect">
            <a:avLst/>
          </a:prstGeom>
          <a:noFill/>
          <a:ln w="12700" cap="sq" algn="ctr">
            <a:noFill/>
            <a:miter lim="800000"/>
            <a:headEnd/>
            <a:tailEnd/>
          </a:ln>
          <a:effectLst/>
        </p:spPr>
        <p:txBody>
          <a:bodyPr wrap="square" rtlCol="0">
            <a:spAutoFit/>
          </a:bodyPr>
          <a:lstStyle/>
          <a:p>
            <a:pPr marL="466725" indent="0">
              <a:lnSpc>
                <a:spcPct val="95000"/>
              </a:lnSpc>
              <a:spcBef>
                <a:spcPts val="1200"/>
              </a:spcBef>
              <a:tabLst>
                <a:tab pos="11368088" algn="r"/>
              </a:tabLst>
            </a:pPr>
            <a:r>
              <a:rPr lang="en-US" sz="1000" b="1" i="0" cap="none" baseline="0" dirty="0">
                <a:solidFill>
                  <a:srgbClr val="1F497D">
                    <a:lumMod val="50000"/>
                  </a:srgbClr>
                </a:solidFill>
                <a:latin typeface="Arial" panose="020B0604020202020204" pitchFamily="34" charset="0"/>
                <a:cs typeface="Arial" panose="020B0604020202020204" pitchFamily="34" charset="0"/>
              </a:rPr>
              <a:t>J. Picone et </a:t>
            </a:r>
            <a:r>
              <a:rPr lang="en-US" sz="1000" b="1" i="0" kern="1200" cap="none" baseline="0" dirty="0">
                <a:solidFill>
                  <a:srgbClr val="1F497D">
                    <a:lumMod val="50000"/>
                  </a:srgbClr>
                </a:solidFill>
                <a:latin typeface="Arial" panose="020B0604020202020204" pitchFamily="34" charset="0"/>
                <a:ea typeface="+mn-ea"/>
                <a:cs typeface="Arial" panose="020B0604020202020204" pitchFamily="34" charset="0"/>
              </a:rPr>
              <a:t>al.: </a:t>
            </a:r>
            <a:r>
              <a:rPr lang="en-US" sz="1000" b="1" kern="1200" cap="none" baseline="0" dirty="0">
                <a:solidFill>
                  <a:srgbClr val="1F497D">
                    <a:lumMod val="50000"/>
                  </a:srgbClr>
                </a:solidFill>
                <a:latin typeface="Arial" panose="020B0604020202020204" pitchFamily="34" charset="0"/>
                <a:ea typeface="+mn-ea"/>
                <a:cs typeface="Arial" panose="020B0604020202020204" pitchFamily="34" charset="0"/>
              </a:rPr>
              <a:t>Introduction to Machine Learning </a:t>
            </a:r>
            <a:r>
              <a:rPr lang="en-US" sz="1000" b="1" dirty="0">
                <a:solidFill>
                  <a:srgbClr val="1F497D">
                    <a:lumMod val="50000"/>
                  </a:srgbClr>
                </a:solidFill>
                <a:latin typeface="+mn-lt"/>
              </a:rPr>
              <a:t>	</a:t>
            </a:r>
            <a:r>
              <a:rPr lang="en-US" sz="1000" b="1" i="0" dirty="0">
                <a:solidFill>
                  <a:srgbClr val="1F497D">
                    <a:lumMod val="50000"/>
                  </a:srgbClr>
                </a:solidFill>
                <a:latin typeface="Arial" panose="020B0604020202020204" pitchFamily="34" charset="0"/>
                <a:cs typeface="Arial" panose="020B0604020202020204" pitchFamily="34" charset="0"/>
              </a:rPr>
              <a:t>August 14, 2026</a:t>
            </a:r>
            <a:endParaRPr lang="en-US" sz="1000" b="1" i="0" dirty="0">
              <a:solidFill>
                <a:srgbClr val="000000"/>
              </a:solidFill>
              <a:latin typeface="Arial" panose="020B0604020202020204" pitchFamily="34" charset="0"/>
              <a:cs typeface="Arial" panose="020B0604020202020204" pitchFamily="34" charset="0"/>
            </a:endParaRPr>
          </a:p>
        </p:txBody>
      </p:sp>
      <p:cxnSp>
        <p:nvCxnSpPr>
          <p:cNvPr id="10" name="Straight Connector 9"/>
          <p:cNvCxnSpPr>
            <a:cxnSpLocks/>
          </p:cNvCxnSpPr>
          <p:nvPr userDrawn="1"/>
        </p:nvCxnSpPr>
        <p:spPr bwMode="auto">
          <a:xfrm flipV="1">
            <a:off x="523208" y="6624263"/>
            <a:ext cx="11668791" cy="5137"/>
          </a:xfrm>
          <a:prstGeom prst="line">
            <a:avLst/>
          </a:prstGeom>
          <a:solidFill>
            <a:schemeClr val="accent2"/>
          </a:solidFill>
          <a:ln w="19050" cap="sq" cmpd="sng" algn="ctr">
            <a:solidFill>
              <a:srgbClr val="FFACAF"/>
            </a:solidFill>
            <a:prstDash val="solid"/>
            <a:round/>
            <a:headEnd type="none" w="med" len="med"/>
            <a:tailEnd type="none" w="med" len="med"/>
          </a:ln>
          <a:effectLst/>
        </p:spPr>
      </p:cxnSp>
      <p:sp>
        <p:nvSpPr>
          <p:cNvPr id="16" name="TextBox 15"/>
          <p:cNvSpPr txBox="1"/>
          <p:nvPr userDrawn="1"/>
        </p:nvSpPr>
        <p:spPr>
          <a:xfrm>
            <a:off x="11655387" y="6657110"/>
            <a:ext cx="486315" cy="153888"/>
          </a:xfrm>
          <a:prstGeom prst="rect">
            <a:avLst/>
          </a:prstGeom>
          <a:noFill/>
        </p:spPr>
        <p:txBody>
          <a:bodyPr wrap="square" lIns="0" tIns="0" rIns="0" bIns="0" rtlCol="0" anchor="ctr" anchorCtr="1">
            <a:spAutoFit/>
          </a:bodyPr>
          <a:lstStyle/>
          <a:p>
            <a:fld id="{7004E5E3-C477-F742-9645-5285663234E5}" type="slidenum">
              <a:rPr lang="en-US" sz="1000" b="1" smtClean="0">
                <a:solidFill>
                  <a:srgbClr val="000000"/>
                </a:solidFill>
                <a:latin typeface="Arial"/>
                <a:cs typeface="Arial"/>
              </a:rPr>
              <a:pPr/>
              <a:t>‹#›</a:t>
            </a:fld>
            <a:endParaRPr lang="en-US" sz="1000" b="1" dirty="0">
              <a:solidFill>
                <a:srgbClr val="000000"/>
              </a:solidFill>
              <a:latin typeface="Arial"/>
              <a:cs typeface="Arial"/>
            </a:endParaRPr>
          </a:p>
        </p:txBody>
      </p:sp>
      <p:sp>
        <p:nvSpPr>
          <p:cNvPr id="18" name="Title Placeholder 17"/>
          <p:cNvSpPr>
            <a:spLocks noGrp="1"/>
          </p:cNvSpPr>
          <p:nvPr>
            <p:ph type="title"/>
          </p:nvPr>
        </p:nvSpPr>
        <p:spPr>
          <a:xfrm>
            <a:off x="1" y="1"/>
            <a:ext cx="12191998" cy="328461"/>
          </a:xfrm>
          <a:prstGeom prst="rect">
            <a:avLst/>
          </a:prstGeom>
        </p:spPr>
        <p:txBody>
          <a:bodyPr vert="horz" wrap="none" lIns="155448" tIns="0" rIns="0" bIns="0" rtlCol="0" anchor="ctr" anchorCtr="0">
            <a:noAutofit/>
          </a:bodyPr>
          <a:lstStyle/>
          <a:p>
            <a:r>
              <a:rPr lang="en-US" dirty="0"/>
              <a:t>AA</a:t>
            </a:r>
          </a:p>
        </p:txBody>
      </p:sp>
      <p:pic>
        <p:nvPicPr>
          <p:cNvPr id="9" name="Picture 8"/>
          <p:cNvPicPr>
            <a:picLocks noChangeAspect="1"/>
          </p:cNvPicPr>
          <p:nvPr userDrawn="1"/>
        </p:nvPicPr>
        <p:blipFill>
          <a:blip r:embed="rId8"/>
          <a:stretch>
            <a:fillRect/>
          </a:stretch>
        </p:blipFill>
        <p:spPr>
          <a:xfrm>
            <a:off x="41964" y="6492245"/>
            <a:ext cx="456488" cy="333278"/>
          </a:xfrm>
          <a:prstGeom prst="rect">
            <a:avLst/>
          </a:prstGeom>
        </p:spPr>
      </p:pic>
    </p:spTree>
    <p:extLst>
      <p:ext uri="{BB962C8B-B14F-4D97-AF65-F5344CB8AC3E}">
        <p14:creationId xmlns:p14="http://schemas.microsoft.com/office/powerpoint/2010/main" val="400288987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690" r:id="rId4"/>
    <p:sldLayoutId id="2147483695" r:id="rId5"/>
    <p:sldLayoutId id="2147483701" r:id="rId6"/>
  </p:sldLayoutIdLst>
  <p:hf hdr="0" ftr="0" dt="0"/>
  <p:txStyles>
    <p:titleStyle>
      <a:lvl1pPr marL="103188" indent="-11113" algn="l" defTabSz="457200" rtl="0" eaLnBrk="1" latinLnBrk="0" hangingPunct="1">
        <a:spcBef>
          <a:spcPct val="0"/>
        </a:spcBef>
        <a:buNone/>
        <a:tabLst/>
        <a:defRPr sz="2400" b="1" kern="1200" baseline="0">
          <a:solidFill>
            <a:schemeClr val="tx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papers.nips.cc/paper_files/paper/2017/hash/3f5ee243547dee91fbd053c1c4a845aa-Abstract.html" TargetMode="Externa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22.png"/><Relationship Id="rId4" Type="http://schemas.openxmlformats.org/officeDocument/2006/relationships/hyperlink" Target="https://jalammar.github.io/illustrated-transformer/"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3.jpe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isip.piconepress.com/projects/imld/resources/app/"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hyperlink" Target="http://www.isip.piconepress.com/projects/speech/software/demonstrations/applets/util/pattern_recognition/current/index.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4;p1">
            <a:extLst>
              <a:ext uri="{FF2B5EF4-FFF2-40B4-BE49-F238E27FC236}">
                <a16:creationId xmlns:a16="http://schemas.microsoft.com/office/drawing/2014/main" id="{0178A366-C0CA-69EC-8B5D-A4B127D833CA}"/>
              </a:ext>
            </a:extLst>
          </p:cNvPr>
          <p:cNvSpPr/>
          <p:nvPr/>
        </p:nvSpPr>
        <p:spPr>
          <a:xfrm>
            <a:off x="152400" y="440121"/>
            <a:ext cx="11887200" cy="769441"/>
          </a:xfrm>
          <a:prstGeom prst="rect">
            <a:avLst/>
          </a:prstGeom>
          <a:noFill/>
          <a:ln>
            <a:noFill/>
          </a:ln>
        </p:spPr>
        <p:txBody>
          <a:bodyPr spcFirstLastPara="1" wrap="square" lIns="0" tIns="0" rIns="0" bIns="0" anchor="t" anchorCtr="0">
            <a:spAutoFit/>
          </a:bodyPr>
          <a:lstStyle/>
          <a:p>
            <a:pPr lvl="0" algn="ctr">
              <a:lnSpc>
                <a:spcPts val="3000"/>
              </a:lnSpc>
              <a:buClr>
                <a:srgbClr val="000000"/>
              </a:buClr>
              <a:buSzPts val="2400"/>
            </a:pPr>
            <a:r>
              <a:rPr lang="en-US" sz="2400" b="1" noProof="1">
                <a:latin typeface="Arial" panose="020B0604020202020204" pitchFamily="34" charset="0"/>
                <a:cs typeface="Arial" panose="020B0604020202020204" pitchFamily="34" charset="0"/>
              </a:rPr>
              <a:t>Quantum Machine Learning Workshop:</a:t>
            </a:r>
            <a:br>
              <a:rPr lang="en-US" sz="2400" b="1" noProof="1">
                <a:latin typeface="Arial" panose="020B0604020202020204" pitchFamily="34" charset="0"/>
                <a:cs typeface="Arial" panose="020B0604020202020204" pitchFamily="34" charset="0"/>
              </a:rPr>
            </a:br>
            <a:r>
              <a:rPr lang="en-US" b="1" noProof="1">
                <a:latin typeface="Arial" panose="020B0604020202020204" pitchFamily="34" charset="0"/>
                <a:cs typeface="Arial" panose="020B0604020202020204" pitchFamily="34" charset="0"/>
              </a:rPr>
              <a:t>An Introduction to Machine Learning</a:t>
            </a:r>
            <a:endParaRPr lang="en-US" b="1" u="none" strike="noStrike" cap="none" noProof="1">
              <a:latin typeface="Arial" panose="020B0604020202020204" pitchFamily="34" charset="0"/>
              <a:ea typeface="Arial"/>
              <a:cs typeface="Arial" panose="020B0604020202020204" pitchFamily="34" charset="0"/>
              <a:sym typeface="Arial"/>
            </a:endParaRPr>
          </a:p>
        </p:txBody>
      </p:sp>
      <p:pic>
        <p:nvPicPr>
          <p:cNvPr id="5" name="Google Shape;126;p1">
            <a:extLst>
              <a:ext uri="{FF2B5EF4-FFF2-40B4-BE49-F238E27FC236}">
                <a16:creationId xmlns:a16="http://schemas.microsoft.com/office/drawing/2014/main" id="{BD09FCE2-34BE-0162-2773-6DB151C2BEA3}"/>
              </a:ext>
            </a:extLst>
          </p:cNvPr>
          <p:cNvPicPr preferRelativeResize="0">
            <a:picLocks noChangeAspect="1"/>
          </p:cNvPicPr>
          <p:nvPr/>
        </p:nvPicPr>
        <p:blipFill rotWithShape="1">
          <a:blip r:embed="rId3">
            <a:alphaModFix/>
          </a:blip>
          <a:stretch/>
        </p:blipFill>
        <p:spPr>
          <a:xfrm>
            <a:off x="9879668" y="5239401"/>
            <a:ext cx="2054828" cy="1371600"/>
          </a:xfrm>
          <a:prstGeom prst="rect">
            <a:avLst/>
          </a:prstGeom>
          <a:noFill/>
          <a:ln>
            <a:noFill/>
          </a:ln>
        </p:spPr>
      </p:pic>
      <p:sp>
        <p:nvSpPr>
          <p:cNvPr id="10" name="Google Shape;125;p1">
            <a:extLst>
              <a:ext uri="{FF2B5EF4-FFF2-40B4-BE49-F238E27FC236}">
                <a16:creationId xmlns:a16="http://schemas.microsoft.com/office/drawing/2014/main" id="{B8FDE63F-8F7D-D813-2E62-FB371CA58ED0}"/>
              </a:ext>
            </a:extLst>
          </p:cNvPr>
          <p:cNvSpPr/>
          <p:nvPr/>
        </p:nvSpPr>
        <p:spPr>
          <a:xfrm>
            <a:off x="152400" y="5399275"/>
            <a:ext cx="11887200" cy="1051853"/>
          </a:xfrm>
          <a:prstGeom prst="rect">
            <a:avLst/>
          </a:prstGeom>
          <a:noFill/>
          <a:ln>
            <a:noFill/>
          </a:ln>
        </p:spPr>
        <p:txBody>
          <a:bodyPr spcFirstLastPara="1" wrap="square" lIns="90000" tIns="45000" rIns="90000" bIns="45000" anchor="t" anchorCtr="0">
            <a:noAutofit/>
          </a:bodyPr>
          <a:lstStyle/>
          <a:p>
            <a:pPr marL="14288" indent="-14288" algn="ctr">
              <a:spcBef>
                <a:spcPts val="0"/>
              </a:spcBef>
              <a:spcAft>
                <a:spcPts val="1200"/>
              </a:spcAft>
              <a:buNone/>
            </a:pPr>
            <a:r>
              <a:rPr lang="en-US" b="1" noProof="1">
                <a:solidFill>
                  <a:srgbClr val="FF0000"/>
                </a:solidFill>
                <a:latin typeface="Arial"/>
                <a:cs typeface="Arial"/>
              </a:rPr>
              <a:t>J. Picone</a:t>
            </a:r>
            <a:r>
              <a:rPr lang="en-US" b="1" noProof="1">
                <a:latin typeface="Arial"/>
                <a:cs typeface="Arial"/>
              </a:rPr>
              <a:t>, S. Purba and M.A. Al Mamun</a:t>
            </a:r>
            <a:endParaRPr lang="en-US" sz="1800" b="1" noProof="1">
              <a:latin typeface="Arial" panose="020B0604020202020204" pitchFamily="34" charset="0"/>
              <a:cs typeface="Arial" panose="020B0604020202020204" pitchFamily="34" charset="0"/>
            </a:endParaRPr>
          </a:p>
          <a:p>
            <a:pPr marL="115888" indent="-115888" algn="ctr">
              <a:spcBef>
                <a:spcPts val="0"/>
              </a:spcBef>
              <a:buNone/>
            </a:pPr>
            <a:r>
              <a:rPr lang="en-US" sz="1800" b="1" noProof="1">
                <a:latin typeface="Arial"/>
                <a:cs typeface="Arial"/>
              </a:rPr>
              <a:t>The Neural Engineering Data Consortium</a:t>
            </a:r>
          </a:p>
          <a:p>
            <a:pPr marL="115888" indent="-115888" algn="ctr">
              <a:spcBef>
                <a:spcPts val="0"/>
              </a:spcBef>
              <a:buNone/>
            </a:pPr>
            <a:r>
              <a:rPr lang="en-US" sz="1800" b="1" noProof="1">
                <a:latin typeface="Arial"/>
                <a:cs typeface="Arial"/>
              </a:rPr>
              <a:t>Temple University</a:t>
            </a:r>
          </a:p>
        </p:txBody>
      </p:sp>
      <p:grpSp>
        <p:nvGrpSpPr>
          <p:cNvPr id="11" name="Group 10">
            <a:extLst>
              <a:ext uri="{FF2B5EF4-FFF2-40B4-BE49-F238E27FC236}">
                <a16:creationId xmlns:a16="http://schemas.microsoft.com/office/drawing/2014/main" id="{03152B68-8137-12C3-B610-D2A1E045FBF6}"/>
              </a:ext>
            </a:extLst>
          </p:cNvPr>
          <p:cNvGrpSpPr/>
          <p:nvPr/>
        </p:nvGrpSpPr>
        <p:grpSpPr>
          <a:xfrm>
            <a:off x="1571651" y="1749973"/>
            <a:ext cx="9048697" cy="2745464"/>
            <a:chOff x="569236" y="1371600"/>
            <a:chExt cx="9048697" cy="2745464"/>
          </a:xfrm>
        </p:grpSpPr>
        <p:pic>
          <p:nvPicPr>
            <p:cNvPr id="4" name="Picture 3" descr="A diagram depicting machine learning as an iterative workflow involving a variety of steps including data collection, preprocessing, training and evaluation and optimization.">
              <a:extLst>
                <a:ext uri="{FF2B5EF4-FFF2-40B4-BE49-F238E27FC236}">
                  <a16:creationId xmlns:a16="http://schemas.microsoft.com/office/drawing/2014/main" id="{D4222DA0-DE28-610B-C61C-307747BA83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236" y="1371600"/>
              <a:ext cx="2745464" cy="2745464"/>
            </a:xfrm>
            <a:prstGeom prst="rect">
              <a:avLst/>
            </a:prstGeom>
            <a:ln w="25400">
              <a:solidFill>
                <a:srgbClr val="CD1E26"/>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461321E-1664-77EE-82C5-E38D06E029AB}"/>
                </a:ext>
              </a:extLst>
            </p:cNvPr>
            <p:cNvPicPr>
              <a:picLocks noChangeAspect="1"/>
            </p:cNvPicPr>
            <p:nvPr/>
          </p:nvPicPr>
          <p:blipFill>
            <a:blip r:embed="rId5"/>
            <a:stretch>
              <a:fillRect/>
            </a:stretch>
          </p:blipFill>
          <p:spPr>
            <a:xfrm>
              <a:off x="7463813" y="1371600"/>
              <a:ext cx="2154120" cy="2744163"/>
            </a:xfrm>
            <a:prstGeom prst="rect">
              <a:avLst/>
            </a:prstGeom>
            <a:ln w="25400">
              <a:solidFill>
                <a:srgbClr val="CD1E26"/>
              </a:solidFill>
            </a:ln>
            <a:effectLst>
              <a:outerShdw blurRad="292100" dist="139700" dir="2700000" algn="tl" rotWithShape="0">
                <a:srgbClr val="333333">
                  <a:alpha val="65000"/>
                </a:srgbClr>
              </a:outerShdw>
            </a:effectLst>
          </p:spPr>
        </p:pic>
        <p:pic>
          <p:nvPicPr>
            <p:cNvPr id="9" name="Picture 8" descr="A graphic showing a pathologist manually reviewing pathology images.">
              <a:extLst>
                <a:ext uri="{FF2B5EF4-FFF2-40B4-BE49-F238E27FC236}">
                  <a16:creationId xmlns:a16="http://schemas.microsoft.com/office/drawing/2014/main" id="{0EEF07EC-5215-339C-473C-F0EA9E025D0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14700" y="1371600"/>
              <a:ext cx="4115325" cy="2743550"/>
            </a:xfrm>
            <a:prstGeom prst="rect">
              <a:avLst/>
            </a:prstGeom>
            <a:ln w="25400">
              <a:solidFill>
                <a:srgbClr val="CD1E26"/>
              </a:solid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367539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399" y="-1"/>
            <a:ext cx="11887201" cy="457200"/>
          </a:xfrm>
        </p:spPr>
        <p:txBody>
          <a:bodyPr vert="horz" wrap="none" lIns="0" tIns="0" rIns="0" bIns="0" rtlCol="0" anchor="ctr" anchorCtr="0">
            <a:noAutofit/>
          </a:bodyPr>
          <a:lstStyle/>
          <a:p>
            <a:r>
              <a:rPr lang="en-US" dirty="0"/>
              <a:t>Philosophical Friday</a:t>
            </a:r>
          </a:p>
        </p:txBody>
      </p:sp>
      <p:sp>
        <p:nvSpPr>
          <p:cNvPr id="5" name="Content Placeholder 2">
            <a:extLst>
              <a:ext uri="{FF2B5EF4-FFF2-40B4-BE49-F238E27FC236}">
                <a16:creationId xmlns:a16="http://schemas.microsoft.com/office/drawing/2014/main" id="{83ECA25E-C552-9587-251C-98D98E9B9E81}"/>
              </a:ext>
            </a:extLst>
          </p:cNvPr>
          <p:cNvSpPr>
            <a:spLocks noGrp="1"/>
          </p:cNvSpPr>
          <p:nvPr>
            <p:ph idx="1"/>
          </p:nvPr>
        </p:nvSpPr>
        <p:spPr>
          <a:xfrm>
            <a:off x="152400" y="609600"/>
            <a:ext cx="11887200" cy="3631763"/>
          </a:xfrm>
        </p:spPr>
        <p:txBody>
          <a:bodyPr wrap="square" lIns="0" tIns="0" rIns="0" bIns="0">
            <a:spAutoFit/>
          </a:bodyPr>
          <a:lstStyle/>
          <a:p>
            <a:pPr marL="234950" indent="-223838">
              <a:spcBef>
                <a:spcPts val="0"/>
              </a:spcBef>
              <a:spcAft>
                <a:spcPts val="1200"/>
              </a:spcAft>
            </a:pPr>
            <a:r>
              <a:rPr lang="en-US" b="1" dirty="0">
                <a:latin typeface="Arial" panose="020B0604020202020204" pitchFamily="34" charset="0"/>
                <a:cs typeface="Arial" panose="020B0604020202020204" pitchFamily="34" charset="0"/>
              </a:rPr>
              <a:t>Which has had more impact on artificial intelligence:</a:t>
            </a:r>
          </a:p>
          <a:p>
            <a:pPr marL="573088" lvl="1" indent="-338138">
              <a:spcBef>
                <a:spcPts val="0"/>
              </a:spcBef>
              <a:spcAft>
                <a:spcPts val="1200"/>
              </a:spcAft>
              <a:buFont typeface="Wingdings" pitchFamily="2" charset="2"/>
              <a:buChar char="q"/>
            </a:pPr>
            <a:r>
              <a:rPr lang="en-US" sz="1800" b="1" dirty="0">
                <a:solidFill>
                  <a:srgbClr val="353585"/>
                </a:solidFill>
                <a:latin typeface="Arial" panose="020B0604020202020204" pitchFamily="34" charset="0"/>
                <a:cs typeface="Arial" panose="020B0604020202020204" pitchFamily="34" charset="0"/>
              </a:rPr>
              <a:t>Data:</a:t>
            </a:r>
            <a:r>
              <a:rPr lang="en-US" sz="1800" b="1" dirty="0">
                <a:latin typeface="Arial" panose="020B0604020202020204" pitchFamily="34" charset="0"/>
                <a:cs typeface="Arial" panose="020B0604020202020204" pitchFamily="34" charset="0"/>
              </a:rPr>
              <a:t> Do we have access to more data than ever before? Have we learned how to better use data?</a:t>
            </a:r>
          </a:p>
          <a:p>
            <a:pPr marL="573088" lvl="1" indent="-338138">
              <a:spcBef>
                <a:spcPts val="0"/>
              </a:spcBef>
              <a:spcAft>
                <a:spcPts val="1200"/>
              </a:spcAft>
              <a:buFont typeface="Wingdings" pitchFamily="2" charset="2"/>
              <a:buChar char="q"/>
            </a:pPr>
            <a:r>
              <a:rPr lang="en-US" sz="1800" b="1" dirty="0">
                <a:solidFill>
                  <a:srgbClr val="353585"/>
                </a:solidFill>
                <a:latin typeface="Arial" panose="020B0604020202020204" pitchFamily="34" charset="0"/>
                <a:cs typeface="Arial" panose="020B0604020202020204" pitchFamily="34" charset="0"/>
              </a:rPr>
              <a:t>Computational Resources: </a:t>
            </a:r>
            <a:r>
              <a:rPr lang="en-US" sz="1800" b="1" dirty="0">
                <a:latin typeface="Arial" panose="020B0604020202020204" pitchFamily="34" charset="0"/>
                <a:cs typeface="Arial" panose="020B0604020202020204" pitchFamily="34" charset="0"/>
              </a:rPr>
              <a:t>Has cloud and cluster computing revolutionized our ability to run large experiments?</a:t>
            </a:r>
          </a:p>
          <a:p>
            <a:pPr marL="573088" lvl="1" indent="-338138">
              <a:spcBef>
                <a:spcPts val="0"/>
              </a:spcBef>
              <a:spcAft>
                <a:spcPts val="1200"/>
              </a:spcAft>
              <a:buFont typeface="Wingdings" pitchFamily="2" charset="2"/>
              <a:buChar char="q"/>
            </a:pPr>
            <a:r>
              <a:rPr lang="en-US" sz="1800" b="1" dirty="0">
                <a:solidFill>
                  <a:srgbClr val="353585"/>
                </a:solidFill>
                <a:latin typeface="Arial" panose="020B0604020202020204" pitchFamily="34" charset="0"/>
                <a:cs typeface="Arial" panose="020B0604020202020204" pitchFamily="34" charset="0"/>
              </a:rPr>
              <a:t>Algorithms:</a:t>
            </a:r>
            <a:r>
              <a:rPr lang="en-US" sz="1800" b="1" dirty="0">
                <a:latin typeface="Arial" panose="020B0604020202020204" pitchFamily="34" charset="0"/>
                <a:cs typeface="Arial" panose="020B0604020202020204" pitchFamily="34" charset="0"/>
              </a:rPr>
              <a:t> Have machine learning algorithms gotten better? Or are we simply using more parameters and memorizing more data?</a:t>
            </a:r>
          </a:p>
          <a:p>
            <a:pPr marL="234950" indent="-223838">
              <a:spcBef>
                <a:spcPts val="0"/>
              </a:spcBef>
              <a:spcAft>
                <a:spcPts val="1200"/>
              </a:spcAft>
            </a:pPr>
            <a:r>
              <a:rPr lang="en-US" sz="1800" b="1" dirty="0">
                <a:latin typeface="Arial" panose="020B0604020202020204" pitchFamily="34" charset="0"/>
                <a:cs typeface="Arial" panose="020B0604020202020204" pitchFamily="34" charset="0"/>
              </a:rPr>
              <a:t>For example, </a:t>
            </a:r>
            <a:r>
              <a:rPr lang="en-US" sz="1800" b="1" dirty="0" err="1">
                <a:latin typeface="Arial" panose="020B0604020202020204" pitchFamily="34" charset="0"/>
                <a:cs typeface="Arial" panose="020B0604020202020204" pitchFamily="34" charset="0"/>
              </a:rPr>
              <a:t>ChatGPT</a:t>
            </a:r>
            <a:r>
              <a:rPr lang="en-US" sz="1800" b="1" dirty="0">
                <a:latin typeface="Arial" panose="020B0604020202020204" pitchFamily="34" charset="0"/>
                <a:cs typeface="Arial" panose="020B0604020202020204" pitchFamily="34" charset="0"/>
              </a:rPr>
              <a:t> and similar technologies use trillions of parameters, tens of thousands of graphical processing units (GPUs) and petabytes of data to train. They also leverage large amounts of manually annotated data.</a:t>
            </a:r>
          </a:p>
          <a:p>
            <a:pPr marL="234950" indent="-223838">
              <a:spcBef>
                <a:spcPts val="0"/>
              </a:spcBef>
              <a:spcAft>
                <a:spcPts val="1200"/>
              </a:spcAft>
            </a:pPr>
            <a:r>
              <a:rPr lang="en-US" sz="1800" b="1" dirty="0">
                <a:latin typeface="Arial" panose="020B0604020202020204" pitchFamily="34" charset="0"/>
                <a:cs typeface="Arial" panose="020B0604020202020204" pitchFamily="34" charset="0"/>
              </a:rPr>
              <a:t>This was not possible 50 years ago for many reasons...</a:t>
            </a:r>
          </a:p>
        </p:txBody>
      </p:sp>
    </p:spTree>
    <p:extLst>
      <p:ext uri="{BB962C8B-B14F-4D97-AF65-F5344CB8AC3E}">
        <p14:creationId xmlns:p14="http://schemas.microsoft.com/office/powerpoint/2010/main" val="839632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5AB4D-E6D6-1D9F-5016-E350EBE5611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B8C3F7-625B-E18D-7F7E-715A48722BB3}"/>
              </a:ext>
            </a:extLst>
          </p:cNvPr>
          <p:cNvSpPr>
            <a:spLocks noGrp="1"/>
          </p:cNvSpPr>
          <p:nvPr>
            <p:ph idx="1"/>
          </p:nvPr>
        </p:nvSpPr>
        <p:spPr>
          <a:xfrm>
            <a:off x="162559" y="685800"/>
            <a:ext cx="5756977" cy="2801112"/>
          </a:xfrm>
        </p:spPr>
        <p:txBody>
          <a:bodyPr lIns="0" tIns="0" rIns="0" bIns="0" anchor="ctr" anchorCtr="0"/>
          <a:lstStyle/>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Word error rates (WER) have been systematically reduced for 35 years.</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Speech recognition was not an overnight success.</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The introduction of deep learning in 2005 accelerated progress.</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We normally expect error rates to decline over time.</a:t>
            </a:r>
          </a:p>
        </p:txBody>
      </p:sp>
      <p:sp>
        <p:nvSpPr>
          <p:cNvPr id="7" name="Title 3">
            <a:extLst>
              <a:ext uri="{FF2B5EF4-FFF2-40B4-BE49-F238E27FC236}">
                <a16:creationId xmlns:a16="http://schemas.microsoft.com/office/drawing/2014/main" id="{76CD5EB7-04CC-C052-CBB1-8A6F3E5A0BFF}"/>
              </a:ext>
            </a:extLst>
          </p:cNvPr>
          <p:cNvSpPr txBox="1">
            <a:spLocks/>
          </p:cNvSpPr>
          <p:nvPr/>
        </p:nvSpPr>
        <p:spPr>
          <a:xfrm>
            <a:off x="155448" y="0"/>
            <a:ext cx="11887200" cy="460763"/>
          </a:xfrm>
          <a:prstGeom prst="rect">
            <a:avLst/>
          </a:prstGeom>
        </p:spPr>
        <p:txBody>
          <a:bodyPr vert="horz" wrap="none" lIns="0" tIns="0" rIns="0" bIns="0" rtlCol="0" anchor="ctr" anchorCtr="0">
            <a:noAutofit/>
          </a:bodyPr>
          <a:lstStyle>
            <a:defPPr>
              <a:defRPr lang="en-US"/>
            </a:defPPr>
            <a:lvl1pPr indent="-11113" defTabSz="457200">
              <a:spcBef>
                <a:spcPct val="0"/>
              </a:spcBef>
              <a:buNone/>
              <a:tabLst/>
              <a:defRPr sz="2400" b="1" baseline="0">
                <a:latin typeface="Arial"/>
                <a:ea typeface="+mj-ea"/>
                <a:cs typeface="Arial"/>
              </a:defRPr>
            </a:lvl1pPr>
          </a:lstStyle>
          <a:p>
            <a:r>
              <a:rPr lang="en-US" noProof="1"/>
              <a:t>Progress in Machine Learning Has Accelerated Since 2005</a:t>
            </a:r>
          </a:p>
        </p:txBody>
      </p:sp>
      <p:pic>
        <p:nvPicPr>
          <p:cNvPr id="2" name="Picture 1">
            <a:extLst>
              <a:ext uri="{FF2B5EF4-FFF2-40B4-BE49-F238E27FC236}">
                <a16:creationId xmlns:a16="http://schemas.microsoft.com/office/drawing/2014/main" id="{24870ED2-3968-95FE-4783-96C3701C70B1}"/>
              </a:ext>
            </a:extLst>
          </p:cNvPr>
          <p:cNvPicPr>
            <a:picLocks noChangeAspect="1"/>
          </p:cNvPicPr>
          <p:nvPr/>
        </p:nvPicPr>
        <p:blipFill>
          <a:blip r:embed="rId3"/>
          <a:stretch>
            <a:fillRect/>
          </a:stretch>
        </p:blipFill>
        <p:spPr>
          <a:xfrm>
            <a:off x="6096000" y="739818"/>
            <a:ext cx="5943600" cy="2806700"/>
          </a:xfrm>
          <a:prstGeom prst="rect">
            <a:avLst/>
          </a:prstGeom>
        </p:spPr>
      </p:pic>
      <p:sp>
        <p:nvSpPr>
          <p:cNvPr id="6" name="Content Placeholder 2">
            <a:extLst>
              <a:ext uri="{FF2B5EF4-FFF2-40B4-BE49-F238E27FC236}">
                <a16:creationId xmlns:a16="http://schemas.microsoft.com/office/drawing/2014/main" id="{4084206E-41D6-D550-047B-6238DEE55BDA}"/>
              </a:ext>
            </a:extLst>
          </p:cNvPr>
          <p:cNvSpPr txBox="1">
            <a:spLocks/>
          </p:cNvSpPr>
          <p:nvPr/>
        </p:nvSpPr>
        <p:spPr>
          <a:xfrm>
            <a:off x="6096000" y="3913632"/>
            <a:ext cx="5943600" cy="2596896"/>
          </a:xfrm>
          <a:prstGeom prst="rect">
            <a:avLst/>
          </a:prstGeom>
        </p:spPr>
        <p:txBody>
          <a:bodyPr lIns="0" tIns="0" rIns="0" bIns="0" anchor="t" anchorCtr="0"/>
          <a:lstStyle>
            <a:lvl1pPr marL="182880" indent="-182880" algn="l" defTabSz="457200" rtl="0" eaLnBrk="1" latinLnBrk="0" hangingPunct="1">
              <a:spcBef>
                <a:spcPct val="20000"/>
              </a:spcBef>
              <a:buFont typeface="Arial"/>
              <a:buChar char="•"/>
              <a:defRPr sz="2400" kern="1200">
                <a:solidFill>
                  <a:schemeClr val="tx1"/>
                </a:solidFill>
                <a:latin typeface="+mn-lt"/>
                <a:ea typeface="+mn-ea"/>
                <a:cs typeface="+mn-cs"/>
              </a:defRPr>
            </a:lvl1pPr>
            <a:lvl2pPr marL="548640" indent="-18288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097280" indent="-18288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But a key catalyst in the development of machine learning technology was the introduction of the graphics processing unit (GPU) chip and the advancement of cloud computing frameworks.</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Compute power has grown faster than algorithm performance.</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State of the art systems use tremendous amounts of compute power.</a:t>
            </a:r>
          </a:p>
        </p:txBody>
      </p:sp>
      <p:pic>
        <p:nvPicPr>
          <p:cNvPr id="8" name="Picture 7">
            <a:extLst>
              <a:ext uri="{FF2B5EF4-FFF2-40B4-BE49-F238E27FC236}">
                <a16:creationId xmlns:a16="http://schemas.microsoft.com/office/drawing/2014/main" id="{7B7F6B9A-6F86-ECB5-E801-B5B10007992E}"/>
              </a:ext>
            </a:extLst>
          </p:cNvPr>
          <p:cNvPicPr>
            <a:picLocks noChangeAspect="1"/>
          </p:cNvPicPr>
          <p:nvPr/>
        </p:nvPicPr>
        <p:blipFill>
          <a:blip r:embed="rId4"/>
          <a:stretch>
            <a:fillRect/>
          </a:stretch>
        </p:blipFill>
        <p:spPr>
          <a:xfrm>
            <a:off x="249936" y="3687402"/>
            <a:ext cx="5553456" cy="2622466"/>
          </a:xfrm>
          <a:prstGeom prst="rect">
            <a:avLst/>
          </a:prstGeom>
        </p:spPr>
      </p:pic>
    </p:spTree>
    <p:extLst>
      <p:ext uri="{BB962C8B-B14F-4D97-AF65-F5344CB8AC3E}">
        <p14:creationId xmlns:p14="http://schemas.microsoft.com/office/powerpoint/2010/main" val="3958752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0BAC9-586D-3CAF-7E0C-CEF9B752A98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0EE087A-4F30-62AE-D6CF-BA90D1D0D18C}"/>
              </a:ext>
            </a:extLst>
          </p:cNvPr>
          <p:cNvSpPr>
            <a:spLocks noGrp="1"/>
          </p:cNvSpPr>
          <p:nvPr>
            <p:ph idx="1"/>
          </p:nvPr>
        </p:nvSpPr>
        <p:spPr>
          <a:xfrm>
            <a:off x="162560" y="816864"/>
            <a:ext cx="3885184" cy="5498592"/>
          </a:xfrm>
        </p:spPr>
        <p:txBody>
          <a:bodyPr lIns="0" tIns="0" rIns="0" bIns="0" anchor="ctr" anchorCtr="0"/>
          <a:lstStyle/>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An overview of the so-called common evaluation paradigm.</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Researchers evaluated their technology on the same data using the same evaluation metrics.</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Annual workshops were hosted to share information and discuss progress.</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Tasks were made successively more difficult.</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The Linguistic Data Consortium was founded in 1992 to develop and distribute resources.</a:t>
            </a:r>
            <a:endParaRPr lang="en-US" sz="1400" b="1" noProof="1">
              <a:latin typeface="Arial" panose="020B0604020202020204" pitchFamily="34" charset="0"/>
              <a:cs typeface="Arial" panose="020B0604020202020204" pitchFamily="34" charset="0"/>
            </a:endParaRPr>
          </a:p>
        </p:txBody>
      </p:sp>
      <p:sp>
        <p:nvSpPr>
          <p:cNvPr id="7" name="Title 3">
            <a:extLst>
              <a:ext uri="{FF2B5EF4-FFF2-40B4-BE49-F238E27FC236}">
                <a16:creationId xmlns:a16="http://schemas.microsoft.com/office/drawing/2014/main" id="{226AB58D-F03B-1BDD-4F80-F089143A9286}"/>
              </a:ext>
            </a:extLst>
          </p:cNvPr>
          <p:cNvSpPr txBox="1">
            <a:spLocks/>
          </p:cNvSpPr>
          <p:nvPr/>
        </p:nvSpPr>
        <p:spPr>
          <a:xfrm>
            <a:off x="155448" y="0"/>
            <a:ext cx="11887200" cy="460763"/>
          </a:xfrm>
          <a:prstGeom prst="rect">
            <a:avLst/>
          </a:prstGeom>
        </p:spPr>
        <p:txBody>
          <a:bodyPr vert="horz" wrap="none" lIns="0" tIns="0" rIns="0" bIns="0" rtlCol="0" anchor="ctr" anchorCtr="0">
            <a:noAutofit/>
          </a:bodyPr>
          <a:lstStyle>
            <a:defPPr>
              <a:defRPr lang="en-US"/>
            </a:defPPr>
            <a:lvl1pPr indent="-11113" defTabSz="457200">
              <a:spcBef>
                <a:spcPct val="0"/>
              </a:spcBef>
              <a:buNone/>
              <a:tabLst/>
              <a:defRPr sz="2400" b="1" baseline="0">
                <a:latin typeface="Arial"/>
                <a:ea typeface="+mj-ea"/>
                <a:cs typeface="Arial"/>
              </a:defRPr>
            </a:lvl1pPr>
          </a:lstStyle>
          <a:p>
            <a:r>
              <a:rPr lang="en-US" noProof="1"/>
              <a:t>But Data Has Played An Important Role</a:t>
            </a:r>
          </a:p>
        </p:txBody>
      </p:sp>
      <p:pic>
        <p:nvPicPr>
          <p:cNvPr id="4" name="Picture 3" descr="ASR history graph">
            <a:extLst>
              <a:ext uri="{FF2B5EF4-FFF2-40B4-BE49-F238E27FC236}">
                <a16:creationId xmlns:a16="http://schemas.microsoft.com/office/drawing/2014/main" id="{69F36194-5405-B470-451E-FF602EF33693}"/>
              </a:ext>
            </a:extLst>
          </p:cNvPr>
          <p:cNvPicPr>
            <a:picLocks noChangeAspect="1"/>
          </p:cNvPicPr>
          <p:nvPr/>
        </p:nvPicPr>
        <p:blipFill>
          <a:blip r:embed="rId3"/>
          <a:stretch>
            <a:fillRect/>
          </a:stretch>
        </p:blipFill>
        <p:spPr>
          <a:xfrm>
            <a:off x="4125976" y="647700"/>
            <a:ext cx="7735824" cy="5801868"/>
          </a:xfrm>
          <a:prstGeom prst="rect">
            <a:avLst/>
          </a:prstGeom>
        </p:spPr>
      </p:pic>
    </p:spTree>
    <p:extLst>
      <p:ext uri="{BB962C8B-B14F-4D97-AF65-F5344CB8AC3E}">
        <p14:creationId xmlns:p14="http://schemas.microsoft.com/office/powerpoint/2010/main" val="3517566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DB0F2-E4C9-055D-2D4D-3F96D8E7339B}"/>
              </a:ext>
            </a:extLst>
          </p:cNvPr>
          <p:cNvSpPr>
            <a:spLocks noGrp="1"/>
          </p:cNvSpPr>
          <p:nvPr>
            <p:ph type="title"/>
          </p:nvPr>
        </p:nvSpPr>
        <p:spPr>
          <a:xfrm>
            <a:off x="152399" y="1"/>
            <a:ext cx="11887200" cy="457200"/>
          </a:xfrm>
        </p:spPr>
        <p:txBody>
          <a:bodyPr vert="horz" wrap="none" lIns="0" tIns="0" rIns="0" bIns="0" rtlCol="0" anchor="ctr" anchorCtr="0">
            <a:noAutofit/>
          </a:bodyPr>
          <a:lstStyle/>
          <a:p>
            <a:r>
              <a:rPr lang="en-US" noProof="1"/>
              <a:t>Why is Data Important?</a:t>
            </a:r>
          </a:p>
        </p:txBody>
      </p:sp>
      <p:sp>
        <p:nvSpPr>
          <p:cNvPr id="3" name="Content Placeholder 2">
            <a:extLst>
              <a:ext uri="{FF2B5EF4-FFF2-40B4-BE49-F238E27FC236}">
                <a16:creationId xmlns:a16="http://schemas.microsoft.com/office/drawing/2014/main" id="{389B36D0-5631-0C38-8BCA-C6951DDFA143}"/>
              </a:ext>
            </a:extLst>
          </p:cNvPr>
          <p:cNvSpPr>
            <a:spLocks noGrp="1"/>
          </p:cNvSpPr>
          <p:nvPr>
            <p:ph idx="1"/>
          </p:nvPr>
        </p:nvSpPr>
        <p:spPr/>
        <p:txBody>
          <a:bodyPr lIns="0" tIns="0" rIns="0" bIns="0"/>
          <a:lstStyle/>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High-quality, well-documented annotations are the substrate of rigorous ML research. </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Annotation protocols (label definition, inter-rater training, adjudication, and QA checks) directly affect attainable model performance and interpretability.</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A dataset must capture biologically and technically relevant variability (e.g., multiple tissue types, stains, scanners, slide preparation protocols, and disease presentations) to enable models to generalize. </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Large labeled corpora increase statistical power for supervised tasks, while very large unlabeled collections are indispensable for pretraining representations via self-supervision; both reduce variance and mitigate overfitting to narrow cohorts.</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Hybrid strategies (limited expert annotations, augmented by student annotators under adjudication, plus weak labels) can optimize the label-effort vs. performance frontier.</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Standardized training/validation/test splits, cross-validation across institutions, pre-registered evaluation metrics, and reporting of confidence intervals are critical to reproduce and compare results.</a:t>
            </a:r>
          </a:p>
        </p:txBody>
      </p:sp>
      <p:pic>
        <p:nvPicPr>
          <p:cNvPr id="7" name="Picture 6" descr="A decorative graphic that shows data flowing left to right, suggesting that data is very important to machine learning.">
            <a:extLst>
              <a:ext uri="{FF2B5EF4-FFF2-40B4-BE49-F238E27FC236}">
                <a16:creationId xmlns:a16="http://schemas.microsoft.com/office/drawing/2014/main" id="{E9FF04CD-08E8-114D-4E7D-790834D91428}"/>
              </a:ext>
            </a:extLst>
          </p:cNvPr>
          <p:cNvPicPr>
            <a:picLocks noChangeAspect="1"/>
          </p:cNvPicPr>
          <p:nvPr/>
        </p:nvPicPr>
        <p:blipFill>
          <a:blip r:embed="rId3"/>
          <a:stretch>
            <a:fillRect/>
          </a:stretch>
        </p:blipFill>
        <p:spPr>
          <a:xfrm>
            <a:off x="303475" y="4944139"/>
            <a:ext cx="11585050" cy="1610833"/>
          </a:xfrm>
          <a:prstGeom prst="roundRect">
            <a:avLst>
              <a:gd name="adj" fmla="val 8594"/>
            </a:avLst>
          </a:prstGeom>
          <a:solidFill>
            <a:srgbClr val="FFFFFF">
              <a:shade val="85000"/>
            </a:srgbClr>
          </a:solidFill>
          <a:ln>
            <a:noFill/>
          </a:ln>
          <a:effectLst>
            <a:outerShdw blurRad="50800" dist="76200" dir="2700000" algn="tl" rotWithShape="0">
              <a:prstClr val="black">
                <a:alpha val="40000"/>
              </a:prstClr>
            </a:outerShdw>
          </a:effectLst>
        </p:spPr>
      </p:pic>
    </p:spTree>
    <p:extLst>
      <p:ext uri="{BB962C8B-B14F-4D97-AF65-F5344CB8AC3E}">
        <p14:creationId xmlns:p14="http://schemas.microsoft.com/office/powerpoint/2010/main" val="70892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698938B-C7A7-4120-A9A0-7A611986DA1B}"/>
              </a:ext>
            </a:extLst>
          </p:cNvPr>
          <p:cNvSpPr txBox="1">
            <a:spLocks/>
          </p:cNvSpPr>
          <p:nvPr/>
        </p:nvSpPr>
        <p:spPr>
          <a:xfrm>
            <a:off x="1524001" y="1294815"/>
            <a:ext cx="4572000" cy="5870667"/>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endParaRPr lang="en-US" sz="1800" b="1" dirty="0">
              <a:latin typeface="Arial" panose="020B0604020202020204" pitchFamily="34" charset="0"/>
              <a:cs typeface="Arial" panose="020B0604020202020204" pitchFamily="34" charset="0"/>
            </a:endParaRPr>
          </a:p>
        </p:txBody>
      </p:sp>
      <p:sp>
        <p:nvSpPr>
          <p:cNvPr id="7" name="Content Placeholder 2">
            <a:extLst>
              <a:ext uri="{FF2B5EF4-FFF2-40B4-BE49-F238E27FC236}">
                <a16:creationId xmlns:a16="http://schemas.microsoft.com/office/drawing/2014/main" id="{9DE2CEE7-1CED-4702-AD29-405CABC4FDC8}"/>
              </a:ext>
            </a:extLst>
          </p:cNvPr>
          <p:cNvSpPr txBox="1">
            <a:spLocks/>
          </p:cNvSpPr>
          <p:nvPr/>
        </p:nvSpPr>
        <p:spPr>
          <a:xfrm>
            <a:off x="152400" y="3559125"/>
            <a:ext cx="11887200" cy="3564989"/>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2558" indent="-182558">
              <a:spcBef>
                <a:spcPts val="0"/>
              </a:spcBef>
              <a:spcAft>
                <a:spcPts val="600"/>
              </a:spcAft>
              <a:buFont typeface="Arial" charset="0"/>
              <a:buChar char="•"/>
            </a:pPr>
            <a:r>
              <a:rPr lang="en-US" sz="1800" b="1" dirty="0">
                <a:latin typeface="Arial" charset="0"/>
                <a:cs typeface="Arial" charset="0"/>
              </a:rPr>
              <a:t>There are 4 fundamental quantities that must be calculated to derive most performance measures:</a:t>
            </a:r>
          </a:p>
          <a:p>
            <a:pPr marL="347663" lvl="1" indent="-174625">
              <a:spcBef>
                <a:spcPts val="0"/>
              </a:spcBef>
              <a:spcAft>
                <a:spcPts val="600"/>
              </a:spcAft>
              <a:buFont typeface="Wingdings" pitchFamily="2" charset="2"/>
              <a:buChar char="§"/>
              <a:tabLst>
                <a:tab pos="3656013" algn="l"/>
              </a:tabLst>
            </a:pPr>
            <a:r>
              <a:rPr lang="en-US" sz="1800" b="1" dirty="0">
                <a:latin typeface="Arial" charset="0"/>
                <a:cs typeface="Arial" charset="0"/>
              </a:rPr>
              <a:t>True Positive (TP)	False Positive (FP)</a:t>
            </a:r>
          </a:p>
          <a:p>
            <a:pPr marL="347663" lvl="1" indent="-174625">
              <a:spcBef>
                <a:spcPts val="0"/>
              </a:spcBef>
              <a:spcAft>
                <a:spcPts val="600"/>
              </a:spcAft>
              <a:buFont typeface="Wingdings" pitchFamily="2" charset="2"/>
              <a:buChar char="§"/>
              <a:tabLst>
                <a:tab pos="3656013" algn="l"/>
              </a:tabLst>
            </a:pPr>
            <a:r>
              <a:rPr lang="en-US" sz="1800" b="1" dirty="0">
                <a:latin typeface="Arial" charset="0"/>
                <a:cs typeface="Arial" charset="0"/>
              </a:rPr>
              <a:t>False Negative (FN)	True Negative (TN)</a:t>
            </a:r>
          </a:p>
          <a:p>
            <a:pPr marL="182558" indent="-182558">
              <a:spcBef>
                <a:spcPts val="0"/>
              </a:spcBef>
              <a:spcAft>
                <a:spcPts val="600"/>
              </a:spcAft>
              <a:buFont typeface="Arial" charset="0"/>
              <a:buChar char="•"/>
            </a:pPr>
            <a:r>
              <a:rPr lang="en-US" sz="1800" b="1" dirty="0">
                <a:latin typeface="Arial" charset="0"/>
                <a:cs typeface="Arial" charset="0"/>
              </a:rPr>
              <a:t>From these we calculate traditional measures such as:</a:t>
            </a:r>
          </a:p>
          <a:p>
            <a:pPr marL="579438" indent="-234950">
              <a:spcBef>
                <a:spcPts val="0"/>
              </a:spcBef>
              <a:spcAft>
                <a:spcPts val="300"/>
              </a:spcAft>
              <a:buNone/>
              <a:tabLst>
                <a:tab pos="4338638" algn="l"/>
              </a:tabLst>
            </a:pPr>
            <a:r>
              <a:rPr lang="en-US" sz="1800" b="1" i="1" dirty="0">
                <a:latin typeface="Cambria Math" panose="02040503050406030204" pitchFamily="18" charset="0"/>
              </a:rPr>
              <a:t> Sensitivity =  TP / (TP  + FN)	 Accuracy = (TP+TN)/(TP+FN+TN+FP) </a:t>
            </a:r>
          </a:p>
          <a:p>
            <a:pPr marL="579438" indent="-234950">
              <a:spcBef>
                <a:spcPts val="0"/>
              </a:spcBef>
              <a:spcAft>
                <a:spcPts val="1200"/>
              </a:spcAft>
              <a:buNone/>
              <a:tabLst>
                <a:tab pos="4338638" algn="l"/>
              </a:tabLst>
            </a:pPr>
            <a:r>
              <a:rPr lang="en-US" sz="1800" b="1" i="1" dirty="0">
                <a:latin typeface="Cambria Math" panose="02040503050406030204" pitchFamily="18" charset="0"/>
              </a:rPr>
              <a:t>Specificity = TN / (TN + FP)	 Precision = TP/(TP  + FN) </a:t>
            </a:r>
          </a:p>
          <a:p>
            <a:pPr marL="182558" indent="-182558">
              <a:spcBef>
                <a:spcPts val="0"/>
              </a:spcBef>
              <a:spcAft>
                <a:spcPts val="600"/>
              </a:spcAft>
              <a:buFont typeface="Arial" charset="0"/>
              <a:buChar char="•"/>
              <a:tabLst>
                <a:tab pos="4338638" algn="l"/>
              </a:tabLst>
            </a:pPr>
            <a:r>
              <a:rPr lang="en-US" sz="1800" b="1" dirty="0">
                <a:latin typeface="Arial" charset="0"/>
                <a:cs typeface="Arial" charset="0"/>
              </a:rPr>
              <a:t>There are many ways to compute quantities such as TP and FP. Standardization of these approaches is an on-going challenge. But it makes a huge difference!</a:t>
            </a:r>
          </a:p>
        </p:txBody>
      </p:sp>
      <p:sp>
        <p:nvSpPr>
          <p:cNvPr id="8" name="Title 1">
            <a:extLst>
              <a:ext uri="{FF2B5EF4-FFF2-40B4-BE49-F238E27FC236}">
                <a16:creationId xmlns:a16="http://schemas.microsoft.com/office/drawing/2014/main" id="{959BE409-1216-7A45-9750-F1FEC034D343}"/>
              </a:ext>
            </a:extLst>
          </p:cNvPr>
          <p:cNvSpPr txBox="1">
            <a:spLocks/>
          </p:cNvSpPr>
          <p:nvPr/>
        </p:nvSpPr>
        <p:spPr>
          <a:xfrm>
            <a:off x="152400" y="0"/>
            <a:ext cx="11887200" cy="457196"/>
          </a:xfrm>
          <a:prstGeom prst="rect">
            <a:avLst/>
          </a:prstGeom>
        </p:spPr>
        <p:txBody>
          <a:bodyPr vert="horz" wrap="none" lIns="0" tIns="0" rIns="0" bIns="0" rtlCol="0" anchor="ctr" anchorCtr="0">
            <a:noAutofit/>
          </a:bodyPr>
          <a:lstStyle>
            <a:lvl1pPr indent="-11113" defTabSz="457200">
              <a:spcBef>
                <a:spcPct val="0"/>
              </a:spcBef>
              <a:buNone/>
              <a:tabLst/>
              <a:defRPr sz="2400" b="1" baseline="0">
                <a:latin typeface="Arial"/>
                <a:ea typeface="+mj-ea"/>
                <a:cs typeface="Arial"/>
              </a:defRPr>
            </a:lvl1pPr>
          </a:lstStyle>
          <a:p>
            <a:r>
              <a:rPr lang="en-US" dirty="0"/>
              <a:t>Evaluation of ML Systems Is Extremely Important and Underappreciated</a:t>
            </a:r>
          </a:p>
        </p:txBody>
      </p:sp>
      <p:pic>
        <p:nvPicPr>
          <p:cNvPr id="3" name="Picture 2">
            <a:extLst>
              <a:ext uri="{FF2B5EF4-FFF2-40B4-BE49-F238E27FC236}">
                <a16:creationId xmlns:a16="http://schemas.microsoft.com/office/drawing/2014/main" id="{85127C35-92B2-4E59-83BC-018B75BF12C2}"/>
              </a:ext>
            </a:extLst>
          </p:cNvPr>
          <p:cNvPicPr>
            <a:picLocks noChangeAspect="1"/>
          </p:cNvPicPr>
          <p:nvPr/>
        </p:nvPicPr>
        <p:blipFill>
          <a:blip r:embed="rId3"/>
          <a:stretch>
            <a:fillRect/>
          </a:stretch>
        </p:blipFill>
        <p:spPr>
          <a:xfrm>
            <a:off x="1877906" y="1744982"/>
            <a:ext cx="8425302" cy="1790699"/>
          </a:xfrm>
          <a:prstGeom prst="rect">
            <a:avLst/>
          </a:prstGeom>
        </p:spPr>
      </p:pic>
      <p:cxnSp>
        <p:nvCxnSpPr>
          <p:cNvPr id="4" name="Straight Arrow Connector 3">
            <a:extLst>
              <a:ext uri="{FF2B5EF4-FFF2-40B4-BE49-F238E27FC236}">
                <a16:creationId xmlns:a16="http://schemas.microsoft.com/office/drawing/2014/main" id="{84E316F4-1A61-8E46-A4E7-B8F576B17CA3}"/>
              </a:ext>
            </a:extLst>
          </p:cNvPr>
          <p:cNvCxnSpPr>
            <a:cxnSpLocks/>
          </p:cNvCxnSpPr>
          <p:nvPr/>
        </p:nvCxnSpPr>
        <p:spPr>
          <a:xfrm flipV="1">
            <a:off x="2672862" y="3038621"/>
            <a:ext cx="1758461" cy="1012874"/>
          </a:xfrm>
          <a:prstGeom prst="straightConnector1">
            <a:avLst/>
          </a:prstGeom>
          <a:ln w="38100">
            <a:tailEnd type="triangle"/>
          </a:ln>
          <a:effectLst/>
        </p:spPr>
        <p:style>
          <a:lnRef idx="2">
            <a:schemeClr val="dk1"/>
          </a:lnRef>
          <a:fillRef idx="0">
            <a:schemeClr val="dk1"/>
          </a:fillRef>
          <a:effectRef idx="1">
            <a:schemeClr val="dk1"/>
          </a:effectRef>
          <a:fontRef idx="minor">
            <a:schemeClr val="tx1"/>
          </a:fontRef>
        </p:style>
      </p:cxnSp>
      <p:cxnSp>
        <p:nvCxnSpPr>
          <p:cNvPr id="10" name="Straight Arrow Connector 9">
            <a:extLst>
              <a:ext uri="{FF2B5EF4-FFF2-40B4-BE49-F238E27FC236}">
                <a16:creationId xmlns:a16="http://schemas.microsoft.com/office/drawing/2014/main" id="{B12404BF-7F94-414D-A6B2-79C8CB7AD410}"/>
              </a:ext>
            </a:extLst>
          </p:cNvPr>
          <p:cNvCxnSpPr>
            <a:cxnSpLocks/>
          </p:cNvCxnSpPr>
          <p:nvPr/>
        </p:nvCxnSpPr>
        <p:spPr>
          <a:xfrm flipV="1">
            <a:off x="5992837" y="3078480"/>
            <a:ext cx="644641" cy="958947"/>
          </a:xfrm>
          <a:prstGeom prst="straightConnector1">
            <a:avLst/>
          </a:prstGeom>
          <a:ln w="38100">
            <a:tailEnd type="triangle"/>
          </a:ln>
          <a:effectLst/>
        </p:spPr>
        <p:style>
          <a:lnRef idx="2">
            <a:schemeClr val="dk1"/>
          </a:lnRef>
          <a:fillRef idx="0">
            <a:schemeClr val="dk1"/>
          </a:fillRef>
          <a:effectRef idx="1">
            <a:schemeClr val="dk1"/>
          </a:effectRef>
          <a:fontRef idx="minor">
            <a:schemeClr val="tx1"/>
          </a:fontRef>
        </p:style>
      </p:cxnSp>
      <p:cxnSp>
        <p:nvCxnSpPr>
          <p:cNvPr id="12" name="Straight Arrow Connector 11">
            <a:extLst>
              <a:ext uri="{FF2B5EF4-FFF2-40B4-BE49-F238E27FC236}">
                <a16:creationId xmlns:a16="http://schemas.microsoft.com/office/drawing/2014/main" id="{8BF905E8-DBDD-2545-8B96-63AA4C431489}"/>
              </a:ext>
            </a:extLst>
          </p:cNvPr>
          <p:cNvCxnSpPr>
            <a:cxnSpLocks/>
          </p:cNvCxnSpPr>
          <p:nvPr/>
        </p:nvCxnSpPr>
        <p:spPr>
          <a:xfrm flipV="1">
            <a:off x="2715065" y="2062434"/>
            <a:ext cx="5482573" cy="2354821"/>
          </a:xfrm>
          <a:prstGeom prst="straightConnector1">
            <a:avLst/>
          </a:prstGeom>
          <a:ln w="38100">
            <a:tailEnd type="triangle"/>
          </a:ln>
          <a:effectLst/>
        </p:spPr>
        <p:style>
          <a:lnRef idx="2">
            <a:schemeClr val="dk1"/>
          </a:lnRef>
          <a:fillRef idx="0">
            <a:schemeClr val="dk1"/>
          </a:fillRef>
          <a:effectRef idx="1">
            <a:schemeClr val="dk1"/>
          </a:effectRef>
          <a:fontRef idx="minor">
            <a:schemeClr val="tx1"/>
          </a:fontRef>
        </p:style>
      </p:cxnSp>
      <p:cxnSp>
        <p:nvCxnSpPr>
          <p:cNvPr id="14" name="Straight Arrow Connector 13">
            <a:extLst>
              <a:ext uri="{FF2B5EF4-FFF2-40B4-BE49-F238E27FC236}">
                <a16:creationId xmlns:a16="http://schemas.microsoft.com/office/drawing/2014/main" id="{0B049E75-3251-B14F-AD81-4CB486EB596D}"/>
              </a:ext>
            </a:extLst>
          </p:cNvPr>
          <p:cNvCxnSpPr>
            <a:cxnSpLocks/>
          </p:cNvCxnSpPr>
          <p:nvPr/>
        </p:nvCxnSpPr>
        <p:spPr>
          <a:xfrm flipV="1">
            <a:off x="5964702" y="3061064"/>
            <a:ext cx="3788898" cy="1313987"/>
          </a:xfrm>
          <a:prstGeom prst="straightConnector1">
            <a:avLst/>
          </a:prstGeom>
          <a:ln w="38100">
            <a:tailEnd type="triangle"/>
          </a:ln>
          <a:effectLst/>
        </p:spPr>
        <p:style>
          <a:lnRef idx="2">
            <a:schemeClr val="dk1"/>
          </a:lnRef>
          <a:fillRef idx="0">
            <a:schemeClr val="dk1"/>
          </a:fillRef>
          <a:effectRef idx="1">
            <a:schemeClr val="dk1"/>
          </a:effectRef>
          <a:fontRef idx="minor">
            <a:schemeClr val="tx1"/>
          </a:fontRef>
        </p:style>
      </p:cxnSp>
      <p:sp>
        <p:nvSpPr>
          <p:cNvPr id="16" name="Content Placeholder 2">
            <a:extLst>
              <a:ext uri="{FF2B5EF4-FFF2-40B4-BE49-F238E27FC236}">
                <a16:creationId xmlns:a16="http://schemas.microsoft.com/office/drawing/2014/main" id="{FB1F6458-EE6E-019F-FD56-03497483E9DF}"/>
              </a:ext>
            </a:extLst>
          </p:cNvPr>
          <p:cNvSpPr txBox="1">
            <a:spLocks/>
          </p:cNvSpPr>
          <p:nvPr/>
        </p:nvSpPr>
        <p:spPr>
          <a:xfrm>
            <a:off x="162560" y="723900"/>
            <a:ext cx="11877040" cy="5591556"/>
          </a:xfrm>
          <a:prstGeom prst="rect">
            <a:avLst/>
          </a:prstGeom>
        </p:spPr>
        <p:txBody>
          <a:bodyPr lIns="0" tIns="0" rIns="0" bIns="0" anchor="t" anchorCtr="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ML systems reverse engineering the performance metric to achieve optimum performance.</a:t>
            </a:r>
          </a:p>
          <a:p>
            <a:pPr marL="228600" indent="-228600">
              <a:spcBef>
                <a:spcPts val="0"/>
              </a:spcBef>
              <a:spcAft>
                <a:spcPts val="1200"/>
              </a:spcAft>
            </a:pPr>
            <a:r>
              <a:rPr lang="en-US" sz="1800" b="1" noProof="1">
                <a:latin typeface="Arial" panose="020B0604020202020204" pitchFamily="34" charset="0"/>
                <a:cs typeface="Arial" panose="020B0604020202020204" pitchFamily="34" charset="0"/>
              </a:rPr>
              <a:t>How do we evaluate the performance?</a:t>
            </a:r>
            <a:endParaRPr lang="en-US" sz="1400" b="1" noProof="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9934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par>
                                <p:cTn id="26" presetID="1"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par>
                                <p:cTn id="34" presetID="1"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7">
                                            <p:txEl>
                                              <p:pRg st="3" end="3"/>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7">
                                            <p:txEl>
                                              <p:pRg st="4" end="4"/>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EFB1E76D-3942-4A69-B425-8DAEDB6CDCB2}"/>
              </a:ext>
            </a:extLst>
          </p:cNvPr>
          <p:cNvSpPr txBox="1">
            <a:spLocks/>
          </p:cNvSpPr>
          <p:nvPr/>
        </p:nvSpPr>
        <p:spPr>
          <a:xfrm>
            <a:off x="1524001" y="647702"/>
            <a:ext cx="4572000" cy="5870667"/>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endParaRPr lang="en-US" sz="18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01175853-577E-47DD-BFC9-A97474AE0C6A}"/>
              </a:ext>
            </a:extLst>
          </p:cNvPr>
          <p:cNvSpPr txBox="1">
            <a:spLocks/>
          </p:cNvSpPr>
          <p:nvPr/>
        </p:nvSpPr>
        <p:spPr>
          <a:xfrm>
            <a:off x="1752600" y="609600"/>
            <a:ext cx="3505200" cy="3200400"/>
          </a:xfrm>
          <a:prstGeom prst="rect">
            <a:avLst/>
          </a:prstGeom>
        </p:spPr>
        <p:txBody>
          <a:bodyPr lIns="0" tIns="0" rIns="0" bIns="0" anchor="ctr" anchorCtr="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2558" indent="-182558">
              <a:spcBef>
                <a:spcPts val="0"/>
              </a:spcBef>
              <a:spcAft>
                <a:spcPts val="600"/>
              </a:spcAft>
              <a:buFont typeface="Arial" charset="0"/>
              <a:buChar char="•"/>
            </a:pPr>
            <a:endParaRPr lang="en-US" sz="1400" b="1"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C4A2231-FAE2-48B1-947C-0573881F8080}"/>
              </a:ext>
            </a:extLst>
          </p:cNvPr>
          <p:cNvSpPr txBox="1">
            <a:spLocks/>
          </p:cNvSpPr>
          <p:nvPr/>
        </p:nvSpPr>
        <p:spPr>
          <a:xfrm>
            <a:off x="152400" y="4"/>
            <a:ext cx="11887200" cy="457196"/>
          </a:xfrm>
          <a:prstGeom prst="rect">
            <a:avLst/>
          </a:prstGeom>
        </p:spPr>
        <p:txBody>
          <a:bodyPr vert="horz" wrap="none" lIns="0" tIns="0" rIns="0" bIns="0" rtlCol="0" anchor="ctr" anchorCtr="0">
            <a:noAutofit/>
          </a:bodyPr>
          <a:lstStyle>
            <a:lvl1pPr marL="0" algn="l" defTabSz="457189" rtl="0" eaLnBrk="1" latinLnBrk="0" hangingPunct="1">
              <a:spcBef>
                <a:spcPct val="0"/>
              </a:spcBef>
              <a:buNone/>
              <a:defRPr sz="2400" b="1" kern="1200" baseline="0">
                <a:solidFill>
                  <a:schemeClr val="tx1"/>
                </a:solidFill>
                <a:latin typeface="Arial"/>
                <a:ea typeface="+mj-ea"/>
                <a:cs typeface="Arial"/>
              </a:defRPr>
            </a:lvl1pPr>
          </a:lstStyle>
          <a:p>
            <a:r>
              <a:rPr lang="en-US" dirty="0"/>
              <a:t>Evaluation Metrics – Any-Overlap (OVLP)</a:t>
            </a:r>
          </a:p>
        </p:txBody>
      </p:sp>
      <p:sp>
        <p:nvSpPr>
          <p:cNvPr id="14" name="Content Placeholder 2">
            <a:extLst>
              <a:ext uri="{FF2B5EF4-FFF2-40B4-BE49-F238E27FC236}">
                <a16:creationId xmlns:a16="http://schemas.microsoft.com/office/drawing/2014/main" id="{BA98071B-3CF5-4F40-932E-B36985F2A4DB}"/>
              </a:ext>
            </a:extLst>
          </p:cNvPr>
          <p:cNvSpPr txBox="1">
            <a:spLocks/>
          </p:cNvSpPr>
          <p:nvPr/>
        </p:nvSpPr>
        <p:spPr>
          <a:xfrm>
            <a:off x="152400" y="764180"/>
            <a:ext cx="11887200" cy="5870666"/>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2558" indent="-182558">
              <a:spcBef>
                <a:spcPts val="0"/>
              </a:spcBef>
              <a:spcAft>
                <a:spcPts val="1200"/>
              </a:spcAft>
              <a:buFont typeface="Arial" charset="0"/>
              <a:buChar char="•"/>
            </a:pPr>
            <a:r>
              <a:rPr lang="en-US" sz="1800" b="1" dirty="0">
                <a:latin typeface="Arial" charset="0"/>
                <a:cs typeface="Arial" charset="0"/>
              </a:rPr>
              <a:t>If a hypothesis event overlaps within </a:t>
            </a:r>
            <a:br>
              <a:rPr lang="en-US" sz="1800" b="1" dirty="0">
                <a:latin typeface="Arial" charset="0"/>
                <a:cs typeface="Arial" charset="0"/>
              </a:rPr>
            </a:br>
            <a:r>
              <a:rPr lang="en-US" sz="1800" b="1" dirty="0">
                <a:latin typeface="Arial" charset="0"/>
                <a:cs typeface="Arial" charset="0"/>
              </a:rPr>
              <a:t>the proximity of the reference event, </a:t>
            </a:r>
            <a:br>
              <a:rPr lang="en-US" sz="1800" b="1" dirty="0">
                <a:latin typeface="Arial" charset="0"/>
                <a:cs typeface="Arial" charset="0"/>
              </a:rPr>
            </a:br>
            <a:r>
              <a:rPr lang="en-US" sz="1800" b="1" dirty="0">
                <a:latin typeface="Arial" charset="0"/>
                <a:cs typeface="Arial" charset="0"/>
              </a:rPr>
              <a:t>it is considered a hit.</a:t>
            </a:r>
          </a:p>
          <a:p>
            <a:pPr marL="182558" indent="-182558">
              <a:spcBef>
                <a:spcPts val="0"/>
              </a:spcBef>
              <a:spcAft>
                <a:spcPts val="1200"/>
              </a:spcAft>
              <a:buFont typeface="Arial" charset="0"/>
              <a:buChar char="•"/>
            </a:pPr>
            <a:r>
              <a:rPr lang="en-US" sz="1800" b="1" dirty="0">
                <a:latin typeface="Arial" charset="0"/>
                <a:cs typeface="Arial" charset="0"/>
              </a:rPr>
              <a:t>No penalty when multiple reference </a:t>
            </a:r>
            <a:br>
              <a:rPr lang="en-US" sz="1800" b="1" dirty="0">
                <a:latin typeface="Arial" charset="0"/>
                <a:cs typeface="Arial" charset="0"/>
              </a:rPr>
            </a:br>
            <a:r>
              <a:rPr lang="en-US" sz="1800" b="1" dirty="0">
                <a:latin typeface="Arial" charset="0"/>
                <a:cs typeface="Arial" charset="0"/>
              </a:rPr>
              <a:t>events overlap with a single large </a:t>
            </a:r>
            <a:br>
              <a:rPr lang="en-US" sz="1800" b="1" dirty="0">
                <a:latin typeface="Arial" charset="0"/>
                <a:cs typeface="Arial" charset="0"/>
              </a:rPr>
            </a:br>
            <a:r>
              <a:rPr lang="en-US" sz="1800" b="1" dirty="0">
                <a:latin typeface="Arial" charset="0"/>
                <a:cs typeface="Arial" charset="0"/>
              </a:rPr>
              <a:t>hypothesis event.</a:t>
            </a:r>
          </a:p>
          <a:p>
            <a:pPr marL="182558" indent="-182558">
              <a:spcBef>
                <a:spcPts val="0"/>
              </a:spcBef>
              <a:spcAft>
                <a:spcPts val="1200"/>
              </a:spcAft>
              <a:buFont typeface="Arial" charset="0"/>
              <a:buChar char="•"/>
            </a:pPr>
            <a:r>
              <a:rPr lang="en-US" sz="1800" b="1" dirty="0">
                <a:latin typeface="Arial" charset="0"/>
                <a:cs typeface="Arial" charset="0"/>
              </a:rPr>
              <a:t>Misses and false alarms are counted </a:t>
            </a:r>
            <a:br>
              <a:rPr lang="en-US" sz="1800" b="1" dirty="0">
                <a:latin typeface="Arial" charset="0"/>
                <a:cs typeface="Arial" charset="0"/>
              </a:rPr>
            </a:br>
            <a:r>
              <a:rPr lang="en-US" sz="1800" b="1" dirty="0">
                <a:latin typeface="Arial" charset="0"/>
                <a:cs typeface="Arial" charset="0"/>
              </a:rPr>
              <a:t>when no overlap between hypothesis </a:t>
            </a:r>
            <a:br>
              <a:rPr lang="en-US" sz="1800" b="1" dirty="0">
                <a:latin typeface="Arial" charset="0"/>
                <a:cs typeface="Arial" charset="0"/>
              </a:rPr>
            </a:br>
            <a:r>
              <a:rPr lang="en-US" sz="1800" b="1" dirty="0">
                <a:latin typeface="Arial" charset="0"/>
                <a:cs typeface="Arial" charset="0"/>
              </a:rPr>
              <a:t>and reference is found.</a:t>
            </a:r>
          </a:p>
          <a:p>
            <a:pPr marL="182558" indent="-182558">
              <a:spcBef>
                <a:spcPts val="0"/>
              </a:spcBef>
              <a:spcAft>
                <a:spcPts val="1200"/>
              </a:spcAft>
              <a:buFont typeface="Arial" charset="0"/>
              <a:buChar char="•"/>
            </a:pPr>
            <a:r>
              <a:rPr lang="en-US" sz="1800" b="1" dirty="0">
                <a:latin typeface="Arial" charset="0"/>
                <a:cs typeface="Arial" charset="0"/>
              </a:rPr>
              <a:t>Short and long events are weighed equally. </a:t>
            </a:r>
          </a:p>
          <a:p>
            <a:pPr marL="182558" indent="-182558">
              <a:spcBef>
                <a:spcPts val="0"/>
              </a:spcBef>
              <a:spcAft>
                <a:spcPts val="1200"/>
              </a:spcAft>
              <a:buFont typeface="Arial" charset="0"/>
              <a:buChar char="•"/>
            </a:pPr>
            <a:r>
              <a:rPr lang="en-US" sz="1800" b="1" dirty="0">
                <a:latin typeface="Arial" charset="0"/>
                <a:cs typeface="Arial" charset="0"/>
              </a:rPr>
              <a:t>A very permissive metric that scores a match </a:t>
            </a:r>
            <a:br>
              <a:rPr lang="en-US" sz="1800" b="1" dirty="0">
                <a:latin typeface="Arial" charset="0"/>
                <a:cs typeface="Arial" charset="0"/>
              </a:rPr>
            </a:br>
            <a:r>
              <a:rPr lang="en-US" sz="1800" b="1" dirty="0">
                <a:latin typeface="Arial" charset="0"/>
                <a:cs typeface="Arial" charset="0"/>
              </a:rPr>
              <a:t>as correct even though the accuracy of the time alignment might be very poor.</a:t>
            </a:r>
          </a:p>
          <a:p>
            <a:pPr marL="182558" indent="-182558">
              <a:spcBef>
                <a:spcPts val="0"/>
              </a:spcBef>
              <a:spcAft>
                <a:spcPts val="1200"/>
              </a:spcAft>
              <a:buFont typeface="Arial" charset="0"/>
              <a:buChar char="•"/>
            </a:pPr>
            <a:r>
              <a:rPr lang="en-US" sz="1800" b="1" dirty="0">
                <a:latin typeface="Arial" charset="0"/>
                <a:cs typeface="Arial" charset="0"/>
              </a:rPr>
              <a:t>Widely used in the neuroengineering community because it tends to produce a high sensitivity. Used in FDA submissions which has created an overly optimistic view of the accuracy of state of the art systems.</a:t>
            </a:r>
          </a:p>
          <a:p>
            <a:pPr marL="182558" indent="-182558">
              <a:spcBef>
                <a:spcPts val="0"/>
              </a:spcBef>
              <a:spcAft>
                <a:spcPts val="1200"/>
              </a:spcAft>
              <a:buFont typeface="Arial" charset="0"/>
              <a:buChar char="•"/>
            </a:pPr>
            <a:r>
              <a:rPr lang="en-US" sz="1800" b="1" dirty="0">
                <a:latin typeface="Arial" charset="0"/>
                <a:cs typeface="Arial" charset="0"/>
              </a:rPr>
              <a:t>These kinds of issues become extremely important when the data sets are unbalanced.</a:t>
            </a:r>
          </a:p>
        </p:txBody>
      </p:sp>
      <p:pic>
        <p:nvPicPr>
          <p:cNvPr id="9" name="Picture 8">
            <a:extLst>
              <a:ext uri="{FF2B5EF4-FFF2-40B4-BE49-F238E27FC236}">
                <a16:creationId xmlns:a16="http://schemas.microsoft.com/office/drawing/2014/main" id="{B5CDF4E2-1095-41AE-BE16-12ECDA7B58FC}"/>
              </a:ext>
            </a:extLst>
          </p:cNvPr>
          <p:cNvPicPr>
            <a:picLocks noChangeAspect="1"/>
          </p:cNvPicPr>
          <p:nvPr/>
        </p:nvPicPr>
        <p:blipFill>
          <a:blip r:embed="rId3"/>
          <a:stretch>
            <a:fillRect/>
          </a:stretch>
        </p:blipFill>
        <p:spPr>
          <a:xfrm>
            <a:off x="5473204" y="723900"/>
            <a:ext cx="6564051" cy="3440137"/>
          </a:xfrm>
          <a:prstGeom prst="rect">
            <a:avLst/>
          </a:prstGeom>
        </p:spPr>
      </p:pic>
    </p:spTree>
    <p:extLst>
      <p:ext uri="{BB962C8B-B14F-4D97-AF65-F5344CB8AC3E}">
        <p14:creationId xmlns:p14="http://schemas.microsoft.com/office/powerpoint/2010/main" val="362668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88221157-914E-53AE-EE8A-CD7DA3BCA375}"/>
              </a:ext>
            </a:extLst>
          </p:cNvPr>
          <p:cNvSpPr txBox="1">
            <a:spLocks/>
          </p:cNvSpPr>
          <p:nvPr/>
        </p:nvSpPr>
        <p:spPr>
          <a:xfrm>
            <a:off x="152400" y="920"/>
            <a:ext cx="11887200" cy="457200"/>
          </a:xfrm>
          <a:prstGeom prst="rect">
            <a:avLst/>
          </a:prstGeom>
        </p:spPr>
        <p:txBody>
          <a:bodyPr lIns="0" tIns="0" rIns="0" bIns="0">
            <a:noAutofit/>
          </a:bodyPr>
          <a:lstStyle>
            <a:lvl1pPr algn="l" defTabSz="457200" rtl="0" eaLnBrk="1" latinLnBrk="0" hangingPunct="1">
              <a:spcBef>
                <a:spcPct val="0"/>
              </a:spcBef>
              <a:buNone/>
              <a:defRPr sz="2400" b="1" kern="1200" baseline="0">
                <a:solidFill>
                  <a:schemeClr val="tx1"/>
                </a:solidFill>
                <a:latin typeface="Arial"/>
                <a:ea typeface="+mj-ea"/>
                <a:cs typeface="Arial"/>
              </a:defRPr>
            </a:lvl1pPr>
          </a:lstStyle>
          <a:p>
            <a:r>
              <a:rPr lang="en-US" dirty="0"/>
              <a:t>What Enabled The Emergence of Deep Learning?</a:t>
            </a:r>
          </a:p>
        </p:txBody>
      </p:sp>
      <p:sp>
        <p:nvSpPr>
          <p:cNvPr id="5" name="TextBox 4">
            <a:extLst>
              <a:ext uri="{FF2B5EF4-FFF2-40B4-BE49-F238E27FC236}">
                <a16:creationId xmlns:a16="http://schemas.microsoft.com/office/drawing/2014/main" id="{59AB845F-E3EF-0660-0D8A-688E95F8838D}"/>
              </a:ext>
            </a:extLst>
          </p:cNvPr>
          <p:cNvSpPr txBox="1"/>
          <p:nvPr/>
        </p:nvSpPr>
        <p:spPr>
          <a:xfrm>
            <a:off x="152400" y="685800"/>
            <a:ext cx="11887200" cy="5723331"/>
          </a:xfrm>
          <a:prstGeom prst="rect">
            <a:avLst/>
          </a:prstGeom>
        </p:spPr>
        <p:txBody>
          <a:bodyPr lIns="0" tIns="0" rIns="0" bIns="0"/>
          <a:lstStyle>
            <a:defPPr>
              <a:defRPr lang="en-US"/>
            </a:defPPr>
            <a:lvl2pPr marL="165100" lvl="1" indent="-165100">
              <a:buFont typeface="Arial" pitchFamily="34" charset="0"/>
              <a:buChar char="•"/>
              <a:defRPr b="1"/>
            </a:lvl2pPr>
          </a:lstStyle>
          <a:p>
            <a:pPr marL="179388" indent="-179388">
              <a:spcAft>
                <a:spcPts val="19200"/>
              </a:spcAft>
              <a:buFont typeface="Arial" panose="020B0604020202020204" pitchFamily="34" charset="0"/>
              <a:buChar char="•"/>
            </a:pPr>
            <a:r>
              <a:rPr lang="en-US" b="1" dirty="0">
                <a:latin typeface="Arial" panose="020B0604020202020204" pitchFamily="34" charset="0"/>
                <a:cs typeface="Arial" panose="020B0604020202020204" pitchFamily="34" charset="0"/>
              </a:rPr>
              <a:t>We never could get deep networks to converge to something useful using backpropagation across many levels:</a:t>
            </a:r>
          </a:p>
          <a:p>
            <a:pPr marL="179388" indent="-179388">
              <a:spcAft>
                <a:spcPts val="1200"/>
              </a:spcAft>
              <a:buFont typeface="Arial" panose="020B0604020202020204" pitchFamily="34" charset="0"/>
              <a:buChar char="•"/>
            </a:pPr>
            <a:r>
              <a:rPr lang="en-US" b="1" dirty="0">
                <a:solidFill>
                  <a:srgbClr val="353585"/>
                </a:solidFill>
                <a:latin typeface="Arial" panose="020B0604020202020204" pitchFamily="34" charset="0"/>
                <a:cs typeface="Arial" panose="020B0604020202020204" pitchFamily="34" charset="0"/>
              </a:rPr>
              <a:t>Solution:</a:t>
            </a:r>
            <a:r>
              <a:rPr lang="en-US" b="1" dirty="0">
                <a:latin typeface="Arial" panose="020B0604020202020204" pitchFamily="34" charset="0"/>
                <a:cs typeface="Arial" panose="020B0604020202020204" pitchFamily="34" charset="0"/>
              </a:rPr>
              <a:t> train each layer independently starting with the input layer.</a:t>
            </a:r>
          </a:p>
          <a:p>
            <a:pPr marL="179388" indent="-179388">
              <a:spcAft>
                <a:spcPts val="1200"/>
              </a:spcAft>
              <a:buFont typeface="Arial" panose="020B0604020202020204" pitchFamily="34" charset="0"/>
              <a:buChar char="•"/>
            </a:pPr>
            <a:r>
              <a:rPr lang="en-US" b="1" dirty="0">
                <a:solidFill>
                  <a:srgbClr val="353585"/>
                </a:solidFill>
                <a:latin typeface="Arial" panose="020B0604020202020204" pitchFamily="34" charset="0"/>
                <a:cs typeface="Arial" panose="020B0604020202020204" pitchFamily="34" charset="0"/>
              </a:rPr>
              <a:t>Another Problem: </a:t>
            </a:r>
            <a:r>
              <a:rPr lang="en-US" b="1" dirty="0">
                <a:latin typeface="Arial" panose="020B0604020202020204" pitchFamily="34" charset="0"/>
                <a:cs typeface="Arial" panose="020B0604020202020204" pitchFamily="34" charset="0"/>
              </a:rPr>
              <a:t>how can we use backpropagation when </a:t>
            </a:r>
            <a:br>
              <a:rPr lang="en-US" b="1"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we don’t have intermediate labels?</a:t>
            </a:r>
          </a:p>
          <a:p>
            <a:pPr marL="179388" indent="-179388">
              <a:spcAft>
                <a:spcPts val="1200"/>
              </a:spcAft>
              <a:buFont typeface="Arial" panose="020B0604020202020204" pitchFamily="34" charset="0"/>
              <a:buChar char="•"/>
            </a:pPr>
            <a:r>
              <a:rPr lang="en-US" b="1" dirty="0">
                <a:latin typeface="Arial" panose="020B0604020202020204" pitchFamily="34" charset="0"/>
                <a:cs typeface="Arial" panose="020B0604020202020204" pitchFamily="34" charset="0"/>
              </a:rPr>
              <a:t>A better solution is what is known as an autoencoder: train each </a:t>
            </a:r>
            <a:br>
              <a:rPr lang="en-US" b="1"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layer to reproduce the input, and then split the model in half.</a:t>
            </a:r>
          </a:p>
          <a:p>
            <a:pPr marL="179388" indent="-179388">
              <a:spcAft>
                <a:spcPts val="1200"/>
              </a:spcAft>
              <a:buFont typeface="Arial" panose="020B0604020202020204" pitchFamily="34" charset="0"/>
              <a:buChar char="•"/>
            </a:pPr>
            <a:r>
              <a:rPr lang="en-US" b="1" dirty="0">
                <a:latin typeface="Arial" panose="020B0604020202020204" pitchFamily="34" charset="0"/>
                <a:cs typeface="Arial" panose="020B0604020202020204" pitchFamily="34" charset="0"/>
              </a:rPr>
              <a:t>Generative models extend these concepts even further.</a:t>
            </a:r>
          </a:p>
          <a:p>
            <a:pPr marL="179388" indent="-179388">
              <a:spcAft>
                <a:spcPts val="1200"/>
              </a:spcAft>
              <a:buFont typeface="Arial" panose="020B0604020202020204" pitchFamily="34" charset="0"/>
              <a:buChar char="•"/>
            </a:pPr>
            <a:endParaRPr lang="en-US" b="1" dirty="0">
              <a:latin typeface="Arial" panose="020B0604020202020204" pitchFamily="34" charset="0"/>
              <a:cs typeface="Arial" panose="020B0604020202020204" pitchFamily="34" charset="0"/>
            </a:endParaRPr>
          </a:p>
          <a:p>
            <a:pPr marL="179388" indent="-179388">
              <a:spcAft>
                <a:spcPts val="51200"/>
              </a:spcAft>
              <a:buFont typeface="Arial" panose="020B0604020202020204" pitchFamily="34" charset="0"/>
              <a:buChar char="•"/>
            </a:pPr>
            <a:endParaRPr lang="en-US" b="1" dirty="0">
              <a:latin typeface="Arial" panose="020B0604020202020204" pitchFamily="34" charset="0"/>
              <a:cs typeface="Arial" panose="020B0604020202020204" pitchFamily="34" charset="0"/>
            </a:endParaRPr>
          </a:p>
        </p:txBody>
      </p:sp>
      <p:pic>
        <p:nvPicPr>
          <p:cNvPr id="2" name="Picture 2">
            <a:extLst>
              <a:ext uri="{FF2B5EF4-FFF2-40B4-BE49-F238E27FC236}">
                <a16:creationId xmlns:a16="http://schemas.microsoft.com/office/drawing/2014/main" id="{548A9DA6-A435-6E44-2972-8AC6E116E0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60000">
            <a:off x="2491577" y="1387792"/>
            <a:ext cx="7208848" cy="2019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 name="Picture 2">
            <a:extLst>
              <a:ext uri="{FF2B5EF4-FFF2-40B4-BE49-F238E27FC236}">
                <a16:creationId xmlns:a16="http://schemas.microsoft.com/office/drawing/2014/main" id="{9F67069D-5B20-8511-05DA-C28EC474DE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6382" y="4163549"/>
            <a:ext cx="4063217" cy="2199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ounded Rectangle 6">
            <a:extLst>
              <a:ext uri="{FF2B5EF4-FFF2-40B4-BE49-F238E27FC236}">
                <a16:creationId xmlns:a16="http://schemas.microsoft.com/office/drawing/2014/main" id="{B7C043A1-5084-8C0C-46B9-3E1973929CA5}"/>
              </a:ext>
            </a:extLst>
          </p:cNvPr>
          <p:cNvSpPr/>
          <p:nvPr/>
        </p:nvSpPr>
        <p:spPr>
          <a:xfrm>
            <a:off x="9932371" y="5516984"/>
            <a:ext cx="2107229" cy="608785"/>
          </a:xfrm>
          <a:prstGeom prst="round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2400">
                <a:solidFill>
                  <a:schemeClr val="tx1"/>
                </a:solidFill>
                <a:latin typeface="Times New Roman" charset="0"/>
                <a:ea typeface="Arial" charset="0"/>
                <a:cs typeface="Arial" charset="0"/>
              </a:defRPr>
            </a:lvl1pPr>
            <a:lvl2pPr marL="742950" indent="-285750">
              <a:defRPr sz="2400">
                <a:solidFill>
                  <a:schemeClr val="tx1"/>
                </a:solidFill>
                <a:latin typeface="Times New Roman" charset="0"/>
                <a:ea typeface="Arial" charset="0"/>
                <a:cs typeface="Arial" charset="0"/>
              </a:defRPr>
            </a:lvl2pPr>
            <a:lvl3pPr marL="1143000" indent="-228600">
              <a:defRPr sz="2400">
                <a:solidFill>
                  <a:schemeClr val="tx1"/>
                </a:solidFill>
                <a:latin typeface="Times New Roman" charset="0"/>
                <a:ea typeface="Arial" charset="0"/>
                <a:cs typeface="Arial" charset="0"/>
              </a:defRPr>
            </a:lvl3pPr>
            <a:lvl4pPr marL="1600200" indent="-228600">
              <a:defRPr sz="2400">
                <a:solidFill>
                  <a:schemeClr val="tx1"/>
                </a:solidFill>
                <a:latin typeface="Times New Roman" charset="0"/>
                <a:ea typeface="Arial" charset="0"/>
                <a:cs typeface="Arial" charset="0"/>
              </a:defRPr>
            </a:lvl4pPr>
            <a:lvl5pPr marL="2057400" indent="-228600">
              <a:defRPr sz="2400">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sz="2400">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sz="2400">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sz="2400">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sz="2400">
                <a:solidFill>
                  <a:schemeClr val="tx1"/>
                </a:solidFill>
                <a:latin typeface="Times New Roman" charset="0"/>
                <a:ea typeface="Arial" charset="0"/>
                <a:cs typeface="Arial" charset="0"/>
              </a:defRPr>
            </a:lvl9pPr>
          </a:lstStyle>
          <a:p>
            <a:pPr algn="ctr"/>
            <a:endParaRPr lang="en-GB" altLang="x-none">
              <a:solidFill>
                <a:srgbClr val="FFFFFF"/>
              </a:solidFill>
            </a:endParaRPr>
          </a:p>
        </p:txBody>
      </p:sp>
    </p:spTree>
    <p:extLst>
      <p:ext uri="{BB962C8B-B14F-4D97-AF65-F5344CB8AC3E}">
        <p14:creationId xmlns:p14="http://schemas.microsoft.com/office/powerpoint/2010/main" val="1451356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88221157-914E-53AE-EE8A-CD7DA3BCA375}"/>
              </a:ext>
            </a:extLst>
          </p:cNvPr>
          <p:cNvSpPr txBox="1">
            <a:spLocks/>
          </p:cNvSpPr>
          <p:nvPr/>
        </p:nvSpPr>
        <p:spPr>
          <a:xfrm>
            <a:off x="1752600" y="920"/>
            <a:ext cx="8686800" cy="393234"/>
          </a:xfrm>
          <a:prstGeom prst="rect">
            <a:avLst/>
          </a:prstGeom>
        </p:spPr>
        <p:txBody>
          <a:bodyPr lIns="0" tIns="0" rIns="0" bIns="0">
            <a:noAutofit/>
          </a:bodyPr>
          <a:lstStyle>
            <a:lvl1pPr algn="l" defTabSz="457200" rtl="0" eaLnBrk="1" latinLnBrk="0" hangingPunct="1">
              <a:spcBef>
                <a:spcPct val="0"/>
              </a:spcBef>
              <a:buNone/>
              <a:defRPr sz="2400" b="1" kern="1200" baseline="0">
                <a:solidFill>
                  <a:schemeClr val="tx1"/>
                </a:solidFill>
                <a:latin typeface="Arial"/>
                <a:ea typeface="+mj-ea"/>
                <a:cs typeface="Arial"/>
              </a:defRPr>
            </a:lvl1pPr>
          </a:lstStyle>
          <a:p>
            <a:r>
              <a:rPr lang="en-US" dirty="0"/>
              <a:t>The Emergence of Transformers Using Attention</a:t>
            </a:r>
          </a:p>
        </p:txBody>
      </p:sp>
      <p:pic>
        <p:nvPicPr>
          <p:cNvPr id="6" name="Picture 5" descr="Diagram&#10;&#10;Description automatically generated">
            <a:hlinkClick r:id="rId2"/>
            <a:extLst>
              <a:ext uri="{FF2B5EF4-FFF2-40B4-BE49-F238E27FC236}">
                <a16:creationId xmlns:a16="http://schemas.microsoft.com/office/drawing/2014/main" id="{FD74A781-AA16-7452-7516-0871242A8BC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0095" y="577090"/>
            <a:ext cx="4356293" cy="5884084"/>
          </a:xfrm>
          <a:prstGeom prst="rect">
            <a:avLst/>
          </a:prstGeom>
          <a:noFill/>
          <a:ln>
            <a:noFill/>
          </a:ln>
        </p:spPr>
      </p:pic>
      <p:pic>
        <p:nvPicPr>
          <p:cNvPr id="8" name="Picture 7" descr="Diagram&#10;&#10;Description automatically generated">
            <a:hlinkClick r:id="rId4"/>
            <a:extLst>
              <a:ext uri="{FF2B5EF4-FFF2-40B4-BE49-F238E27FC236}">
                <a16:creationId xmlns:a16="http://schemas.microsoft.com/office/drawing/2014/main" id="{7122AEED-BFB6-8B83-6528-481F3662BE65}"/>
              </a:ext>
            </a:extLst>
          </p:cNvPr>
          <p:cNvPicPr>
            <a:picLocks noChangeAspect="1"/>
          </p:cNvPicPr>
          <p:nvPr/>
        </p:nvPicPr>
        <p:blipFill>
          <a:blip r:embed="rId5">
            <a:extLst>
              <a:ext uri="{BEBA8EAE-BF5A-486C-A8C5-ECC9F3942E4B}">
                <a14:imgProps xmlns:a14="http://schemas.microsoft.com/office/drawing/2010/main">
                  <a14:imgLayer r:embed="rId6">
                    <a14:imgEffect>
                      <a14:saturation sat="400000"/>
                    </a14:imgEffect>
                  </a14:imgLayer>
                </a14:imgProps>
              </a:ext>
            </a:extLst>
          </a:blip>
          <a:stretch>
            <a:fillRect/>
          </a:stretch>
        </p:blipFill>
        <p:spPr>
          <a:xfrm>
            <a:off x="672905" y="890869"/>
            <a:ext cx="5420784" cy="5594965"/>
          </a:xfrm>
          <a:prstGeom prst="rect">
            <a:avLst/>
          </a:prstGeom>
        </p:spPr>
      </p:pic>
      <p:sp>
        <p:nvSpPr>
          <p:cNvPr id="9" name="TextBox 8">
            <a:extLst>
              <a:ext uri="{FF2B5EF4-FFF2-40B4-BE49-F238E27FC236}">
                <a16:creationId xmlns:a16="http://schemas.microsoft.com/office/drawing/2014/main" id="{A375B76A-D005-8192-7749-EED090B6E35F}"/>
              </a:ext>
            </a:extLst>
          </p:cNvPr>
          <p:cNvSpPr txBox="1"/>
          <p:nvPr/>
        </p:nvSpPr>
        <p:spPr>
          <a:xfrm>
            <a:off x="690653" y="723900"/>
            <a:ext cx="3423653" cy="358560"/>
          </a:xfrm>
          <a:prstGeom prst="rect">
            <a:avLst/>
          </a:prstGeom>
          <a:noFill/>
        </p:spPr>
        <p:txBody>
          <a:bodyPr wrap="square" lIns="0" tIns="0" rIns="0" bIns="0" rtlCol="0">
            <a:spAutoFit/>
          </a:bodyPr>
          <a:lstStyle/>
          <a:p>
            <a:pPr defTabSz="443777"/>
            <a:r>
              <a:rPr lang="en-US" sz="2330" b="1" dirty="0">
                <a:solidFill>
                  <a:prstClr val="black"/>
                </a:solidFill>
                <a:latin typeface="Arial" panose="020B0604020202020204" pitchFamily="34" charset="0"/>
                <a:cs typeface="Arial" panose="020B0604020202020204" pitchFamily="34" charset="0"/>
              </a:rPr>
              <a:t>Encoder:</a:t>
            </a:r>
          </a:p>
        </p:txBody>
      </p:sp>
      <p:sp>
        <p:nvSpPr>
          <p:cNvPr id="10" name="TextBox 9">
            <a:extLst>
              <a:ext uri="{FF2B5EF4-FFF2-40B4-BE49-F238E27FC236}">
                <a16:creationId xmlns:a16="http://schemas.microsoft.com/office/drawing/2014/main" id="{FA0C5AD2-8262-3047-D880-16409585A47F}"/>
              </a:ext>
            </a:extLst>
          </p:cNvPr>
          <p:cNvSpPr txBox="1"/>
          <p:nvPr/>
        </p:nvSpPr>
        <p:spPr>
          <a:xfrm>
            <a:off x="6765388" y="871329"/>
            <a:ext cx="2662518" cy="358560"/>
          </a:xfrm>
          <a:prstGeom prst="rect">
            <a:avLst/>
          </a:prstGeom>
          <a:noFill/>
        </p:spPr>
        <p:txBody>
          <a:bodyPr wrap="square" lIns="0" tIns="0" rIns="0" bIns="0" rtlCol="0">
            <a:spAutoFit/>
          </a:bodyPr>
          <a:lstStyle/>
          <a:p>
            <a:pPr defTabSz="443777"/>
            <a:r>
              <a:rPr lang="en-US" sz="2330" b="1" dirty="0">
                <a:solidFill>
                  <a:prstClr val="black"/>
                </a:solidFill>
                <a:latin typeface="Arial" panose="020B0604020202020204" pitchFamily="34" charset="0"/>
                <a:cs typeface="Arial" panose="020B0604020202020204" pitchFamily="34" charset="0"/>
              </a:rPr>
              <a:t>Decoder:</a:t>
            </a:r>
          </a:p>
        </p:txBody>
      </p:sp>
    </p:spTree>
    <p:extLst>
      <p:ext uri="{BB962C8B-B14F-4D97-AF65-F5344CB8AC3E}">
        <p14:creationId xmlns:p14="http://schemas.microsoft.com/office/powerpoint/2010/main" val="158980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88221157-914E-53AE-EE8A-CD7DA3BCA375}"/>
              </a:ext>
            </a:extLst>
          </p:cNvPr>
          <p:cNvSpPr txBox="1">
            <a:spLocks/>
          </p:cNvSpPr>
          <p:nvPr/>
        </p:nvSpPr>
        <p:spPr>
          <a:xfrm>
            <a:off x="152400" y="920"/>
            <a:ext cx="11887200" cy="457200"/>
          </a:xfrm>
          <a:prstGeom prst="rect">
            <a:avLst/>
          </a:prstGeom>
        </p:spPr>
        <p:txBody>
          <a:bodyPr lIns="0" tIns="0" rIns="0" bIns="0">
            <a:noAutofit/>
          </a:bodyPr>
          <a:lstStyle>
            <a:lvl1pPr algn="l" defTabSz="457200" rtl="0" eaLnBrk="1" latinLnBrk="0" hangingPunct="1">
              <a:spcBef>
                <a:spcPct val="0"/>
              </a:spcBef>
              <a:buNone/>
              <a:defRPr sz="2400" b="1" kern="1200" baseline="0">
                <a:solidFill>
                  <a:schemeClr val="tx1"/>
                </a:solidFill>
                <a:latin typeface="Arial"/>
                <a:ea typeface="+mj-ea"/>
                <a:cs typeface="Arial"/>
              </a:defRPr>
            </a:lvl1pPr>
          </a:lstStyle>
          <a:p>
            <a:r>
              <a:rPr lang="en-US" dirty="0" err="1"/>
              <a:t>Multihead</a:t>
            </a:r>
            <a:r>
              <a:rPr lang="en-US" dirty="0"/>
              <a:t> Attention Captures Multi-Timescale Context</a:t>
            </a:r>
          </a:p>
        </p:txBody>
      </p:sp>
      <p:grpSp>
        <p:nvGrpSpPr>
          <p:cNvPr id="8" name="Group 7">
            <a:extLst>
              <a:ext uri="{FF2B5EF4-FFF2-40B4-BE49-F238E27FC236}">
                <a16:creationId xmlns:a16="http://schemas.microsoft.com/office/drawing/2014/main" id="{E43BE76F-1DD7-E880-6189-B97A312D52A6}"/>
              </a:ext>
            </a:extLst>
          </p:cNvPr>
          <p:cNvGrpSpPr/>
          <p:nvPr/>
        </p:nvGrpSpPr>
        <p:grpSpPr>
          <a:xfrm>
            <a:off x="3707026" y="909362"/>
            <a:ext cx="8086199" cy="5175394"/>
            <a:chOff x="1880348" y="796820"/>
            <a:chExt cx="8086199" cy="5175394"/>
          </a:xfrm>
        </p:grpSpPr>
        <p:pic>
          <p:nvPicPr>
            <p:cNvPr id="2" name="Content Placeholder 4" descr="A picture containing box and whisker chart&#10;&#10;Description automatically generated">
              <a:extLst>
                <a:ext uri="{FF2B5EF4-FFF2-40B4-BE49-F238E27FC236}">
                  <a16:creationId xmlns:a16="http://schemas.microsoft.com/office/drawing/2014/main" id="{E2FACD6B-2CE1-6DD8-D773-50AE6B8B24C0}"/>
                </a:ext>
              </a:extLst>
            </p:cNvPr>
            <p:cNvPicPr>
              <a:picLocks noChangeAspect="1"/>
            </p:cNvPicPr>
            <p:nvPr/>
          </p:nvPicPr>
          <p:blipFill>
            <a:blip r:embed="rId2"/>
            <a:stretch>
              <a:fillRect/>
            </a:stretch>
          </p:blipFill>
          <p:spPr>
            <a:xfrm>
              <a:off x="1957127" y="2736458"/>
              <a:ext cx="2228383" cy="1194519"/>
            </a:xfrm>
            <a:prstGeom prst="rect">
              <a:avLst/>
            </a:prstGeom>
          </p:spPr>
        </p:pic>
        <p:pic>
          <p:nvPicPr>
            <p:cNvPr id="3" name="Picture 2" descr="A picture containing diagram&#10;&#10;Description automatically generated">
              <a:extLst>
                <a:ext uri="{FF2B5EF4-FFF2-40B4-BE49-F238E27FC236}">
                  <a16:creationId xmlns:a16="http://schemas.microsoft.com/office/drawing/2014/main" id="{2C8FFDA8-5434-AF72-0886-71305ECC084C}"/>
                </a:ext>
              </a:extLst>
            </p:cNvPr>
            <p:cNvPicPr>
              <a:picLocks noChangeAspect="1"/>
            </p:cNvPicPr>
            <p:nvPr/>
          </p:nvPicPr>
          <p:blipFill>
            <a:blip r:embed="rId3"/>
            <a:stretch>
              <a:fillRect/>
            </a:stretch>
          </p:blipFill>
          <p:spPr>
            <a:xfrm>
              <a:off x="4472205" y="1740718"/>
              <a:ext cx="1125619" cy="3268990"/>
            </a:xfrm>
            <a:prstGeom prst="rect">
              <a:avLst/>
            </a:prstGeom>
          </p:spPr>
        </p:pic>
        <p:pic>
          <p:nvPicPr>
            <p:cNvPr id="5" name="Picture 4" descr="Box and whisker chart&#10;&#10;Description automatically generated with low confidence">
              <a:extLst>
                <a:ext uri="{FF2B5EF4-FFF2-40B4-BE49-F238E27FC236}">
                  <a16:creationId xmlns:a16="http://schemas.microsoft.com/office/drawing/2014/main" id="{3E66A45E-E3FF-4771-7A98-7ECC60F44D45}"/>
                </a:ext>
              </a:extLst>
            </p:cNvPr>
            <p:cNvPicPr>
              <a:picLocks noChangeAspect="1"/>
            </p:cNvPicPr>
            <p:nvPr/>
          </p:nvPicPr>
          <p:blipFill>
            <a:blip r:embed="rId4"/>
            <a:stretch>
              <a:fillRect/>
            </a:stretch>
          </p:blipFill>
          <p:spPr>
            <a:xfrm>
              <a:off x="5961762" y="1738991"/>
              <a:ext cx="1071351" cy="3268991"/>
            </a:xfrm>
            <a:prstGeom prst="rect">
              <a:avLst/>
            </a:prstGeom>
          </p:spPr>
        </p:pic>
        <p:pic>
          <p:nvPicPr>
            <p:cNvPr id="6" name="Picture 5" descr="Chart, box and whisker chart&#10;&#10;Description automatically generated">
              <a:extLst>
                <a:ext uri="{FF2B5EF4-FFF2-40B4-BE49-F238E27FC236}">
                  <a16:creationId xmlns:a16="http://schemas.microsoft.com/office/drawing/2014/main" id="{22D9DE15-4BD6-3787-F063-DF4D9AEBF86F}"/>
                </a:ext>
              </a:extLst>
            </p:cNvPr>
            <p:cNvPicPr>
              <a:picLocks noChangeAspect="1"/>
            </p:cNvPicPr>
            <p:nvPr/>
          </p:nvPicPr>
          <p:blipFill>
            <a:blip r:embed="rId5"/>
            <a:stretch>
              <a:fillRect/>
            </a:stretch>
          </p:blipFill>
          <p:spPr>
            <a:xfrm>
              <a:off x="7281233" y="1673751"/>
              <a:ext cx="622605" cy="3268991"/>
            </a:xfrm>
            <a:prstGeom prst="rect">
              <a:avLst/>
            </a:prstGeom>
          </p:spPr>
        </p:pic>
        <p:pic>
          <p:nvPicPr>
            <p:cNvPr id="7" name="Picture 6" descr="A picture containing shoji&#10;&#10;Description automatically generated">
              <a:extLst>
                <a:ext uri="{FF2B5EF4-FFF2-40B4-BE49-F238E27FC236}">
                  <a16:creationId xmlns:a16="http://schemas.microsoft.com/office/drawing/2014/main" id="{0FB2D6E7-88D8-98D8-B20E-45E03CAD7A75}"/>
                </a:ext>
              </a:extLst>
            </p:cNvPr>
            <p:cNvPicPr>
              <a:picLocks noChangeAspect="1"/>
            </p:cNvPicPr>
            <p:nvPr/>
          </p:nvPicPr>
          <p:blipFill>
            <a:blip r:embed="rId6"/>
            <a:stretch>
              <a:fillRect/>
            </a:stretch>
          </p:blipFill>
          <p:spPr>
            <a:xfrm>
              <a:off x="8240806" y="1682336"/>
              <a:ext cx="528068" cy="3268990"/>
            </a:xfrm>
            <a:prstGeom prst="rect">
              <a:avLst/>
            </a:prstGeom>
          </p:spPr>
        </p:pic>
        <p:pic>
          <p:nvPicPr>
            <p:cNvPr id="10" name="Picture 9" descr="Table&#10;&#10;Description automatically generated with low confidence">
              <a:extLst>
                <a:ext uri="{FF2B5EF4-FFF2-40B4-BE49-F238E27FC236}">
                  <a16:creationId xmlns:a16="http://schemas.microsoft.com/office/drawing/2014/main" id="{6C9AD3BC-F3EB-A5F6-7E99-16CE0A58558A}"/>
                </a:ext>
              </a:extLst>
            </p:cNvPr>
            <p:cNvPicPr>
              <a:picLocks noChangeAspect="1"/>
            </p:cNvPicPr>
            <p:nvPr/>
          </p:nvPicPr>
          <p:blipFill>
            <a:blip r:embed="rId7"/>
            <a:stretch>
              <a:fillRect/>
            </a:stretch>
          </p:blipFill>
          <p:spPr>
            <a:xfrm>
              <a:off x="9035851" y="2752822"/>
              <a:ext cx="930696" cy="708809"/>
            </a:xfrm>
            <a:prstGeom prst="rect">
              <a:avLst/>
            </a:prstGeom>
          </p:spPr>
        </p:pic>
        <p:sp>
          <p:nvSpPr>
            <p:cNvPr id="11" name="TextBox 10">
              <a:extLst>
                <a:ext uri="{FF2B5EF4-FFF2-40B4-BE49-F238E27FC236}">
                  <a16:creationId xmlns:a16="http://schemas.microsoft.com/office/drawing/2014/main" id="{D7BBA455-E6A4-DFDF-542A-454CDA1E90DC}"/>
                </a:ext>
              </a:extLst>
            </p:cNvPr>
            <p:cNvSpPr txBox="1"/>
            <p:nvPr/>
          </p:nvSpPr>
          <p:spPr>
            <a:xfrm>
              <a:off x="1880348" y="796820"/>
              <a:ext cx="2810435" cy="361189"/>
            </a:xfrm>
            <a:prstGeom prst="rect">
              <a:avLst/>
            </a:prstGeom>
            <a:noFill/>
          </p:spPr>
          <p:txBody>
            <a:bodyPr wrap="square" rtlCol="0">
              <a:spAutoFit/>
            </a:bodyPr>
            <a:lstStyle/>
            <a:p>
              <a:pPr defTabSz="443777"/>
              <a:endParaRPr lang="en-US" sz="1747" dirty="0">
                <a:solidFill>
                  <a:prstClr val="black"/>
                </a:solidFill>
                <a:latin typeface="Calibri"/>
              </a:endParaRPr>
            </a:p>
          </p:txBody>
        </p:sp>
        <p:pic>
          <p:nvPicPr>
            <p:cNvPr id="12" name="Picture 11" descr="Text&#10;&#10;Description automatically generated">
              <a:extLst>
                <a:ext uri="{FF2B5EF4-FFF2-40B4-BE49-F238E27FC236}">
                  <a16:creationId xmlns:a16="http://schemas.microsoft.com/office/drawing/2014/main" id="{E2C70129-9C65-3A86-C5D7-1B684713F293}"/>
                </a:ext>
              </a:extLst>
            </p:cNvPr>
            <p:cNvPicPr>
              <a:picLocks noChangeAspect="1"/>
            </p:cNvPicPr>
            <p:nvPr/>
          </p:nvPicPr>
          <p:blipFill>
            <a:blip r:embed="rId8"/>
            <a:stretch>
              <a:fillRect/>
            </a:stretch>
          </p:blipFill>
          <p:spPr>
            <a:xfrm>
              <a:off x="2177189" y="1026520"/>
              <a:ext cx="2927688" cy="542393"/>
            </a:xfrm>
            <a:prstGeom prst="rect">
              <a:avLst/>
            </a:prstGeom>
            <a:ln w="38100">
              <a:solidFill>
                <a:schemeClr val="accent1"/>
              </a:solidFill>
            </a:ln>
          </p:spPr>
        </p:pic>
        <p:sp>
          <p:nvSpPr>
            <p:cNvPr id="13" name="TextBox 12">
              <a:extLst>
                <a:ext uri="{FF2B5EF4-FFF2-40B4-BE49-F238E27FC236}">
                  <a16:creationId xmlns:a16="http://schemas.microsoft.com/office/drawing/2014/main" id="{F2190DFD-A473-F8D0-61A1-75E92C7B9D6F}"/>
                </a:ext>
              </a:extLst>
            </p:cNvPr>
            <p:cNvSpPr txBox="1"/>
            <p:nvPr/>
          </p:nvSpPr>
          <p:spPr>
            <a:xfrm>
              <a:off x="5882231" y="1690923"/>
              <a:ext cx="1145167" cy="361189"/>
            </a:xfrm>
            <a:prstGeom prst="rect">
              <a:avLst/>
            </a:prstGeom>
            <a:noFill/>
            <a:ln w="38100">
              <a:solidFill>
                <a:schemeClr val="accent1"/>
              </a:solidFill>
            </a:ln>
          </p:spPr>
          <p:txBody>
            <a:bodyPr wrap="square" rtlCol="0">
              <a:spAutoFit/>
            </a:bodyPr>
            <a:lstStyle/>
            <a:p>
              <a:pPr defTabSz="443777"/>
              <a:endParaRPr lang="en-US" sz="1747" dirty="0">
                <a:solidFill>
                  <a:prstClr val="black"/>
                </a:solidFill>
                <a:latin typeface="Calibri"/>
              </a:endParaRPr>
            </a:p>
          </p:txBody>
        </p:sp>
        <p:cxnSp>
          <p:nvCxnSpPr>
            <p:cNvPr id="14" name="Straight Connector 13">
              <a:extLst>
                <a:ext uri="{FF2B5EF4-FFF2-40B4-BE49-F238E27FC236}">
                  <a16:creationId xmlns:a16="http://schemas.microsoft.com/office/drawing/2014/main" id="{21CB125A-CACE-A453-5BC3-2D8B9F3FF323}"/>
                </a:ext>
              </a:extLst>
            </p:cNvPr>
            <p:cNvCxnSpPr>
              <a:cxnSpLocks/>
            </p:cNvCxnSpPr>
            <p:nvPr/>
          </p:nvCxnSpPr>
          <p:spPr>
            <a:xfrm flipV="1">
              <a:off x="5136825" y="1240193"/>
              <a:ext cx="1324946" cy="10469"/>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4FC04446-55E9-C967-2447-88DBA102B5CB}"/>
                </a:ext>
              </a:extLst>
            </p:cNvPr>
            <p:cNvCxnSpPr>
              <a:cxnSpLocks/>
            </p:cNvCxnSpPr>
            <p:nvPr/>
          </p:nvCxnSpPr>
          <p:spPr>
            <a:xfrm>
              <a:off x="6455607" y="1259247"/>
              <a:ext cx="6164" cy="4230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Right Brace 15">
              <a:extLst>
                <a:ext uri="{FF2B5EF4-FFF2-40B4-BE49-F238E27FC236}">
                  <a16:creationId xmlns:a16="http://schemas.microsoft.com/office/drawing/2014/main" id="{7CB16E7A-4DD8-0A53-7326-6FF34D92F44C}"/>
                </a:ext>
              </a:extLst>
            </p:cNvPr>
            <p:cNvSpPr/>
            <p:nvPr/>
          </p:nvSpPr>
          <p:spPr>
            <a:xfrm rot="5400000" flipH="1">
              <a:off x="7386570" y="3059880"/>
              <a:ext cx="411926" cy="4234319"/>
            </a:xfrm>
            <a:prstGeom prst="rightBrace">
              <a:avLst>
                <a:gd name="adj1" fmla="val 37289"/>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defTabSz="443777"/>
              <a:endParaRPr lang="en-US" sz="1747">
                <a:solidFill>
                  <a:prstClr val="black"/>
                </a:solidFill>
                <a:latin typeface="Calibri"/>
              </a:endParaRPr>
            </a:p>
          </p:txBody>
        </p:sp>
        <p:pic>
          <p:nvPicPr>
            <p:cNvPr id="17" name="Picture 16" descr="Table, calendar&#10;&#10;Description automatically generated">
              <a:extLst>
                <a:ext uri="{FF2B5EF4-FFF2-40B4-BE49-F238E27FC236}">
                  <a16:creationId xmlns:a16="http://schemas.microsoft.com/office/drawing/2014/main" id="{D3D74C28-979B-19B7-30C4-D870224B118E}"/>
                </a:ext>
              </a:extLst>
            </p:cNvPr>
            <p:cNvPicPr>
              <a:picLocks noChangeAspect="1"/>
            </p:cNvPicPr>
            <p:nvPr/>
          </p:nvPicPr>
          <p:blipFill>
            <a:blip r:embed="rId9"/>
            <a:stretch>
              <a:fillRect/>
            </a:stretch>
          </p:blipFill>
          <p:spPr>
            <a:xfrm>
              <a:off x="5545187" y="5263405"/>
              <a:ext cx="4094692" cy="708809"/>
            </a:xfrm>
            <a:prstGeom prst="rect">
              <a:avLst/>
            </a:prstGeom>
          </p:spPr>
        </p:pic>
        <p:sp>
          <p:nvSpPr>
            <p:cNvPr id="18" name="TextBox 17">
              <a:extLst>
                <a:ext uri="{FF2B5EF4-FFF2-40B4-BE49-F238E27FC236}">
                  <a16:creationId xmlns:a16="http://schemas.microsoft.com/office/drawing/2014/main" id="{25E966DA-ADB2-CE97-8BB1-E31953DDB488}"/>
                </a:ext>
              </a:extLst>
            </p:cNvPr>
            <p:cNvSpPr txBox="1"/>
            <p:nvPr/>
          </p:nvSpPr>
          <p:spPr>
            <a:xfrm>
              <a:off x="1967452" y="2799295"/>
              <a:ext cx="2080002" cy="361189"/>
            </a:xfrm>
            <a:prstGeom prst="rect">
              <a:avLst/>
            </a:prstGeom>
            <a:noFill/>
            <a:ln>
              <a:solidFill>
                <a:srgbClr val="00B050"/>
              </a:solidFill>
            </a:ln>
          </p:spPr>
          <p:txBody>
            <a:bodyPr wrap="square" rtlCol="0">
              <a:spAutoFit/>
            </a:bodyPr>
            <a:lstStyle/>
            <a:p>
              <a:pPr defTabSz="443777"/>
              <a:endParaRPr lang="en-US" sz="1747" dirty="0">
                <a:solidFill>
                  <a:prstClr val="black"/>
                </a:solidFill>
                <a:latin typeface="Calibri"/>
              </a:endParaRPr>
            </a:p>
          </p:txBody>
        </p:sp>
        <p:cxnSp>
          <p:nvCxnSpPr>
            <p:cNvPr id="19" name="Straight Arrow Connector 18">
              <a:extLst>
                <a:ext uri="{FF2B5EF4-FFF2-40B4-BE49-F238E27FC236}">
                  <a16:creationId xmlns:a16="http://schemas.microsoft.com/office/drawing/2014/main" id="{F6FDC3F4-F26F-E275-9981-54B28AC79412}"/>
                </a:ext>
              </a:extLst>
            </p:cNvPr>
            <p:cNvCxnSpPr>
              <a:cxnSpLocks/>
            </p:cNvCxnSpPr>
            <p:nvPr/>
          </p:nvCxnSpPr>
          <p:spPr>
            <a:xfrm flipV="1">
              <a:off x="4075979" y="2471069"/>
              <a:ext cx="336919" cy="316800"/>
            </a:xfrm>
            <a:prstGeom prst="straightConnector1">
              <a:avLst/>
            </a:prstGeom>
            <a:ln>
              <a:headEnd type="none" w="med" len="med"/>
              <a:tailEnd type="arrow" w="med" len="med"/>
            </a:ln>
          </p:spPr>
          <p:style>
            <a:lnRef idx="2">
              <a:schemeClr val="accent3"/>
            </a:lnRef>
            <a:fillRef idx="0">
              <a:schemeClr val="accent3"/>
            </a:fillRef>
            <a:effectRef idx="1">
              <a:schemeClr val="accent3"/>
            </a:effectRef>
            <a:fontRef idx="minor">
              <a:schemeClr val="tx1"/>
            </a:fontRef>
          </p:style>
        </p:cxnSp>
        <p:cxnSp>
          <p:nvCxnSpPr>
            <p:cNvPr id="20" name="Straight Arrow Connector 19">
              <a:extLst>
                <a:ext uri="{FF2B5EF4-FFF2-40B4-BE49-F238E27FC236}">
                  <a16:creationId xmlns:a16="http://schemas.microsoft.com/office/drawing/2014/main" id="{554EA8E4-C243-3630-6924-65D248348507}"/>
                </a:ext>
              </a:extLst>
            </p:cNvPr>
            <p:cNvCxnSpPr>
              <a:cxnSpLocks/>
            </p:cNvCxnSpPr>
            <p:nvPr/>
          </p:nvCxnSpPr>
          <p:spPr>
            <a:xfrm>
              <a:off x="4048067" y="3303152"/>
              <a:ext cx="500819" cy="0"/>
            </a:xfrm>
            <a:prstGeom prst="straightConnector1">
              <a:avLst/>
            </a:prstGeom>
            <a:ln>
              <a:headEnd type="none" w="med" len="med"/>
              <a:tailEnd type="arrow" w="med" len="med"/>
            </a:ln>
          </p:spPr>
          <p:style>
            <a:lnRef idx="2">
              <a:schemeClr val="accent3"/>
            </a:lnRef>
            <a:fillRef idx="0">
              <a:schemeClr val="accent3"/>
            </a:fillRef>
            <a:effectRef idx="1">
              <a:schemeClr val="accent3"/>
            </a:effectRef>
            <a:fontRef idx="minor">
              <a:schemeClr val="tx1"/>
            </a:fontRef>
          </p:style>
        </p:cxnSp>
        <p:cxnSp>
          <p:nvCxnSpPr>
            <p:cNvPr id="21" name="Straight Arrow Connector 20">
              <a:extLst>
                <a:ext uri="{FF2B5EF4-FFF2-40B4-BE49-F238E27FC236}">
                  <a16:creationId xmlns:a16="http://schemas.microsoft.com/office/drawing/2014/main" id="{DD0AF108-6EE1-FB86-AB79-5DE62EF5EBD7}"/>
                </a:ext>
              </a:extLst>
            </p:cNvPr>
            <p:cNvCxnSpPr>
              <a:cxnSpLocks/>
            </p:cNvCxnSpPr>
            <p:nvPr/>
          </p:nvCxnSpPr>
          <p:spPr>
            <a:xfrm>
              <a:off x="4048067" y="3828536"/>
              <a:ext cx="405773" cy="376361"/>
            </a:xfrm>
            <a:prstGeom prst="straightConnector1">
              <a:avLst/>
            </a:prstGeom>
            <a:ln>
              <a:headEnd type="none" w="med" len="med"/>
              <a:tailEnd type="arrow" w="med" len="med"/>
            </a:ln>
          </p:spPr>
          <p:style>
            <a:lnRef idx="2">
              <a:schemeClr val="accent3"/>
            </a:lnRef>
            <a:fillRef idx="0">
              <a:schemeClr val="accent3"/>
            </a:fillRef>
            <a:effectRef idx="1">
              <a:schemeClr val="accent3"/>
            </a:effectRef>
            <a:fontRef idx="minor">
              <a:schemeClr val="tx1"/>
            </a:fontRef>
          </p:style>
        </p:cxnSp>
        <p:cxnSp>
          <p:nvCxnSpPr>
            <p:cNvPr id="22" name="Straight Connector 21">
              <a:extLst>
                <a:ext uri="{FF2B5EF4-FFF2-40B4-BE49-F238E27FC236}">
                  <a16:creationId xmlns:a16="http://schemas.microsoft.com/office/drawing/2014/main" id="{43CA3032-332A-4D4C-85B4-E56066BA90EB}"/>
                </a:ext>
              </a:extLst>
            </p:cNvPr>
            <p:cNvCxnSpPr>
              <a:cxnSpLocks/>
            </p:cNvCxnSpPr>
            <p:nvPr/>
          </p:nvCxnSpPr>
          <p:spPr>
            <a:xfrm>
              <a:off x="4489927" y="3565139"/>
              <a:ext cx="0" cy="365839"/>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9" name="Content Placeholder 2">
            <a:extLst>
              <a:ext uri="{FF2B5EF4-FFF2-40B4-BE49-F238E27FC236}">
                <a16:creationId xmlns:a16="http://schemas.microsoft.com/office/drawing/2014/main" id="{8DDDBA9D-616F-65B2-7068-76FB175836A4}"/>
              </a:ext>
            </a:extLst>
          </p:cNvPr>
          <p:cNvSpPr txBox="1">
            <a:spLocks/>
          </p:cNvSpPr>
          <p:nvPr/>
        </p:nvSpPr>
        <p:spPr>
          <a:xfrm>
            <a:off x="275544" y="723900"/>
            <a:ext cx="3039156" cy="5638800"/>
          </a:xfrm>
          <a:prstGeom prst="rect">
            <a:avLst/>
          </a:prstGeom>
        </p:spPr>
        <p:txBody>
          <a:bodyPr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0975" indent="-180975">
              <a:spcBef>
                <a:spcPts val="0"/>
              </a:spcBef>
              <a:spcAft>
                <a:spcPts val="1200"/>
              </a:spcAft>
              <a:buSzPct val="125000"/>
              <a:buFont typeface="Arial" panose="020B0604020202020204" pitchFamily="34" charset="0"/>
              <a:buChar char="•"/>
            </a:pPr>
            <a:r>
              <a:rPr lang="en-US" sz="1800" b="1" noProof="1">
                <a:latin typeface="Arial" panose="020B0604020202020204" pitchFamily="34" charset="0"/>
                <a:cs typeface="Arial" panose="020B0604020202020204" pitchFamily="34" charset="0"/>
              </a:rPr>
              <a:t>The self-attention mechanism, when trained properly, represented a huge breakthrough in machine learning.</a:t>
            </a:r>
          </a:p>
          <a:p>
            <a:pPr marL="180975" indent="-180975">
              <a:spcBef>
                <a:spcPts val="0"/>
              </a:spcBef>
              <a:spcAft>
                <a:spcPts val="1200"/>
              </a:spcAft>
              <a:buSzPct val="125000"/>
              <a:buFont typeface="Arial" panose="020B0604020202020204" pitchFamily="34" charset="0"/>
              <a:buChar char="•"/>
            </a:pPr>
            <a:r>
              <a:rPr lang="en-US" sz="1800" b="1" noProof="1">
                <a:latin typeface="Arial" panose="020B0604020202020204" pitchFamily="34" charset="0"/>
                <a:cs typeface="Arial" panose="020B0604020202020204" pitchFamily="34" charset="0"/>
              </a:rPr>
              <a:t>It enabled the current generation of chatbots.</a:t>
            </a:r>
          </a:p>
          <a:p>
            <a:pPr marL="180975" indent="-180975">
              <a:spcBef>
                <a:spcPts val="0"/>
              </a:spcBef>
              <a:spcAft>
                <a:spcPts val="1200"/>
              </a:spcAft>
              <a:buSzPct val="125000"/>
              <a:buFont typeface="Arial" panose="020B0604020202020204" pitchFamily="34" charset="0"/>
              <a:buChar char="•"/>
            </a:pPr>
            <a:r>
              <a:rPr lang="en-US" sz="1800" b="1" noProof="1">
                <a:latin typeface="Arial" panose="020B0604020202020204" pitchFamily="34" charset="0"/>
                <a:cs typeface="Arial" panose="020B0604020202020204" pitchFamily="34" charset="0"/>
              </a:rPr>
              <a:t>But vector embedding, the process of converting an input into a vector, also has played a huge role in artificial general intelligence (AGI).</a:t>
            </a:r>
          </a:p>
        </p:txBody>
      </p:sp>
    </p:spTree>
    <p:extLst>
      <p:ext uri="{BB962C8B-B14F-4D97-AF65-F5344CB8AC3E}">
        <p14:creationId xmlns:p14="http://schemas.microsoft.com/office/powerpoint/2010/main" val="3488415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88221157-914E-53AE-EE8A-CD7DA3BCA375}"/>
              </a:ext>
            </a:extLst>
          </p:cNvPr>
          <p:cNvSpPr txBox="1">
            <a:spLocks/>
          </p:cNvSpPr>
          <p:nvPr/>
        </p:nvSpPr>
        <p:spPr>
          <a:xfrm>
            <a:off x="152400" y="920"/>
            <a:ext cx="11887200" cy="457200"/>
          </a:xfrm>
          <a:prstGeom prst="rect">
            <a:avLst/>
          </a:prstGeom>
        </p:spPr>
        <p:txBody>
          <a:bodyPr lIns="0" tIns="0" rIns="0" bIns="0">
            <a:noAutofit/>
          </a:bodyPr>
          <a:lstStyle>
            <a:lvl1pPr algn="l" defTabSz="457200" rtl="0" eaLnBrk="1" latinLnBrk="0" hangingPunct="1">
              <a:spcBef>
                <a:spcPct val="0"/>
              </a:spcBef>
              <a:buNone/>
              <a:defRPr sz="2400" b="1" kern="1200" baseline="0">
                <a:solidFill>
                  <a:schemeClr val="tx1"/>
                </a:solidFill>
                <a:latin typeface="Arial"/>
                <a:ea typeface="+mj-ea"/>
                <a:cs typeface="Arial"/>
              </a:defRPr>
            </a:lvl1pPr>
          </a:lstStyle>
          <a:p>
            <a:r>
              <a:rPr lang="en-US" dirty="0"/>
              <a:t>Large Language Models and Context Encoding Revolutionized ML</a:t>
            </a:r>
          </a:p>
        </p:txBody>
      </p:sp>
      <p:pic>
        <p:nvPicPr>
          <p:cNvPr id="2" name="Picture 1">
            <a:extLst>
              <a:ext uri="{FF2B5EF4-FFF2-40B4-BE49-F238E27FC236}">
                <a16:creationId xmlns:a16="http://schemas.microsoft.com/office/drawing/2014/main" id="{5A74DAFF-982F-7B24-532A-3134692111C4}"/>
              </a:ext>
            </a:extLst>
          </p:cNvPr>
          <p:cNvPicPr>
            <a:picLocks noChangeAspect="1"/>
          </p:cNvPicPr>
          <p:nvPr/>
        </p:nvPicPr>
        <p:blipFill>
          <a:blip r:embed="rId2"/>
          <a:stretch>
            <a:fillRect/>
          </a:stretch>
        </p:blipFill>
        <p:spPr>
          <a:xfrm>
            <a:off x="922047" y="723900"/>
            <a:ext cx="10347905" cy="5638800"/>
          </a:xfrm>
          <a:prstGeom prst="rect">
            <a:avLst/>
          </a:prstGeom>
        </p:spPr>
      </p:pic>
    </p:spTree>
    <p:extLst>
      <p:ext uri="{BB962C8B-B14F-4D97-AF65-F5344CB8AC3E}">
        <p14:creationId xmlns:p14="http://schemas.microsoft.com/office/powerpoint/2010/main" val="691513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3ECA25E-C552-9587-251C-98D98E9B9E81}"/>
              </a:ext>
            </a:extLst>
          </p:cNvPr>
          <p:cNvSpPr>
            <a:spLocks noGrp="1"/>
          </p:cNvSpPr>
          <p:nvPr>
            <p:ph idx="1"/>
          </p:nvPr>
        </p:nvSpPr>
        <p:spPr>
          <a:xfrm>
            <a:off x="152400" y="706161"/>
            <a:ext cx="11887200" cy="5724644"/>
          </a:xfrm>
        </p:spPr>
        <p:txBody>
          <a:bodyPr wrap="square" lIns="0" tIns="0" rIns="0" bIns="0">
            <a:spAutoFit/>
          </a:bodyPr>
          <a:lstStyle/>
          <a:p>
            <a:pPr>
              <a:spcBef>
                <a:spcPts val="0"/>
              </a:spcBef>
              <a:spcAft>
                <a:spcPts val="1200"/>
              </a:spcAft>
            </a:pPr>
            <a:r>
              <a:rPr lang="en-US" sz="1800" b="1" dirty="0">
                <a:latin typeface="Arial" panose="020B0604020202020204" pitchFamily="34" charset="0"/>
                <a:cs typeface="Arial" panose="020B0604020202020204" pitchFamily="34" charset="0"/>
              </a:rPr>
              <a:t>Quantum machine learning (QML) combines emerging quantum computing technologies with machine learning to explore new approaches for solving computationally challenging problems. </a:t>
            </a:r>
          </a:p>
          <a:p>
            <a:pPr>
              <a:spcBef>
                <a:spcPts val="0"/>
              </a:spcBef>
              <a:spcAft>
                <a:spcPts val="1200"/>
              </a:spcAft>
            </a:pPr>
            <a:r>
              <a:rPr lang="en-US" sz="1800" b="1" dirty="0">
                <a:latin typeface="Arial" panose="020B0604020202020204" pitchFamily="34" charset="0"/>
                <a:cs typeface="Arial" panose="020B0604020202020204" pitchFamily="34" charset="0"/>
              </a:rPr>
              <a:t>The IEEE Quantum Machine Learning Workshop 2026 provides an intensive, hands-on introduction to this rapidly developing field, designed for students, researchers, and engineers with little or no prior experience in quantum computing or QML. The workshop begins with fundamental concepts in classical machine learning and quantum computing, including qubits, quantum gates, superposition, and entanglement, and progresses to practical QML algorithms and experimental workflows.</a:t>
            </a:r>
          </a:p>
          <a:p>
            <a:pPr>
              <a:spcBef>
                <a:spcPts val="0"/>
              </a:spcBef>
              <a:spcAft>
                <a:spcPts val="1200"/>
              </a:spcAft>
            </a:pPr>
            <a:r>
              <a:rPr lang="en-US" sz="1800" b="1" dirty="0">
                <a:latin typeface="Arial" panose="020B0604020202020204" pitchFamily="34" charset="0"/>
                <a:cs typeface="Arial" panose="020B0604020202020204" pitchFamily="34" charset="0"/>
              </a:rPr>
              <a:t>Throughout the workshop, participants develop and execute machine learning experiments using quantum computing simulators and Linux-based computing resources. Particular emphasis is placed on the practical transition from simulation to physical quantum processors, allowing participants to deploy trained QML models on real quantum hardware and directly observe the effects of quantum noise and other hardware limitations. This hands-on approach provides participants with both the conceptual foundation and practical skills needed to design, execute, and evaluate quantum machine learning experiments.</a:t>
            </a:r>
          </a:p>
          <a:p>
            <a:pPr>
              <a:spcBef>
                <a:spcPts val="0"/>
              </a:spcBef>
              <a:spcAft>
                <a:spcPts val="1200"/>
              </a:spcAft>
            </a:pPr>
            <a:r>
              <a:rPr lang="en-US" sz="1800" b="1" dirty="0">
                <a:latin typeface="Arial" panose="020B0604020202020204" pitchFamily="34" charset="0"/>
                <a:cs typeface="Arial" panose="020B0604020202020204" pitchFamily="34" charset="0"/>
              </a:rPr>
              <a:t>The workshop is organized by researchers from the Neural Engineering Data Consortium and Temple University faculty and is co-sponsored by the Neural Engineering Data Consortium, the Temple University Office of the Vice President for Research, and the Philadelphia Section of IEEE. By combining introductory instruction, computational experimentation, and direct experience with quantum hardware, the workshop provides an accessible pathway for researchers and practitioners interested in understanding and applying quantum machine learning.</a:t>
            </a:r>
            <a:endParaRPr lang="en-US" sz="1800" b="1" noProof="1">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DFE16F6A-C02F-AC60-E34F-E18E3C1FAC16}"/>
              </a:ext>
            </a:extLst>
          </p:cNvPr>
          <p:cNvSpPr>
            <a:spLocks noGrp="1"/>
          </p:cNvSpPr>
          <p:nvPr>
            <p:ph type="title"/>
          </p:nvPr>
        </p:nvSpPr>
        <p:spPr>
          <a:xfrm>
            <a:off x="155448" y="1"/>
            <a:ext cx="11887200" cy="457200"/>
          </a:xfrm>
        </p:spPr>
        <p:txBody>
          <a:bodyPr lIns="0"/>
          <a:lstStyle/>
          <a:p>
            <a:r>
              <a:rPr lang="en-US" noProof="1"/>
              <a:t>Abstract</a:t>
            </a:r>
          </a:p>
        </p:txBody>
      </p:sp>
    </p:spTree>
    <p:extLst>
      <p:ext uri="{BB962C8B-B14F-4D97-AF65-F5344CB8AC3E}">
        <p14:creationId xmlns:p14="http://schemas.microsoft.com/office/powerpoint/2010/main" val="5137138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06178-1E8B-DE38-059D-C651116DBC67}"/>
            </a:ext>
          </a:extLst>
        </p:cNvPr>
        <p:cNvGrpSpPr/>
        <p:nvPr/>
      </p:nvGrpSpPr>
      <p:grpSpPr>
        <a:xfrm>
          <a:off x="0" y="0"/>
          <a:ext cx="0" cy="0"/>
          <a:chOff x="0" y="0"/>
          <a:chExt cx="0" cy="0"/>
        </a:xfrm>
      </p:grpSpPr>
      <p:graphicFrame>
        <p:nvGraphicFramePr>
          <p:cNvPr id="3" name="Chart 0">
            <a:extLst>
              <a:ext uri="{FF2B5EF4-FFF2-40B4-BE49-F238E27FC236}">
                <a16:creationId xmlns:a16="http://schemas.microsoft.com/office/drawing/2014/main" id="{5FE7F4D1-F201-921A-8C10-A358DAA09558}"/>
              </a:ext>
            </a:extLst>
          </p:cNvPr>
          <p:cNvGraphicFramePr/>
          <p:nvPr>
            <p:extLst>
              <p:ext uri="{D42A27DB-BD31-4B8C-83A1-F6EECF244321}">
                <p14:modId xmlns:p14="http://schemas.microsoft.com/office/powerpoint/2010/main" val="84668286"/>
              </p:ext>
            </p:extLst>
          </p:nvPr>
        </p:nvGraphicFramePr>
        <p:xfrm>
          <a:off x="152400" y="723900"/>
          <a:ext cx="11887200" cy="5365173"/>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B1216D-515F-6960-F175-812A4A307419}"/>
              </a:ext>
            </a:extLst>
          </p:cNvPr>
          <p:cNvSpPr>
            <a:spLocks noGrp="1"/>
          </p:cNvSpPr>
          <p:nvPr>
            <p:ph type="title"/>
          </p:nvPr>
        </p:nvSpPr>
        <p:spPr>
          <a:xfrm>
            <a:off x="152399" y="1"/>
            <a:ext cx="11887200" cy="457200"/>
          </a:xfrm>
        </p:spPr>
        <p:txBody>
          <a:bodyPr vert="horz" wrap="none" lIns="0" tIns="0" rIns="0" bIns="0" rtlCol="0" anchor="ctr" anchorCtr="0">
            <a:noAutofit/>
          </a:bodyPr>
          <a:lstStyle/>
          <a:p>
            <a:r>
              <a:rPr lang="en-US" noProof="1"/>
              <a:t>How Does Innovation Happen In Engineering?</a:t>
            </a:r>
          </a:p>
        </p:txBody>
      </p:sp>
      <p:grpSp>
        <p:nvGrpSpPr>
          <p:cNvPr id="49" name="Group 48">
            <a:extLst>
              <a:ext uri="{FF2B5EF4-FFF2-40B4-BE49-F238E27FC236}">
                <a16:creationId xmlns:a16="http://schemas.microsoft.com/office/drawing/2014/main" id="{BE51C48A-0621-C535-9CA2-E0803FD40AD4}"/>
              </a:ext>
            </a:extLst>
          </p:cNvPr>
          <p:cNvGrpSpPr/>
          <p:nvPr/>
        </p:nvGrpSpPr>
        <p:grpSpPr>
          <a:xfrm>
            <a:off x="8637564" y="625426"/>
            <a:ext cx="3554436" cy="3313528"/>
            <a:chOff x="8637564" y="625426"/>
            <a:chExt cx="3554436" cy="3313528"/>
          </a:xfrm>
        </p:grpSpPr>
        <p:sp>
          <p:nvSpPr>
            <p:cNvPr id="14" name="TextBox 13">
              <a:extLst>
                <a:ext uri="{FF2B5EF4-FFF2-40B4-BE49-F238E27FC236}">
                  <a16:creationId xmlns:a16="http://schemas.microsoft.com/office/drawing/2014/main" id="{6696D3B0-F4C0-6CBD-24C1-9BC2BD240C14}"/>
                </a:ext>
              </a:extLst>
            </p:cNvPr>
            <p:cNvSpPr txBox="1"/>
            <p:nvPr/>
          </p:nvSpPr>
          <p:spPr>
            <a:xfrm>
              <a:off x="10081846" y="625426"/>
              <a:ext cx="2110154" cy="430887"/>
            </a:xfrm>
            <a:prstGeom prst="rect">
              <a:avLst/>
            </a:prstGeom>
            <a:noFill/>
          </p:spPr>
          <p:txBody>
            <a:bodyPr wrap="square" lIns="0" tIns="0" rIns="0" bIns="0" rtlCol="0">
              <a:spAutoFit/>
            </a:bodyPr>
            <a:lstStyle/>
            <a:p>
              <a:pPr marL="180975" indent="-180975">
                <a:buFont typeface="Arial" panose="020B0604020202020204" pitchFamily="34" charset="0"/>
                <a:buChar char="•"/>
              </a:pPr>
              <a:r>
                <a:rPr lang="en-US" sz="1400" b="1" dirty="0">
                  <a:solidFill>
                    <a:srgbClr val="002060"/>
                  </a:solidFill>
                  <a:latin typeface="Arial" panose="020B0604020202020204" pitchFamily="34" charset="0"/>
                  <a:cs typeface="Arial" panose="020B0604020202020204" pitchFamily="34" charset="0"/>
                </a:rPr>
                <a:t>Quantum</a:t>
              </a:r>
              <a:br>
                <a:rPr lang="en-US" sz="1400" b="1" dirty="0">
                  <a:latin typeface="Arial" panose="020B0604020202020204" pitchFamily="34" charset="0"/>
                  <a:cs typeface="Arial" panose="020B0604020202020204" pitchFamily="34" charset="0"/>
                </a:rPr>
              </a:br>
              <a:r>
                <a:rPr lang="en-US" sz="1400" b="1" dirty="0">
                  <a:solidFill>
                    <a:srgbClr val="002060"/>
                  </a:solidFill>
                  <a:latin typeface="Arial" panose="020B0604020202020204" pitchFamily="34" charset="0"/>
                  <a:cs typeface="Arial" panose="020B0604020202020204" pitchFamily="34" charset="0"/>
                </a:rPr>
                <a:t>Computing</a:t>
              </a:r>
            </a:p>
          </p:txBody>
        </p:sp>
        <p:sp>
          <p:nvSpPr>
            <p:cNvPr id="23" name="Freeform 22">
              <a:extLst>
                <a:ext uri="{FF2B5EF4-FFF2-40B4-BE49-F238E27FC236}">
                  <a16:creationId xmlns:a16="http://schemas.microsoft.com/office/drawing/2014/main" id="{3D360715-C8B6-02B0-2BDC-32A8843AF7D3}"/>
                </a:ext>
              </a:extLst>
            </p:cNvPr>
            <p:cNvSpPr/>
            <p:nvPr/>
          </p:nvSpPr>
          <p:spPr>
            <a:xfrm>
              <a:off x="8637564" y="998806"/>
              <a:ext cx="3066757" cy="2940148"/>
            </a:xfrm>
            <a:custGeom>
              <a:avLst/>
              <a:gdLst>
                <a:gd name="csX0" fmla="*/ 0 w 5598941"/>
                <a:gd name="csY0" fmla="*/ 1617785 h 1617785"/>
                <a:gd name="csX1" fmla="*/ 886264 w 5598941"/>
                <a:gd name="csY1" fmla="*/ 914400 h 1617785"/>
                <a:gd name="csX2" fmla="*/ 1871003 w 5598941"/>
                <a:gd name="csY2" fmla="*/ 548640 h 1617785"/>
                <a:gd name="csX3" fmla="*/ 2926080 w 5598941"/>
                <a:gd name="csY3" fmla="*/ 309490 h 1617785"/>
                <a:gd name="csX4" fmla="*/ 4262510 w 5598941"/>
                <a:gd name="csY4" fmla="*/ 112542 h 1617785"/>
                <a:gd name="csX5" fmla="*/ 5598941 w 5598941"/>
                <a:gd name="csY5" fmla="*/ 0 h 1617785"/>
              </a:gdLst>
              <a:ahLst/>
              <a:cxnLst>
                <a:cxn ang="0">
                  <a:pos x="csX0" y="csY0"/>
                </a:cxn>
                <a:cxn ang="0">
                  <a:pos x="csX1" y="csY1"/>
                </a:cxn>
                <a:cxn ang="0">
                  <a:pos x="csX2" y="csY2"/>
                </a:cxn>
                <a:cxn ang="0">
                  <a:pos x="csX3" y="csY3"/>
                </a:cxn>
                <a:cxn ang="0">
                  <a:pos x="csX4" y="csY4"/>
                </a:cxn>
                <a:cxn ang="0">
                  <a:pos x="csX5" y="csY5"/>
                </a:cxn>
              </a:cxnLst>
              <a:rect l="l" t="t" r="r" b="b"/>
              <a:pathLst>
                <a:path w="5598941" h="1617785">
                  <a:moveTo>
                    <a:pt x="0" y="1617785"/>
                  </a:moveTo>
                  <a:cubicBezTo>
                    <a:pt x="287215" y="1355188"/>
                    <a:pt x="574430" y="1092591"/>
                    <a:pt x="886264" y="914400"/>
                  </a:cubicBezTo>
                  <a:cubicBezTo>
                    <a:pt x="1198098" y="736209"/>
                    <a:pt x="1531034" y="649458"/>
                    <a:pt x="1871003" y="548640"/>
                  </a:cubicBezTo>
                  <a:cubicBezTo>
                    <a:pt x="2210972" y="447822"/>
                    <a:pt x="2527496" y="382173"/>
                    <a:pt x="2926080" y="309490"/>
                  </a:cubicBezTo>
                  <a:cubicBezTo>
                    <a:pt x="3324664" y="236807"/>
                    <a:pt x="3817033" y="164124"/>
                    <a:pt x="4262510" y="112542"/>
                  </a:cubicBezTo>
                  <a:cubicBezTo>
                    <a:pt x="4707987" y="60960"/>
                    <a:pt x="5153464" y="30480"/>
                    <a:pt x="5598941" y="0"/>
                  </a:cubicBezTo>
                </a:path>
              </a:pathLst>
            </a:custGeom>
            <a:noFill/>
            <a:ln w="3810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8" name="Group 47">
            <a:extLst>
              <a:ext uri="{FF2B5EF4-FFF2-40B4-BE49-F238E27FC236}">
                <a16:creationId xmlns:a16="http://schemas.microsoft.com/office/drawing/2014/main" id="{8CFE1E3B-94A0-3580-73CB-117C4B961AAC}"/>
              </a:ext>
            </a:extLst>
          </p:cNvPr>
          <p:cNvGrpSpPr/>
          <p:nvPr/>
        </p:nvGrpSpPr>
        <p:grpSpPr>
          <a:xfrm>
            <a:off x="4330505" y="1404425"/>
            <a:ext cx="8119403" cy="2715065"/>
            <a:chOff x="4330505" y="1404425"/>
            <a:chExt cx="8119403" cy="2715065"/>
          </a:xfrm>
        </p:grpSpPr>
        <p:sp>
          <p:nvSpPr>
            <p:cNvPr id="15" name="TextBox 14">
              <a:extLst>
                <a:ext uri="{FF2B5EF4-FFF2-40B4-BE49-F238E27FC236}">
                  <a16:creationId xmlns:a16="http://schemas.microsoft.com/office/drawing/2014/main" id="{569559C4-2E3A-7F1E-4680-33ACEA738845}"/>
                </a:ext>
              </a:extLst>
            </p:cNvPr>
            <p:cNvSpPr txBox="1"/>
            <p:nvPr/>
          </p:nvSpPr>
          <p:spPr>
            <a:xfrm>
              <a:off x="10996247" y="1615435"/>
              <a:ext cx="1453661" cy="430887"/>
            </a:xfrm>
            <a:prstGeom prst="rect">
              <a:avLst/>
            </a:prstGeom>
            <a:noFill/>
          </p:spPr>
          <p:txBody>
            <a:bodyPr wrap="square" lIns="0" tIns="0" rIns="0" bIns="0" rtlCol="0">
              <a:spAutoFit/>
            </a:bodyPr>
            <a:lstStyle/>
            <a:p>
              <a:pPr marL="180975" indent="-180975">
                <a:buFont typeface="Arial" panose="020B0604020202020204" pitchFamily="34" charset="0"/>
                <a:buChar char="•"/>
              </a:pPr>
              <a:r>
                <a:rPr lang="en-US" sz="1400" b="1" dirty="0">
                  <a:solidFill>
                    <a:srgbClr val="EE4460"/>
                  </a:solidFill>
                  <a:latin typeface="Arial" panose="020B0604020202020204" pitchFamily="34" charset="0"/>
                  <a:cs typeface="Arial" panose="020B0604020202020204" pitchFamily="34" charset="0"/>
                </a:rPr>
                <a:t>Deep</a:t>
              </a:r>
              <a:br>
                <a:rPr lang="en-US" sz="1400" b="1" dirty="0">
                  <a:solidFill>
                    <a:srgbClr val="EE4460"/>
                  </a:solidFill>
                  <a:latin typeface="Arial" panose="020B0604020202020204" pitchFamily="34" charset="0"/>
                  <a:cs typeface="Arial" panose="020B0604020202020204" pitchFamily="34" charset="0"/>
                </a:rPr>
              </a:br>
              <a:r>
                <a:rPr lang="en-US" sz="1400" b="1" dirty="0">
                  <a:solidFill>
                    <a:srgbClr val="EE4460"/>
                  </a:solidFill>
                  <a:latin typeface="Arial" panose="020B0604020202020204" pitchFamily="34" charset="0"/>
                  <a:cs typeface="Arial" panose="020B0604020202020204" pitchFamily="34" charset="0"/>
                </a:rPr>
                <a:t>Learning</a:t>
              </a:r>
            </a:p>
          </p:txBody>
        </p:sp>
        <p:sp>
          <p:nvSpPr>
            <p:cNvPr id="24" name="Freeform 23">
              <a:extLst>
                <a:ext uri="{FF2B5EF4-FFF2-40B4-BE49-F238E27FC236}">
                  <a16:creationId xmlns:a16="http://schemas.microsoft.com/office/drawing/2014/main" id="{F061D0A3-D899-3210-3150-D0B0C80676A2}"/>
                </a:ext>
              </a:extLst>
            </p:cNvPr>
            <p:cNvSpPr/>
            <p:nvPr/>
          </p:nvSpPr>
          <p:spPr>
            <a:xfrm>
              <a:off x="4330505" y="1404425"/>
              <a:ext cx="7598897" cy="2715065"/>
            </a:xfrm>
            <a:custGeom>
              <a:avLst/>
              <a:gdLst>
                <a:gd name="csX0" fmla="*/ 0 w 5598941"/>
                <a:gd name="csY0" fmla="*/ 1617785 h 1617785"/>
                <a:gd name="csX1" fmla="*/ 886264 w 5598941"/>
                <a:gd name="csY1" fmla="*/ 914400 h 1617785"/>
                <a:gd name="csX2" fmla="*/ 1871003 w 5598941"/>
                <a:gd name="csY2" fmla="*/ 548640 h 1617785"/>
                <a:gd name="csX3" fmla="*/ 2926080 w 5598941"/>
                <a:gd name="csY3" fmla="*/ 309490 h 1617785"/>
                <a:gd name="csX4" fmla="*/ 4262510 w 5598941"/>
                <a:gd name="csY4" fmla="*/ 112542 h 1617785"/>
                <a:gd name="csX5" fmla="*/ 5598941 w 5598941"/>
                <a:gd name="csY5" fmla="*/ 0 h 1617785"/>
              </a:gdLst>
              <a:ahLst/>
              <a:cxnLst>
                <a:cxn ang="0">
                  <a:pos x="csX0" y="csY0"/>
                </a:cxn>
                <a:cxn ang="0">
                  <a:pos x="csX1" y="csY1"/>
                </a:cxn>
                <a:cxn ang="0">
                  <a:pos x="csX2" y="csY2"/>
                </a:cxn>
                <a:cxn ang="0">
                  <a:pos x="csX3" y="csY3"/>
                </a:cxn>
                <a:cxn ang="0">
                  <a:pos x="csX4" y="csY4"/>
                </a:cxn>
                <a:cxn ang="0">
                  <a:pos x="csX5" y="csY5"/>
                </a:cxn>
              </a:cxnLst>
              <a:rect l="l" t="t" r="r" b="b"/>
              <a:pathLst>
                <a:path w="5598941" h="1617785">
                  <a:moveTo>
                    <a:pt x="0" y="1617785"/>
                  </a:moveTo>
                  <a:cubicBezTo>
                    <a:pt x="287215" y="1355188"/>
                    <a:pt x="574430" y="1092591"/>
                    <a:pt x="886264" y="914400"/>
                  </a:cubicBezTo>
                  <a:cubicBezTo>
                    <a:pt x="1198098" y="736209"/>
                    <a:pt x="1531034" y="649458"/>
                    <a:pt x="1871003" y="548640"/>
                  </a:cubicBezTo>
                  <a:cubicBezTo>
                    <a:pt x="2210972" y="447822"/>
                    <a:pt x="2527496" y="382173"/>
                    <a:pt x="2926080" y="309490"/>
                  </a:cubicBezTo>
                  <a:cubicBezTo>
                    <a:pt x="3324664" y="236807"/>
                    <a:pt x="3817033" y="164124"/>
                    <a:pt x="4262510" y="112542"/>
                  </a:cubicBezTo>
                  <a:cubicBezTo>
                    <a:pt x="4707987" y="60960"/>
                    <a:pt x="5153464" y="30480"/>
                    <a:pt x="5598941" y="0"/>
                  </a:cubicBezTo>
                </a:path>
              </a:pathLst>
            </a:custGeom>
            <a:noFill/>
            <a:ln w="38100">
              <a:solidFill>
                <a:srgbClr val="EE446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EE4460"/>
                </a:solidFill>
              </a:endParaRPr>
            </a:p>
          </p:txBody>
        </p:sp>
      </p:grpSp>
      <p:grpSp>
        <p:nvGrpSpPr>
          <p:cNvPr id="43" name="Group 42">
            <a:extLst>
              <a:ext uri="{FF2B5EF4-FFF2-40B4-BE49-F238E27FC236}">
                <a16:creationId xmlns:a16="http://schemas.microsoft.com/office/drawing/2014/main" id="{69A0BE5D-46E6-3989-8FD8-8AD70C1765AA}"/>
              </a:ext>
            </a:extLst>
          </p:cNvPr>
          <p:cNvGrpSpPr/>
          <p:nvPr/>
        </p:nvGrpSpPr>
        <p:grpSpPr>
          <a:xfrm>
            <a:off x="2841673" y="3495818"/>
            <a:ext cx="6186269" cy="1434907"/>
            <a:chOff x="2841673" y="3495818"/>
            <a:chExt cx="6186269" cy="1434907"/>
          </a:xfrm>
        </p:grpSpPr>
        <p:sp>
          <p:nvSpPr>
            <p:cNvPr id="21" name="TextBox 20">
              <a:extLst>
                <a:ext uri="{FF2B5EF4-FFF2-40B4-BE49-F238E27FC236}">
                  <a16:creationId xmlns:a16="http://schemas.microsoft.com/office/drawing/2014/main" id="{43F6F8F8-A144-56C3-3478-F0FBE29E45DC}"/>
                </a:ext>
              </a:extLst>
            </p:cNvPr>
            <p:cNvSpPr txBox="1"/>
            <p:nvPr/>
          </p:nvSpPr>
          <p:spPr>
            <a:xfrm>
              <a:off x="6669258" y="3495818"/>
              <a:ext cx="2358684" cy="430887"/>
            </a:xfrm>
            <a:prstGeom prst="rect">
              <a:avLst/>
            </a:prstGeom>
            <a:noFill/>
          </p:spPr>
          <p:txBody>
            <a:bodyPr wrap="square" lIns="0" tIns="0" rIns="0" bIns="0" rtlCol="0">
              <a:spAutoFit/>
            </a:bodyPr>
            <a:lstStyle/>
            <a:p>
              <a:pPr marL="180975" indent="-180975">
                <a:buFont typeface="Arial" panose="020B0604020202020204" pitchFamily="34" charset="0"/>
                <a:buChar char="•"/>
              </a:pPr>
              <a:r>
                <a:rPr lang="en-US" sz="1400" b="1" dirty="0">
                  <a:latin typeface="Arial" panose="020B0604020202020204" pitchFamily="34" charset="0"/>
                  <a:cs typeface="Arial" panose="020B0604020202020204" pitchFamily="34" charset="0"/>
                </a:rPr>
                <a:t>Dynamic </a:t>
              </a:r>
              <a:br>
                <a:rPr lang="en-US" sz="1400" b="1" dirty="0">
                  <a:latin typeface="Arial" panose="020B0604020202020204" pitchFamily="34" charset="0"/>
                  <a:cs typeface="Arial" panose="020B0604020202020204" pitchFamily="34" charset="0"/>
                </a:rPr>
              </a:br>
              <a:r>
                <a:rPr lang="en-US" sz="1400" b="1" dirty="0">
                  <a:solidFill>
                    <a:schemeClr val="bg2">
                      <a:lumMod val="25000"/>
                    </a:schemeClr>
                  </a:solidFill>
                  <a:latin typeface="Arial" panose="020B0604020202020204" pitchFamily="34" charset="0"/>
                  <a:cs typeface="Arial" panose="020B0604020202020204" pitchFamily="34" charset="0"/>
                </a:rPr>
                <a:t>Programming</a:t>
              </a:r>
            </a:p>
          </p:txBody>
        </p:sp>
        <p:sp>
          <p:nvSpPr>
            <p:cNvPr id="28" name="Freeform 27">
              <a:extLst>
                <a:ext uri="{FF2B5EF4-FFF2-40B4-BE49-F238E27FC236}">
                  <a16:creationId xmlns:a16="http://schemas.microsoft.com/office/drawing/2014/main" id="{81D9F3C5-1761-87E8-D814-127E0954B2DE}"/>
                </a:ext>
              </a:extLst>
            </p:cNvPr>
            <p:cNvSpPr/>
            <p:nvPr/>
          </p:nvSpPr>
          <p:spPr>
            <a:xfrm>
              <a:off x="2841673" y="3502854"/>
              <a:ext cx="3727939" cy="1427871"/>
            </a:xfrm>
            <a:custGeom>
              <a:avLst/>
              <a:gdLst>
                <a:gd name="csX0" fmla="*/ 0 w 5598941"/>
                <a:gd name="csY0" fmla="*/ 1617785 h 1617785"/>
                <a:gd name="csX1" fmla="*/ 886264 w 5598941"/>
                <a:gd name="csY1" fmla="*/ 914400 h 1617785"/>
                <a:gd name="csX2" fmla="*/ 1871003 w 5598941"/>
                <a:gd name="csY2" fmla="*/ 548640 h 1617785"/>
                <a:gd name="csX3" fmla="*/ 2926080 w 5598941"/>
                <a:gd name="csY3" fmla="*/ 309490 h 1617785"/>
                <a:gd name="csX4" fmla="*/ 4262510 w 5598941"/>
                <a:gd name="csY4" fmla="*/ 112542 h 1617785"/>
                <a:gd name="csX5" fmla="*/ 5598941 w 5598941"/>
                <a:gd name="csY5" fmla="*/ 0 h 1617785"/>
              </a:gdLst>
              <a:ahLst/>
              <a:cxnLst>
                <a:cxn ang="0">
                  <a:pos x="csX0" y="csY0"/>
                </a:cxn>
                <a:cxn ang="0">
                  <a:pos x="csX1" y="csY1"/>
                </a:cxn>
                <a:cxn ang="0">
                  <a:pos x="csX2" y="csY2"/>
                </a:cxn>
                <a:cxn ang="0">
                  <a:pos x="csX3" y="csY3"/>
                </a:cxn>
                <a:cxn ang="0">
                  <a:pos x="csX4" y="csY4"/>
                </a:cxn>
                <a:cxn ang="0">
                  <a:pos x="csX5" y="csY5"/>
                </a:cxn>
              </a:cxnLst>
              <a:rect l="l" t="t" r="r" b="b"/>
              <a:pathLst>
                <a:path w="5598941" h="1617785">
                  <a:moveTo>
                    <a:pt x="0" y="1617785"/>
                  </a:moveTo>
                  <a:cubicBezTo>
                    <a:pt x="287215" y="1355188"/>
                    <a:pt x="574430" y="1092591"/>
                    <a:pt x="886264" y="914400"/>
                  </a:cubicBezTo>
                  <a:cubicBezTo>
                    <a:pt x="1198098" y="736209"/>
                    <a:pt x="1531034" y="649458"/>
                    <a:pt x="1871003" y="548640"/>
                  </a:cubicBezTo>
                  <a:cubicBezTo>
                    <a:pt x="2210972" y="447822"/>
                    <a:pt x="2527496" y="382173"/>
                    <a:pt x="2926080" y="309490"/>
                  </a:cubicBezTo>
                  <a:cubicBezTo>
                    <a:pt x="3324664" y="236807"/>
                    <a:pt x="3817033" y="164124"/>
                    <a:pt x="4262510" y="112542"/>
                  </a:cubicBezTo>
                  <a:cubicBezTo>
                    <a:pt x="4707987" y="60960"/>
                    <a:pt x="5153464" y="30480"/>
                    <a:pt x="5598941" y="0"/>
                  </a:cubicBezTo>
                </a:path>
              </a:pathLst>
            </a:custGeom>
            <a:noFill/>
            <a:ln w="38100">
              <a:solidFill>
                <a:schemeClr val="bg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2" name="Group 41">
            <a:extLst>
              <a:ext uri="{FF2B5EF4-FFF2-40B4-BE49-F238E27FC236}">
                <a16:creationId xmlns:a16="http://schemas.microsoft.com/office/drawing/2014/main" id="{0FF6DF80-05F1-5268-8A3E-539DC9205B45}"/>
              </a:ext>
            </a:extLst>
          </p:cNvPr>
          <p:cNvGrpSpPr/>
          <p:nvPr/>
        </p:nvGrpSpPr>
        <p:grpSpPr>
          <a:xfrm>
            <a:off x="1148274" y="4224994"/>
            <a:ext cx="7826914" cy="1055079"/>
            <a:chOff x="1148274" y="4224994"/>
            <a:chExt cx="7826914" cy="1055079"/>
          </a:xfrm>
        </p:grpSpPr>
        <p:sp>
          <p:nvSpPr>
            <p:cNvPr id="29" name="Freeform 28">
              <a:extLst>
                <a:ext uri="{FF2B5EF4-FFF2-40B4-BE49-F238E27FC236}">
                  <a16:creationId xmlns:a16="http://schemas.microsoft.com/office/drawing/2014/main" id="{18FB2A3A-D7BC-FD14-94B1-BF347FBE0C1D}"/>
                </a:ext>
              </a:extLst>
            </p:cNvPr>
            <p:cNvSpPr/>
            <p:nvPr/>
          </p:nvSpPr>
          <p:spPr>
            <a:xfrm>
              <a:off x="1148274" y="4332849"/>
              <a:ext cx="5182187" cy="947224"/>
            </a:xfrm>
            <a:custGeom>
              <a:avLst/>
              <a:gdLst>
                <a:gd name="csX0" fmla="*/ 0 w 5598941"/>
                <a:gd name="csY0" fmla="*/ 1617785 h 1617785"/>
                <a:gd name="csX1" fmla="*/ 886264 w 5598941"/>
                <a:gd name="csY1" fmla="*/ 914400 h 1617785"/>
                <a:gd name="csX2" fmla="*/ 1871003 w 5598941"/>
                <a:gd name="csY2" fmla="*/ 548640 h 1617785"/>
                <a:gd name="csX3" fmla="*/ 2926080 w 5598941"/>
                <a:gd name="csY3" fmla="*/ 309490 h 1617785"/>
                <a:gd name="csX4" fmla="*/ 4262510 w 5598941"/>
                <a:gd name="csY4" fmla="*/ 112542 h 1617785"/>
                <a:gd name="csX5" fmla="*/ 5598941 w 5598941"/>
                <a:gd name="csY5" fmla="*/ 0 h 1617785"/>
              </a:gdLst>
              <a:ahLst/>
              <a:cxnLst>
                <a:cxn ang="0">
                  <a:pos x="csX0" y="csY0"/>
                </a:cxn>
                <a:cxn ang="0">
                  <a:pos x="csX1" y="csY1"/>
                </a:cxn>
                <a:cxn ang="0">
                  <a:pos x="csX2" y="csY2"/>
                </a:cxn>
                <a:cxn ang="0">
                  <a:pos x="csX3" y="csY3"/>
                </a:cxn>
                <a:cxn ang="0">
                  <a:pos x="csX4" y="csY4"/>
                </a:cxn>
                <a:cxn ang="0">
                  <a:pos x="csX5" y="csY5"/>
                </a:cxn>
              </a:cxnLst>
              <a:rect l="l" t="t" r="r" b="b"/>
              <a:pathLst>
                <a:path w="5598941" h="1617785">
                  <a:moveTo>
                    <a:pt x="0" y="1617785"/>
                  </a:moveTo>
                  <a:cubicBezTo>
                    <a:pt x="287215" y="1355188"/>
                    <a:pt x="574430" y="1092591"/>
                    <a:pt x="886264" y="914400"/>
                  </a:cubicBezTo>
                  <a:cubicBezTo>
                    <a:pt x="1198098" y="736209"/>
                    <a:pt x="1531034" y="649458"/>
                    <a:pt x="1871003" y="548640"/>
                  </a:cubicBezTo>
                  <a:cubicBezTo>
                    <a:pt x="2210972" y="447822"/>
                    <a:pt x="2527496" y="382173"/>
                    <a:pt x="2926080" y="309490"/>
                  </a:cubicBezTo>
                  <a:cubicBezTo>
                    <a:pt x="3324664" y="236807"/>
                    <a:pt x="3817033" y="164124"/>
                    <a:pt x="4262510" y="112542"/>
                  </a:cubicBezTo>
                  <a:cubicBezTo>
                    <a:pt x="4707987" y="60960"/>
                    <a:pt x="5153464" y="30480"/>
                    <a:pt x="5598941" y="0"/>
                  </a:cubicBezTo>
                </a:path>
              </a:pathLst>
            </a:custGeom>
            <a:noFill/>
            <a:ln w="381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73B82097-D69E-F435-2888-262B09C158AF}"/>
                </a:ext>
              </a:extLst>
            </p:cNvPr>
            <p:cNvSpPr txBox="1"/>
            <p:nvPr/>
          </p:nvSpPr>
          <p:spPr>
            <a:xfrm>
              <a:off x="6487550" y="4224994"/>
              <a:ext cx="2487638" cy="430887"/>
            </a:xfrm>
            <a:prstGeom prst="rect">
              <a:avLst/>
            </a:prstGeom>
            <a:noFill/>
          </p:spPr>
          <p:txBody>
            <a:bodyPr wrap="square" lIns="0" tIns="0" rIns="0" bIns="0" rtlCol="0">
              <a:spAutoFit/>
            </a:bodyPr>
            <a:lstStyle/>
            <a:p>
              <a:pPr marL="180975" indent="-180975">
                <a:buFont typeface="Arial" panose="020B0604020202020204" pitchFamily="34" charset="0"/>
                <a:buChar char="•"/>
              </a:pPr>
              <a:r>
                <a:rPr lang="en-US" sz="1400" b="1" dirty="0">
                  <a:latin typeface="Arial" panose="020B0604020202020204" pitchFamily="34" charset="0"/>
                  <a:cs typeface="Arial" panose="020B0604020202020204" pitchFamily="34" charset="0"/>
                </a:rPr>
                <a:t>Digital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Communications</a:t>
              </a:r>
            </a:p>
          </p:txBody>
        </p:sp>
      </p:grpSp>
      <p:grpSp>
        <p:nvGrpSpPr>
          <p:cNvPr id="44" name="Group 43">
            <a:extLst>
              <a:ext uri="{FF2B5EF4-FFF2-40B4-BE49-F238E27FC236}">
                <a16:creationId xmlns:a16="http://schemas.microsoft.com/office/drawing/2014/main" id="{E34AEBF1-93E4-51D8-A97E-BFA171776150}"/>
              </a:ext>
            </a:extLst>
          </p:cNvPr>
          <p:cNvGrpSpPr/>
          <p:nvPr/>
        </p:nvGrpSpPr>
        <p:grpSpPr>
          <a:xfrm>
            <a:off x="4065563" y="3055030"/>
            <a:ext cx="5863883" cy="1812392"/>
            <a:chOff x="4065563" y="3055030"/>
            <a:chExt cx="5863883" cy="1812392"/>
          </a:xfrm>
        </p:grpSpPr>
        <p:sp>
          <p:nvSpPr>
            <p:cNvPr id="31" name="Freeform 30">
              <a:extLst>
                <a:ext uri="{FF2B5EF4-FFF2-40B4-BE49-F238E27FC236}">
                  <a16:creationId xmlns:a16="http://schemas.microsoft.com/office/drawing/2014/main" id="{4D983342-7732-2B5A-2381-481672388B8C}"/>
                </a:ext>
              </a:extLst>
            </p:cNvPr>
            <p:cNvSpPr/>
            <p:nvPr/>
          </p:nvSpPr>
          <p:spPr>
            <a:xfrm>
              <a:off x="4065563" y="3162886"/>
              <a:ext cx="3205089" cy="1704536"/>
            </a:xfrm>
            <a:custGeom>
              <a:avLst/>
              <a:gdLst>
                <a:gd name="csX0" fmla="*/ 0 w 5598941"/>
                <a:gd name="csY0" fmla="*/ 1617785 h 1617785"/>
                <a:gd name="csX1" fmla="*/ 886264 w 5598941"/>
                <a:gd name="csY1" fmla="*/ 914400 h 1617785"/>
                <a:gd name="csX2" fmla="*/ 1871003 w 5598941"/>
                <a:gd name="csY2" fmla="*/ 548640 h 1617785"/>
                <a:gd name="csX3" fmla="*/ 2926080 w 5598941"/>
                <a:gd name="csY3" fmla="*/ 309490 h 1617785"/>
                <a:gd name="csX4" fmla="*/ 4262510 w 5598941"/>
                <a:gd name="csY4" fmla="*/ 112542 h 1617785"/>
                <a:gd name="csX5" fmla="*/ 5598941 w 5598941"/>
                <a:gd name="csY5" fmla="*/ 0 h 1617785"/>
              </a:gdLst>
              <a:ahLst/>
              <a:cxnLst>
                <a:cxn ang="0">
                  <a:pos x="csX0" y="csY0"/>
                </a:cxn>
                <a:cxn ang="0">
                  <a:pos x="csX1" y="csY1"/>
                </a:cxn>
                <a:cxn ang="0">
                  <a:pos x="csX2" y="csY2"/>
                </a:cxn>
                <a:cxn ang="0">
                  <a:pos x="csX3" y="csY3"/>
                </a:cxn>
                <a:cxn ang="0">
                  <a:pos x="csX4" y="csY4"/>
                </a:cxn>
                <a:cxn ang="0">
                  <a:pos x="csX5" y="csY5"/>
                </a:cxn>
              </a:cxnLst>
              <a:rect l="l" t="t" r="r" b="b"/>
              <a:pathLst>
                <a:path w="5598941" h="1617785">
                  <a:moveTo>
                    <a:pt x="0" y="1617785"/>
                  </a:moveTo>
                  <a:cubicBezTo>
                    <a:pt x="287215" y="1355188"/>
                    <a:pt x="574430" y="1092591"/>
                    <a:pt x="886264" y="914400"/>
                  </a:cubicBezTo>
                  <a:cubicBezTo>
                    <a:pt x="1198098" y="736209"/>
                    <a:pt x="1531034" y="649458"/>
                    <a:pt x="1871003" y="548640"/>
                  </a:cubicBezTo>
                  <a:cubicBezTo>
                    <a:pt x="2210972" y="447822"/>
                    <a:pt x="2527496" y="382173"/>
                    <a:pt x="2926080" y="309490"/>
                  </a:cubicBezTo>
                  <a:cubicBezTo>
                    <a:pt x="3324664" y="236807"/>
                    <a:pt x="3817033" y="164124"/>
                    <a:pt x="4262510" y="112542"/>
                  </a:cubicBezTo>
                  <a:cubicBezTo>
                    <a:pt x="4707987" y="60960"/>
                    <a:pt x="5153464" y="30480"/>
                    <a:pt x="5598941" y="0"/>
                  </a:cubicBezTo>
                </a:path>
              </a:pathLst>
            </a:custGeom>
            <a:noFill/>
            <a:ln w="381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6">
                    <a:lumMod val="75000"/>
                  </a:schemeClr>
                </a:solidFill>
              </a:endParaRPr>
            </a:p>
          </p:txBody>
        </p:sp>
        <p:sp>
          <p:nvSpPr>
            <p:cNvPr id="32" name="TextBox 31">
              <a:extLst>
                <a:ext uri="{FF2B5EF4-FFF2-40B4-BE49-F238E27FC236}">
                  <a16:creationId xmlns:a16="http://schemas.microsoft.com/office/drawing/2014/main" id="{B3A9D7DB-5D47-948E-AFC9-15F80D0ED4B6}"/>
                </a:ext>
              </a:extLst>
            </p:cNvPr>
            <p:cNvSpPr txBox="1"/>
            <p:nvPr/>
          </p:nvSpPr>
          <p:spPr>
            <a:xfrm>
              <a:off x="7441808" y="3055030"/>
              <a:ext cx="2487638" cy="430887"/>
            </a:xfrm>
            <a:prstGeom prst="rect">
              <a:avLst/>
            </a:prstGeom>
            <a:noFill/>
          </p:spPr>
          <p:txBody>
            <a:bodyPr wrap="square" lIns="0" tIns="0" rIns="0" bIns="0" rtlCol="0">
              <a:spAutoFit/>
            </a:bodyPr>
            <a:lstStyle/>
            <a:p>
              <a:pPr marL="180975" indent="-180975">
                <a:buFont typeface="Arial" panose="020B0604020202020204" pitchFamily="34" charset="0"/>
                <a:buChar char="•"/>
              </a:pPr>
              <a:r>
                <a:rPr lang="en-US" sz="1400" b="1" dirty="0">
                  <a:solidFill>
                    <a:schemeClr val="accent6">
                      <a:lumMod val="75000"/>
                    </a:schemeClr>
                  </a:solidFill>
                  <a:latin typeface="Arial" panose="020B0604020202020204" pitchFamily="34" charset="0"/>
                  <a:cs typeface="Arial" panose="020B0604020202020204" pitchFamily="34" charset="0"/>
                </a:rPr>
                <a:t>Expert </a:t>
              </a:r>
              <a:br>
                <a:rPr lang="en-US" sz="1400" b="1" dirty="0">
                  <a:solidFill>
                    <a:schemeClr val="accent6">
                      <a:lumMod val="75000"/>
                    </a:schemeClr>
                  </a:solidFill>
                  <a:latin typeface="Arial" panose="020B0604020202020204" pitchFamily="34" charset="0"/>
                  <a:cs typeface="Arial" panose="020B0604020202020204" pitchFamily="34" charset="0"/>
                </a:rPr>
              </a:br>
              <a:r>
                <a:rPr lang="en-US" sz="1400" b="1" dirty="0">
                  <a:solidFill>
                    <a:schemeClr val="accent6">
                      <a:lumMod val="75000"/>
                    </a:schemeClr>
                  </a:solidFill>
                  <a:latin typeface="Arial" panose="020B0604020202020204" pitchFamily="34" charset="0"/>
                  <a:cs typeface="Arial" panose="020B0604020202020204" pitchFamily="34" charset="0"/>
                </a:rPr>
                <a:t>Systems</a:t>
              </a:r>
            </a:p>
          </p:txBody>
        </p:sp>
      </p:grpSp>
      <p:grpSp>
        <p:nvGrpSpPr>
          <p:cNvPr id="47" name="Group 46">
            <a:extLst>
              <a:ext uri="{FF2B5EF4-FFF2-40B4-BE49-F238E27FC236}">
                <a16:creationId xmlns:a16="http://schemas.microsoft.com/office/drawing/2014/main" id="{20FE91DD-2407-5F3D-6032-029BB944602C}"/>
              </a:ext>
            </a:extLst>
          </p:cNvPr>
          <p:cNvGrpSpPr/>
          <p:nvPr/>
        </p:nvGrpSpPr>
        <p:grpSpPr>
          <a:xfrm>
            <a:off x="4487594" y="1885071"/>
            <a:ext cx="7451187" cy="1209821"/>
            <a:chOff x="4487594" y="1885071"/>
            <a:chExt cx="7451187" cy="1209821"/>
          </a:xfrm>
        </p:grpSpPr>
        <p:sp>
          <p:nvSpPr>
            <p:cNvPr id="19" name="TextBox 18">
              <a:extLst>
                <a:ext uri="{FF2B5EF4-FFF2-40B4-BE49-F238E27FC236}">
                  <a16:creationId xmlns:a16="http://schemas.microsoft.com/office/drawing/2014/main" id="{2D9D0043-B6A1-318A-27B8-D53D71E00AA6}"/>
                </a:ext>
              </a:extLst>
            </p:cNvPr>
            <p:cNvSpPr txBox="1"/>
            <p:nvPr/>
          </p:nvSpPr>
          <p:spPr>
            <a:xfrm>
              <a:off x="9828627" y="2021056"/>
              <a:ext cx="2110154" cy="646331"/>
            </a:xfrm>
            <a:prstGeom prst="rect">
              <a:avLst/>
            </a:prstGeom>
            <a:noFill/>
          </p:spPr>
          <p:txBody>
            <a:bodyPr wrap="square" lIns="0" tIns="0" rIns="0" bIns="0" rtlCol="0">
              <a:spAutoFit/>
            </a:bodyPr>
            <a:lstStyle/>
            <a:p>
              <a:pPr marL="180975" indent="-180975">
                <a:buFont typeface="Arial" panose="020B0604020202020204" pitchFamily="34" charset="0"/>
                <a:buChar char="•"/>
              </a:pPr>
              <a:r>
                <a:rPr lang="en-US" sz="1400" b="1" dirty="0">
                  <a:solidFill>
                    <a:schemeClr val="accent1"/>
                  </a:solidFill>
                  <a:latin typeface="Arial" panose="020B0604020202020204" pitchFamily="34" charset="0"/>
                  <a:cs typeface="Arial" panose="020B0604020202020204" pitchFamily="34" charset="0"/>
                </a:rPr>
                <a:t>Hidden</a:t>
              </a:r>
              <a:br>
                <a:rPr lang="en-US" sz="1400" b="1" dirty="0">
                  <a:solidFill>
                    <a:schemeClr val="accent1"/>
                  </a:solidFill>
                  <a:latin typeface="Arial" panose="020B0604020202020204" pitchFamily="34" charset="0"/>
                  <a:cs typeface="Arial" panose="020B0604020202020204" pitchFamily="34" charset="0"/>
                </a:rPr>
              </a:br>
              <a:r>
                <a:rPr lang="en-US" sz="1400" b="1" dirty="0">
                  <a:solidFill>
                    <a:schemeClr val="accent1"/>
                  </a:solidFill>
                  <a:latin typeface="Arial" panose="020B0604020202020204" pitchFamily="34" charset="0"/>
                  <a:cs typeface="Arial" panose="020B0604020202020204" pitchFamily="34" charset="0"/>
                </a:rPr>
                <a:t>Markov</a:t>
              </a:r>
              <a:br>
                <a:rPr lang="en-US" sz="1400" b="1" dirty="0">
                  <a:solidFill>
                    <a:schemeClr val="accent1"/>
                  </a:solidFill>
                  <a:latin typeface="Arial" panose="020B0604020202020204" pitchFamily="34" charset="0"/>
                  <a:cs typeface="Arial" panose="020B0604020202020204" pitchFamily="34" charset="0"/>
                </a:rPr>
              </a:br>
              <a:r>
                <a:rPr lang="en-US" sz="1400" b="1" dirty="0">
                  <a:solidFill>
                    <a:schemeClr val="accent1"/>
                  </a:solidFill>
                  <a:latin typeface="Arial" panose="020B0604020202020204" pitchFamily="34" charset="0"/>
                  <a:cs typeface="Arial" panose="020B0604020202020204" pitchFamily="34" charset="0"/>
                </a:rPr>
                <a:t>Models</a:t>
              </a:r>
            </a:p>
          </p:txBody>
        </p:sp>
        <p:sp>
          <p:nvSpPr>
            <p:cNvPr id="36" name="Freeform 35">
              <a:extLst>
                <a:ext uri="{FF2B5EF4-FFF2-40B4-BE49-F238E27FC236}">
                  <a16:creationId xmlns:a16="http://schemas.microsoft.com/office/drawing/2014/main" id="{ADD1CDF2-DED1-F9C0-7523-357DAB49EEA4}"/>
                </a:ext>
              </a:extLst>
            </p:cNvPr>
            <p:cNvSpPr/>
            <p:nvPr/>
          </p:nvSpPr>
          <p:spPr>
            <a:xfrm>
              <a:off x="4487594" y="1885071"/>
              <a:ext cx="5627077" cy="1209821"/>
            </a:xfrm>
            <a:custGeom>
              <a:avLst/>
              <a:gdLst>
                <a:gd name="csX0" fmla="*/ 5627077 w 5627077"/>
                <a:gd name="csY0" fmla="*/ 0 h 661181"/>
                <a:gd name="csX1" fmla="*/ 1575581 w 5627077"/>
                <a:gd name="csY1" fmla="*/ 225083 h 661181"/>
                <a:gd name="csX2" fmla="*/ 0 w 5627077"/>
                <a:gd name="csY2" fmla="*/ 661181 h 661181"/>
              </a:gdLst>
              <a:ahLst/>
              <a:cxnLst>
                <a:cxn ang="0">
                  <a:pos x="csX0" y="csY0"/>
                </a:cxn>
                <a:cxn ang="0">
                  <a:pos x="csX1" y="csY1"/>
                </a:cxn>
                <a:cxn ang="0">
                  <a:pos x="csX2" y="csY2"/>
                </a:cxn>
              </a:cxnLst>
              <a:rect l="l" t="t" r="r" b="b"/>
              <a:pathLst>
                <a:path w="5627077" h="661181">
                  <a:moveTo>
                    <a:pt x="5627077" y="0"/>
                  </a:moveTo>
                  <a:cubicBezTo>
                    <a:pt x="4070252" y="57443"/>
                    <a:pt x="2513427" y="114886"/>
                    <a:pt x="1575581" y="225083"/>
                  </a:cubicBezTo>
                  <a:cubicBezTo>
                    <a:pt x="637735" y="335280"/>
                    <a:pt x="318867" y="498230"/>
                    <a:pt x="0" y="661181"/>
                  </a:cubicBezTo>
                </a:path>
              </a:pathLst>
            </a:custGeom>
            <a:noFill/>
            <a:ln w="3810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39" name="Straight Connector 38">
            <a:extLst>
              <a:ext uri="{FF2B5EF4-FFF2-40B4-BE49-F238E27FC236}">
                <a16:creationId xmlns:a16="http://schemas.microsoft.com/office/drawing/2014/main" id="{A4EA96E7-03FA-3EE4-70E1-B1FBD572EDCC}"/>
              </a:ext>
            </a:extLst>
          </p:cNvPr>
          <p:cNvCxnSpPr>
            <a:cxnSpLocks/>
          </p:cNvCxnSpPr>
          <p:nvPr/>
        </p:nvCxnSpPr>
        <p:spPr>
          <a:xfrm flipV="1">
            <a:off x="1434905" y="942535"/>
            <a:ext cx="9889587" cy="3995225"/>
          </a:xfrm>
          <a:prstGeom prst="line">
            <a:avLst/>
          </a:prstGeom>
          <a:ln w="101600"/>
        </p:spPr>
        <p:style>
          <a:lnRef idx="2">
            <a:schemeClr val="accent1"/>
          </a:lnRef>
          <a:fillRef idx="0">
            <a:schemeClr val="accent1"/>
          </a:fillRef>
          <a:effectRef idx="1">
            <a:schemeClr val="accent1"/>
          </a:effectRef>
          <a:fontRef idx="minor">
            <a:schemeClr val="tx1"/>
          </a:fontRef>
        </p:style>
      </p:cxnSp>
      <p:sp>
        <p:nvSpPr>
          <p:cNvPr id="50" name="Content Placeholder 2">
            <a:extLst>
              <a:ext uri="{FF2B5EF4-FFF2-40B4-BE49-F238E27FC236}">
                <a16:creationId xmlns:a16="http://schemas.microsoft.com/office/drawing/2014/main" id="{BBE0472C-5242-6F11-42EC-0BB1C0EDCB92}"/>
              </a:ext>
            </a:extLst>
          </p:cNvPr>
          <p:cNvSpPr txBox="1">
            <a:spLocks/>
          </p:cNvSpPr>
          <p:nvPr/>
        </p:nvSpPr>
        <p:spPr>
          <a:xfrm>
            <a:off x="152400" y="6035041"/>
            <a:ext cx="11887200" cy="436098"/>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2558" indent="-182558" algn="ctr">
              <a:spcBef>
                <a:spcPts val="0"/>
              </a:spcBef>
              <a:spcAft>
                <a:spcPts val="1200"/>
              </a:spcAft>
              <a:buFont typeface="Arial" charset="0"/>
              <a:buChar char="•"/>
            </a:pPr>
            <a:r>
              <a:rPr lang="en-US" sz="1800" b="1" dirty="0">
                <a:latin typeface="Arial" charset="0"/>
                <a:cs typeface="Arial" charset="0"/>
              </a:rPr>
              <a:t>Bottom line: Progress is never linear; technologies have very short half-lives. Investment is key.</a:t>
            </a:r>
          </a:p>
        </p:txBody>
      </p:sp>
    </p:spTree>
    <p:extLst>
      <p:ext uri="{BB962C8B-B14F-4D97-AF65-F5344CB8AC3E}">
        <p14:creationId xmlns:p14="http://schemas.microsoft.com/office/powerpoint/2010/main" val="4167807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9"/>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dissolve">
                                      <p:cBhvr>
                                        <p:cTn id="3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8" restart="whenNotActive" fill="hold" evtFilter="cancelBubble" nodeType="interactiveSeq">
                <p:stCondLst>
                  <p:cond evt="onClick" delay="0">
                    <p:tgtEl>
                      <p:spTgt spid="43"/>
                    </p:tgtEl>
                  </p:cond>
                </p:stCondLst>
                <p:endSync evt="end" delay="0">
                  <p:rtn val="all"/>
                </p:endSync>
                <p:childTnLst>
                  <p:par>
                    <p:cTn id="39" fill="hold">
                      <p:stCondLst>
                        <p:cond delay="0"/>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childTnLst>
                          </p:cTn>
                        </p:par>
                      </p:childTnLst>
                    </p:cTn>
                  </p:par>
                </p:childTnLst>
              </p:cTn>
              <p:nextCondLst>
                <p:cond evt="onClick" delay="0">
                  <p:tgtEl>
                    <p:spTgt spid="43"/>
                  </p:tgtEl>
                </p:cond>
              </p:nextCondLst>
            </p:seq>
          </p:childTnLst>
        </p:cTn>
      </p:par>
    </p:tnLst>
    <p:bldLst>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39D7D-65B9-F5AD-0F30-BE84023F9D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B1BBD3-FA13-F19A-D487-AB3FE2C3E9C2}"/>
              </a:ext>
            </a:extLst>
          </p:cNvPr>
          <p:cNvSpPr>
            <a:spLocks noGrp="1"/>
          </p:cNvSpPr>
          <p:nvPr>
            <p:ph type="title"/>
          </p:nvPr>
        </p:nvSpPr>
        <p:spPr>
          <a:xfrm>
            <a:off x="152399" y="1"/>
            <a:ext cx="11887200" cy="457200"/>
          </a:xfrm>
        </p:spPr>
        <p:txBody>
          <a:bodyPr vert="horz" wrap="none" lIns="0" tIns="0" rIns="0" bIns="0" rtlCol="0" anchor="ctr" anchorCtr="0">
            <a:noAutofit/>
          </a:bodyPr>
          <a:lstStyle/>
          <a:p>
            <a:r>
              <a:rPr lang="en-US" noProof="1"/>
              <a:t>Where Does Quantum Computing Fit In This Landscape?</a:t>
            </a:r>
          </a:p>
        </p:txBody>
      </p:sp>
      <p:pic>
        <p:nvPicPr>
          <p:cNvPr id="4" name="Picture 3">
            <a:extLst>
              <a:ext uri="{FF2B5EF4-FFF2-40B4-BE49-F238E27FC236}">
                <a16:creationId xmlns:a16="http://schemas.microsoft.com/office/drawing/2014/main" id="{6706DFC7-9FA8-A830-B6C6-8F7403A3F359}"/>
              </a:ext>
            </a:extLst>
          </p:cNvPr>
          <p:cNvPicPr>
            <a:picLocks noChangeAspect="1"/>
          </p:cNvPicPr>
          <p:nvPr/>
        </p:nvPicPr>
        <p:blipFill>
          <a:blip r:embed="rId3"/>
          <a:stretch>
            <a:fillRect/>
          </a:stretch>
        </p:blipFill>
        <p:spPr>
          <a:xfrm>
            <a:off x="1267691" y="723900"/>
            <a:ext cx="9656618" cy="5793971"/>
          </a:xfrm>
          <a:prstGeom prst="rect">
            <a:avLst/>
          </a:prstGeom>
        </p:spPr>
      </p:pic>
    </p:spTree>
    <p:extLst>
      <p:ext uri="{BB962C8B-B14F-4D97-AF65-F5344CB8AC3E}">
        <p14:creationId xmlns:p14="http://schemas.microsoft.com/office/powerpoint/2010/main" val="23628383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C415A-23FC-5D65-BB48-D8AEE6DD1D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49FF4D-735C-510C-945A-5146A221DFD6}"/>
              </a:ext>
            </a:extLst>
          </p:cNvPr>
          <p:cNvSpPr>
            <a:spLocks noGrp="1"/>
          </p:cNvSpPr>
          <p:nvPr>
            <p:ph type="title"/>
          </p:nvPr>
        </p:nvSpPr>
        <p:spPr>
          <a:xfrm>
            <a:off x="152399" y="1"/>
            <a:ext cx="11887200" cy="457200"/>
          </a:xfrm>
        </p:spPr>
        <p:txBody>
          <a:bodyPr vert="horz" wrap="none" lIns="0" tIns="0" rIns="0" bIns="0" rtlCol="0" anchor="ctr" anchorCtr="0">
            <a:noAutofit/>
          </a:bodyPr>
          <a:lstStyle/>
          <a:p>
            <a:r>
              <a:rPr lang="en-US" noProof="1"/>
              <a:t>What Are The Successes We Have Seen?</a:t>
            </a:r>
          </a:p>
        </p:txBody>
      </p:sp>
      <p:pic>
        <p:nvPicPr>
          <p:cNvPr id="6" name="Picture 5">
            <a:extLst>
              <a:ext uri="{FF2B5EF4-FFF2-40B4-BE49-F238E27FC236}">
                <a16:creationId xmlns:a16="http://schemas.microsoft.com/office/drawing/2014/main" id="{8E41AA54-7C66-051C-0343-0AC2A96E34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0509" y="589973"/>
            <a:ext cx="8659091" cy="5772727"/>
          </a:xfrm>
          <a:prstGeom prst="rect">
            <a:avLst/>
          </a:prstGeom>
        </p:spPr>
      </p:pic>
      <p:sp>
        <p:nvSpPr>
          <p:cNvPr id="9" name="Content Placeholder 2">
            <a:extLst>
              <a:ext uri="{FF2B5EF4-FFF2-40B4-BE49-F238E27FC236}">
                <a16:creationId xmlns:a16="http://schemas.microsoft.com/office/drawing/2014/main" id="{3B723284-08A0-66F6-FA32-FAB62AFEC7A3}"/>
              </a:ext>
            </a:extLst>
          </p:cNvPr>
          <p:cNvSpPr txBox="1">
            <a:spLocks/>
          </p:cNvSpPr>
          <p:nvPr/>
        </p:nvSpPr>
        <p:spPr>
          <a:xfrm>
            <a:off x="152400" y="764180"/>
            <a:ext cx="3027218" cy="5870666"/>
          </a:xfrm>
          <a:prstGeom prst="rect">
            <a:avLst/>
          </a:prstGeom>
        </p:spPr>
        <p:txBody>
          <a:bodyPr lIns="0" tIns="0" rIns="0" bIns="0"/>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2558" indent="-182558">
              <a:spcBef>
                <a:spcPts val="0"/>
              </a:spcBef>
              <a:spcAft>
                <a:spcPts val="1200"/>
              </a:spcAft>
              <a:buFont typeface="Arial" charset="0"/>
              <a:buChar char="•"/>
            </a:pPr>
            <a:r>
              <a:rPr lang="en-US" sz="1800" b="1" dirty="0">
                <a:latin typeface="Arial" charset="0"/>
                <a:cs typeface="Arial" charset="0"/>
              </a:rPr>
              <a:t>Success generally involve problems requiring parallel search</a:t>
            </a:r>
          </a:p>
          <a:p>
            <a:pPr marL="182558" indent="-182558">
              <a:spcBef>
                <a:spcPts val="0"/>
              </a:spcBef>
              <a:spcAft>
                <a:spcPts val="1200"/>
              </a:spcAft>
              <a:buFont typeface="Arial" charset="0"/>
              <a:buChar char="•"/>
            </a:pPr>
            <a:r>
              <a:rPr lang="en-US" sz="1800" b="1" dirty="0">
                <a:latin typeface="Arial" charset="0"/>
                <a:cs typeface="Arial" charset="0"/>
              </a:rPr>
              <a:t>Cryptography, communications, feature selection have been early wins</a:t>
            </a:r>
          </a:p>
          <a:p>
            <a:pPr marL="182558" indent="-182558">
              <a:spcBef>
                <a:spcPts val="0"/>
              </a:spcBef>
              <a:spcAft>
                <a:spcPts val="1200"/>
              </a:spcAft>
              <a:buFont typeface="Arial" charset="0"/>
              <a:buChar char="•"/>
            </a:pPr>
            <a:r>
              <a:rPr lang="en-US" sz="1800" b="1" dirty="0">
                <a:latin typeface="Arial" charset="0"/>
                <a:cs typeface="Arial" charset="0"/>
              </a:rPr>
              <a:t>Machine learning is more mixed – it depends on the data</a:t>
            </a:r>
          </a:p>
          <a:p>
            <a:pPr marL="182558" indent="-182558">
              <a:spcBef>
                <a:spcPts val="0"/>
              </a:spcBef>
              <a:spcAft>
                <a:spcPts val="1200"/>
              </a:spcAft>
              <a:buFont typeface="Arial" charset="0"/>
              <a:buChar char="•"/>
            </a:pPr>
            <a:r>
              <a:rPr lang="en-US" sz="1800" b="1" dirty="0">
                <a:latin typeface="Arial" charset="0"/>
                <a:cs typeface="Arial" charset="0"/>
              </a:rPr>
              <a:t>Data that exhibits entanglement</a:t>
            </a:r>
          </a:p>
          <a:p>
            <a:pPr marL="182558" indent="-182558">
              <a:spcBef>
                <a:spcPts val="0"/>
              </a:spcBef>
              <a:spcAft>
                <a:spcPts val="1200"/>
              </a:spcAft>
              <a:buFont typeface="Arial" charset="0"/>
              <a:buChar char="•"/>
            </a:pPr>
            <a:r>
              <a:rPr lang="en-US" sz="1800" b="1" dirty="0">
                <a:latin typeface="Arial" charset="0"/>
                <a:cs typeface="Arial" charset="0"/>
              </a:rPr>
              <a:t>Problems with small amounts of data and fast search</a:t>
            </a:r>
          </a:p>
          <a:p>
            <a:pPr marL="182558" indent="-182558">
              <a:spcBef>
                <a:spcPts val="0"/>
              </a:spcBef>
              <a:spcAft>
                <a:spcPts val="1200"/>
              </a:spcAft>
              <a:buFont typeface="Arial" charset="0"/>
              <a:buChar char="•"/>
            </a:pPr>
            <a:r>
              <a:rPr lang="en-US" sz="1800" b="1" dirty="0">
                <a:latin typeface="Arial" charset="0"/>
                <a:cs typeface="Arial" charset="0"/>
              </a:rPr>
              <a:t>Hence, this workshop </a:t>
            </a:r>
            <a:r>
              <a:rPr lang="en-US" sz="1800" b="1" dirty="0">
                <a:latin typeface="Arial" charset="0"/>
                <a:cs typeface="Arial" charset="0"/>
                <a:sym typeface="Wingdings" pitchFamily="2" charset="2"/>
              </a:rPr>
              <a:t></a:t>
            </a:r>
            <a:endParaRPr lang="en-US" sz="1800" b="1" dirty="0">
              <a:latin typeface="Arial" charset="0"/>
              <a:cs typeface="Arial" charset="0"/>
            </a:endParaRPr>
          </a:p>
        </p:txBody>
      </p:sp>
    </p:spTree>
    <p:extLst>
      <p:ext uri="{BB962C8B-B14F-4D97-AF65-F5344CB8AC3E}">
        <p14:creationId xmlns:p14="http://schemas.microsoft.com/office/powerpoint/2010/main" val="3908231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EB642-B209-58D6-E9D2-84B8409C85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2A9968-4C5F-62C7-562B-4CB4796FB7E4}"/>
              </a:ext>
            </a:extLst>
          </p:cNvPr>
          <p:cNvSpPr>
            <a:spLocks noGrp="1"/>
          </p:cNvSpPr>
          <p:nvPr>
            <p:ph type="title"/>
          </p:nvPr>
        </p:nvSpPr>
        <p:spPr>
          <a:xfrm>
            <a:off x="155448" y="0"/>
            <a:ext cx="11887200" cy="457200"/>
          </a:xfrm>
        </p:spPr>
        <p:txBody>
          <a:bodyPr lIns="0">
            <a:normAutofit/>
          </a:bodyPr>
          <a:lstStyle/>
          <a:p>
            <a:r>
              <a:rPr lang="en-US" noProof="1"/>
              <a:t>Vibe Research Is Coming</a:t>
            </a:r>
          </a:p>
        </p:txBody>
      </p:sp>
      <p:sp>
        <p:nvSpPr>
          <p:cNvPr id="5" name="TextBox 4">
            <a:extLst>
              <a:ext uri="{FF2B5EF4-FFF2-40B4-BE49-F238E27FC236}">
                <a16:creationId xmlns:a16="http://schemas.microsoft.com/office/drawing/2014/main" id="{6FC0D46A-4A26-F893-D2A7-771A792D9AC8}"/>
              </a:ext>
            </a:extLst>
          </p:cNvPr>
          <p:cNvSpPr txBox="1"/>
          <p:nvPr/>
        </p:nvSpPr>
        <p:spPr>
          <a:xfrm>
            <a:off x="152400" y="647700"/>
            <a:ext cx="5687568" cy="5728716"/>
          </a:xfrm>
          <a:prstGeom prst="rect">
            <a:avLst/>
          </a:prstGeom>
          <a:noFill/>
        </p:spPr>
        <p:txBody>
          <a:bodyPr wrap="square" lIns="0" tIns="0" rIns="0" bIns="0" rtlCol="0">
            <a:noAutofit/>
          </a:bodyPr>
          <a:lstStyle/>
          <a:p>
            <a:pPr marL="180975" indent="-180975">
              <a:spcAft>
                <a:spcPts val="1200"/>
              </a:spcAft>
              <a:buFont typeface="Arial" panose="020B0604020202020204" pitchFamily="34" charset="0"/>
              <a:buChar char="•"/>
            </a:pPr>
            <a:r>
              <a:rPr lang="en-US" b="1" noProof="1">
                <a:solidFill>
                  <a:srgbClr val="353585"/>
                </a:solidFill>
                <a:latin typeface="Arial" panose="020B0604020202020204" pitchFamily="34" charset="0"/>
                <a:cs typeface="Arial" panose="020B0604020202020204" pitchFamily="34" charset="0"/>
              </a:rPr>
              <a:t>Conceptual Experiment: </a:t>
            </a:r>
            <a:r>
              <a:rPr lang="en-US" b="1" noProof="1">
                <a:latin typeface="Arial" panose="020B0604020202020204" pitchFamily="34" charset="0"/>
                <a:cs typeface="Arial" panose="020B0604020202020204" pitchFamily="34" charset="0"/>
              </a:rPr>
              <a:t>Ask Claude Code to improve a state of the art machine learning system (EEG seizure detection).</a:t>
            </a:r>
          </a:p>
          <a:p>
            <a:pPr marL="180975" indent="-180975">
              <a:spcAft>
                <a:spcPts val="600"/>
              </a:spcAft>
              <a:buFont typeface="Arial" panose="020B0604020202020204" pitchFamily="34" charset="0"/>
              <a:buChar char="•"/>
            </a:pPr>
            <a:r>
              <a:rPr lang="en-US" b="1" noProof="1">
                <a:solidFill>
                  <a:srgbClr val="353585"/>
                </a:solidFill>
                <a:latin typeface="Arial" panose="020B0604020202020204" pitchFamily="34" charset="0"/>
                <a:cs typeface="Arial" panose="020B0604020202020204" pitchFamily="34" charset="0"/>
              </a:rPr>
              <a:t>A Complex System:</a:t>
            </a:r>
          </a:p>
          <a:p>
            <a:pPr marL="458788" indent="-277813">
              <a:spcAft>
                <a:spcPts val="600"/>
              </a:spcAft>
              <a:buFont typeface="Wingdings" pitchFamily="2" charset="2"/>
              <a:buChar char="Ø"/>
            </a:pPr>
            <a:r>
              <a:rPr lang="en-US" b="1" noProof="1">
                <a:latin typeface="Arial" panose="020B0604020202020204" pitchFamily="34" charset="0"/>
                <a:cs typeface="Arial" panose="020B0604020202020204" pitchFamily="34" charset="0"/>
              </a:rPr>
              <a:t>many years of development</a:t>
            </a:r>
          </a:p>
          <a:p>
            <a:pPr marL="458788" indent="-277813">
              <a:spcAft>
                <a:spcPts val="600"/>
              </a:spcAft>
              <a:buFont typeface="Wingdings" pitchFamily="2" charset="2"/>
              <a:buChar char="Ø"/>
            </a:pPr>
            <a:r>
              <a:rPr lang="en-US" b="1" noProof="1">
                <a:latin typeface="Arial" panose="020B0604020202020204" pitchFamily="34" charset="0"/>
                <a:cs typeface="Arial" panose="020B0604020202020204" pitchFamily="34" charset="0"/>
              </a:rPr>
              <a:t>used state of the art models (e.g., ResNet18)</a:t>
            </a:r>
          </a:p>
          <a:p>
            <a:pPr marL="458788" indent="-277813">
              <a:spcAft>
                <a:spcPts val="600"/>
              </a:spcAft>
              <a:buFont typeface="Wingdings" pitchFamily="2" charset="2"/>
              <a:buChar char="Ø"/>
            </a:pPr>
            <a:r>
              <a:rPr lang="en-US" b="1" noProof="1">
                <a:latin typeface="Arial" panose="020B0604020202020204" pitchFamily="34" charset="0"/>
                <a:cs typeface="Arial" panose="020B0604020202020204" pitchFamily="34" charset="0"/>
              </a:rPr>
              <a:t>involved numerous scripts (e.g., training, evaluation, optimization)</a:t>
            </a:r>
          </a:p>
          <a:p>
            <a:pPr marL="458788" indent="-277813">
              <a:spcAft>
                <a:spcPts val="1200"/>
              </a:spcAft>
              <a:buFont typeface="Wingdings" pitchFamily="2" charset="2"/>
              <a:buChar char="Ø"/>
            </a:pPr>
            <a:r>
              <a:rPr lang="en-US" b="1" noProof="1">
                <a:latin typeface="Arial" panose="020B0604020202020204" pitchFamily="34" charset="0"/>
                <a:cs typeface="Arial" panose="020B0604020202020204" pitchFamily="34" charset="0"/>
              </a:rPr>
              <a:t>many custom file formats (e.g., models, hypothesis files, parameter files).</a:t>
            </a:r>
          </a:p>
          <a:p>
            <a:pPr marL="180975" indent="-180975">
              <a:spcAft>
                <a:spcPts val="1200"/>
              </a:spcAft>
              <a:buFont typeface="Arial" panose="020B0604020202020204" pitchFamily="34" charset="0"/>
              <a:buChar char="•"/>
            </a:pPr>
            <a:r>
              <a:rPr lang="en-US" b="1" noProof="1">
                <a:latin typeface="Arial" panose="020B0604020202020204" pitchFamily="34" charset="0"/>
                <a:cs typeface="Arial" panose="020B0604020202020204" pitchFamily="34" charset="0"/>
              </a:rPr>
              <a:t>Claude was able to create a fully working system and make minor optimizations.</a:t>
            </a:r>
          </a:p>
          <a:p>
            <a:pPr marL="180975" indent="-180975">
              <a:spcAft>
                <a:spcPts val="1200"/>
              </a:spcAft>
              <a:buFont typeface="Arial" panose="020B0604020202020204" pitchFamily="34" charset="0"/>
              <a:buChar char="•"/>
            </a:pPr>
            <a:r>
              <a:rPr lang="en-US" b="1" noProof="1">
                <a:latin typeface="Arial" panose="020B0604020202020204" pitchFamily="34" charset="0"/>
                <a:cs typeface="Arial" panose="020B0604020202020204" pitchFamily="34" charset="0"/>
              </a:rPr>
              <a:t>Did not improve on state of the art, but came very close in a matter of minutes.</a:t>
            </a:r>
          </a:p>
          <a:p>
            <a:pPr marL="180975" indent="-180975">
              <a:spcAft>
                <a:spcPts val="1200"/>
              </a:spcAft>
              <a:buFont typeface="Arial" panose="020B0604020202020204" pitchFamily="34" charset="0"/>
              <a:buChar char="•"/>
            </a:pPr>
            <a:r>
              <a:rPr lang="en-US" b="1" noProof="1">
                <a:latin typeface="Arial" panose="020B0604020202020204" pitchFamily="34" charset="0"/>
                <a:cs typeface="Arial" panose="020B0604020202020204" pitchFamily="34" charset="0"/>
              </a:rPr>
              <a:t>Ongoing experiments to understand the impact of providing auxiliary information and evaluate its ability to reason about previously unseen data.</a:t>
            </a:r>
          </a:p>
        </p:txBody>
      </p:sp>
      <p:sp>
        <p:nvSpPr>
          <p:cNvPr id="3" name="TextBox 2">
            <a:extLst>
              <a:ext uri="{FF2B5EF4-FFF2-40B4-BE49-F238E27FC236}">
                <a16:creationId xmlns:a16="http://schemas.microsoft.com/office/drawing/2014/main" id="{175CFCC6-7314-6722-3947-F501E9085416}"/>
              </a:ext>
            </a:extLst>
          </p:cNvPr>
          <p:cNvSpPr txBox="1"/>
          <p:nvPr/>
        </p:nvSpPr>
        <p:spPr>
          <a:xfrm>
            <a:off x="6096000" y="647700"/>
            <a:ext cx="5943600" cy="57896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wrap="square" lIns="0" tIns="0" rIns="0" bIns="0" rtlCol="0">
            <a:noAutofit/>
          </a:bodyPr>
          <a:lstStyle/>
          <a:p>
            <a:r>
              <a:rPr lang="en-US" sz="1400" b="1" noProof="1">
                <a:solidFill>
                  <a:srgbClr val="353585"/>
                </a:solidFill>
                <a:latin typeface="Arial" panose="020B0604020202020204" pitchFamily="34" charset="0"/>
                <a:cs typeface="Arial" panose="020B0604020202020204" pitchFamily="34" charset="0"/>
              </a:rPr>
              <a:t># </a:t>
            </a:r>
            <a:r>
              <a:rPr lang="en-US" sz="1400" b="1" noProof="1">
                <a:latin typeface="Arial" panose="020B0604020202020204" pitchFamily="34" charset="0"/>
                <a:cs typeface="Arial" panose="020B0604020202020204" pitchFamily="34" charset="0"/>
              </a:rPr>
              <a:t>Seizure Detector — Findings Report (v2.0.3, study #3: new approaches)</a:t>
            </a:r>
          </a:p>
          <a:p>
            <a:pPr>
              <a:spcAft>
                <a:spcPts val="600"/>
              </a:spcAft>
            </a:pPr>
            <a:r>
              <a:rPr lang="en-US" sz="1400" b="1" noProof="1">
                <a:latin typeface="Arial" panose="020B0604020202020204" pitchFamily="34" charset="0"/>
                <a:cs typeface="Arial" panose="020B0604020202020204" pitchFamily="34" charset="0"/>
              </a:rPr>
              <a:t>...</a:t>
            </a:r>
          </a:p>
          <a:p>
            <a:pPr marL="228600" indent="-228600">
              <a:spcAft>
                <a:spcPts val="600"/>
              </a:spcAft>
              <a:buAutoNum type="arabicPeriod"/>
            </a:pPr>
            <a:r>
              <a:rPr lang="en-US" sz="1400" b="1" noProof="1">
                <a:latin typeface="Arial" panose="020B0604020202020204" pitchFamily="34" charset="0"/>
                <a:cs typeface="Arial" panose="020B0604020202020204" pitchFamily="34" charset="0"/>
              </a:rPr>
              <a:t>**No approach beats the incumbent at the strict 2.77 FA/24h budget...</a:t>
            </a:r>
          </a:p>
          <a:p>
            <a:pPr marL="228600" indent="-228600">
              <a:spcAft>
                <a:spcPts val="600"/>
              </a:spcAft>
              <a:buAutoNum type="arabicPeriod"/>
            </a:pPr>
            <a:r>
              <a:rPr lang="en-US" sz="1400" b="1" noProof="1">
                <a:latin typeface="Arial" panose="020B0604020202020204" pitchFamily="34" charset="0"/>
                <a:cs typeface="Arial" panose="020B0604020202020204" pitchFamily="34" charset="0"/>
              </a:rPr>
              <a:t>**The binding constraint is the evaluation granularity, not the model.** At slightly looser FA (5–14/24h) the new models clearly pull ahead (up to ~70% vs the baseline's ~64%), but the tiny eval set can't resolve that at budget.</a:t>
            </a:r>
          </a:p>
          <a:p>
            <a:pPr marL="228600" indent="-228600">
              <a:buAutoNum type="arabicPeriod"/>
            </a:pPr>
            <a:r>
              <a:rPr lang="en-US" sz="1400" b="1" noProof="1">
                <a:latin typeface="Arial" panose="020B0604020202020204" pitchFamily="34" charset="0"/>
                <a:cs typeface="Arial" panose="020B0604020202020204" pitchFamily="34" charset="0"/>
              </a:rPr>
              <a:t>**The temporal sequence model is the strongest detector built** (best dev, best frontier) and is the right foundation *if* the FA budget is relaxed or the eval/dev sets are enlarged. The highest-leverage next step is **more data**, not another architecture.</a:t>
            </a:r>
          </a:p>
          <a:p>
            <a:pPr>
              <a:spcAft>
                <a:spcPts val="600"/>
              </a:spcAft>
            </a:pPr>
            <a:r>
              <a:rPr lang="en-US" sz="1400" b="1" noProof="1">
                <a:latin typeface="Arial" panose="020B0604020202020204" pitchFamily="34" charset="0"/>
                <a:cs typeface="Arial" panose="020B0604020202020204" pitchFamily="34" charset="0"/>
              </a:rPr>
              <a:t>...</a:t>
            </a:r>
          </a:p>
          <a:p>
            <a:r>
              <a:rPr lang="en-US" sz="1400" b="1" noProof="1">
                <a:latin typeface="Arial" panose="020B0604020202020204" pitchFamily="34" charset="0"/>
                <a:cs typeface="Arial" panose="020B0604020202020204" pitchFamily="34" charset="0"/>
              </a:rPr>
              <a:t>## 4. The real bottleneck: evaluation granularity</a:t>
            </a:r>
          </a:p>
          <a:p>
            <a:r>
              <a:rPr lang="en-US" sz="1400" b="1" noProof="1">
                <a:latin typeface="Arial" panose="020B0604020202020204" pitchFamily="34" charset="0"/>
                <a:cs typeface="Arial" panose="020B0604020202020204" pitchFamily="34" charset="0"/>
              </a:rPr>
              <a:t>The decisive observation: **baseline+post-processing, the sequence model, and the blend all give ~59.45% at 2.77 FA/24h.** ... The eval set is simply **too small to resolve the differences between models at the strict budget** — and the dev set (same size) is too small to *calibrate* the operating point, which is why v01, v02, and the</a:t>
            </a:r>
          </a:p>
          <a:p>
            <a:r>
              <a:rPr lang="en-US" sz="1400" b="1" noProof="1">
                <a:latin typeface="Arial" panose="020B0604020202020204" pitchFamily="34" charset="0"/>
                <a:cs typeface="Arial" panose="020B0604020202020204" pitchFamily="34" charset="0"/>
              </a:rPr>
              <a:t>sequence model all mis-mapped dev→eval.</a:t>
            </a:r>
          </a:p>
          <a:p>
            <a:pPr>
              <a:spcAft>
                <a:spcPts val="600"/>
              </a:spcAft>
            </a:pPr>
            <a:r>
              <a:rPr lang="en-US" sz="1400" b="1" noProof="1">
                <a:latin typeface="Arial" panose="020B0604020202020204" pitchFamily="34" charset="0"/>
                <a:cs typeface="Arial" panose="020B0604020202020204" pitchFamily="34" charset="0"/>
              </a:rPr>
              <a:t>...</a:t>
            </a:r>
          </a:p>
          <a:p>
            <a:r>
              <a:rPr lang="en-US" sz="1400" b="1" noProof="1">
                <a:latin typeface="Arial" panose="020B0604020202020204" pitchFamily="34" charset="0"/>
                <a:cs typeface="Arial" panose="020B0604020202020204" pitchFamily="34" charset="0"/>
              </a:rPr>
              <a:t>This is the same wall that sank the earlier retrains, now shown to also cap what is *demonstrable* on eval... there is no room to prove it at 1-FA granularity.</a:t>
            </a:r>
          </a:p>
        </p:txBody>
      </p:sp>
    </p:spTree>
    <p:extLst>
      <p:ext uri="{BB962C8B-B14F-4D97-AF65-F5344CB8AC3E}">
        <p14:creationId xmlns:p14="http://schemas.microsoft.com/office/powerpoint/2010/main" val="357122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D6311-C09E-B138-FA82-CA656E482371}"/>
            </a:ext>
          </a:extLst>
        </p:cNvPr>
        <p:cNvGrpSpPr/>
        <p:nvPr/>
      </p:nvGrpSpPr>
      <p:grpSpPr>
        <a:xfrm>
          <a:off x="0" y="0"/>
          <a:ext cx="0" cy="0"/>
          <a:chOff x="0" y="0"/>
          <a:chExt cx="0" cy="0"/>
        </a:xfrm>
      </p:grpSpPr>
      <p:pic>
        <p:nvPicPr>
          <p:cNvPr id="4" name="Picture 3" descr="A diagram depicting machine learning as an iterative workflow involving a variety of steps including data collection, preprocessing, training and evaluation and optimization.">
            <a:extLst>
              <a:ext uri="{FF2B5EF4-FFF2-40B4-BE49-F238E27FC236}">
                <a16:creationId xmlns:a16="http://schemas.microsoft.com/office/drawing/2014/main" id="{6C7856CE-59C1-4EF5-E385-BDA79A63C0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4674" y="659892"/>
            <a:ext cx="5664926" cy="566492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8" name="Diagram 17">
            <a:extLst>
              <a:ext uri="{FF2B5EF4-FFF2-40B4-BE49-F238E27FC236}">
                <a16:creationId xmlns:a16="http://schemas.microsoft.com/office/drawing/2014/main" id="{17606643-3840-71C5-8C43-083E57A2411E}"/>
              </a:ext>
            </a:extLst>
          </p:cNvPr>
          <p:cNvGraphicFramePr/>
          <p:nvPr/>
        </p:nvGraphicFramePr>
        <p:xfrm>
          <a:off x="6516624" y="922020"/>
          <a:ext cx="5102352" cy="53263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a:extLst>
              <a:ext uri="{FF2B5EF4-FFF2-40B4-BE49-F238E27FC236}">
                <a16:creationId xmlns:a16="http://schemas.microsoft.com/office/drawing/2014/main" id="{20AEEA9D-9719-E891-E605-FF3BECFFCA11}"/>
              </a:ext>
            </a:extLst>
          </p:cNvPr>
          <p:cNvSpPr>
            <a:spLocks noGrp="1"/>
          </p:cNvSpPr>
          <p:nvPr>
            <p:ph type="title"/>
          </p:nvPr>
        </p:nvSpPr>
        <p:spPr>
          <a:xfrm>
            <a:off x="155448" y="0"/>
            <a:ext cx="11887200" cy="457200"/>
          </a:xfrm>
        </p:spPr>
        <p:txBody>
          <a:bodyPr lIns="0">
            <a:normAutofit/>
          </a:bodyPr>
          <a:lstStyle/>
          <a:p>
            <a:r>
              <a:rPr lang="en-US" noProof="1"/>
              <a:t>The Research Pipeline is Changing</a:t>
            </a:r>
          </a:p>
        </p:txBody>
      </p:sp>
      <p:sp>
        <p:nvSpPr>
          <p:cNvPr id="9" name="TextBox 8">
            <a:extLst>
              <a:ext uri="{FF2B5EF4-FFF2-40B4-BE49-F238E27FC236}">
                <a16:creationId xmlns:a16="http://schemas.microsoft.com/office/drawing/2014/main" id="{D4DFB41F-F49F-17BE-248B-FFB34D9B8B15}"/>
              </a:ext>
            </a:extLst>
          </p:cNvPr>
          <p:cNvSpPr txBox="1"/>
          <p:nvPr/>
        </p:nvSpPr>
        <p:spPr>
          <a:xfrm>
            <a:off x="152400" y="647700"/>
            <a:ext cx="5943600" cy="5600700"/>
          </a:xfrm>
          <a:prstGeom prst="rect">
            <a:avLst/>
          </a:prstGeom>
          <a:noFill/>
        </p:spPr>
        <p:txBody>
          <a:bodyPr wrap="square" lIns="0" tIns="0" rIns="0" bIns="0" rtlCol="0" anchor="ctr" anchorCtr="0">
            <a:noAutofit/>
          </a:bodyPr>
          <a:lstStyle/>
          <a:p>
            <a:pPr marL="180975" indent="-180975">
              <a:spcAft>
                <a:spcPts val="1200"/>
              </a:spcAft>
              <a:buFont typeface="Arial" panose="020B0604020202020204" pitchFamily="34" charset="0"/>
              <a:buChar char="•"/>
            </a:pPr>
            <a:r>
              <a:rPr lang="en-US" b="1" noProof="1">
                <a:solidFill>
                  <a:srgbClr val="353585"/>
                </a:solidFill>
                <a:latin typeface="Arial" panose="020B0604020202020204" pitchFamily="34" charset="0"/>
                <a:cs typeface="Arial" panose="020B0604020202020204" pitchFamily="34" charset="0"/>
              </a:rPr>
              <a:t>Yesterday:</a:t>
            </a:r>
          </a:p>
          <a:p>
            <a:pPr marL="579438" indent="-350838">
              <a:spcAft>
                <a:spcPts val="1200"/>
              </a:spcAft>
              <a:buFont typeface="Wingdings" pitchFamily="2" charset="2"/>
              <a:buChar char="Ø"/>
            </a:pPr>
            <a:r>
              <a:rPr lang="en-US" b="1" noProof="1">
                <a:latin typeface="Arial" panose="020B0604020202020204" pitchFamily="34" charset="0"/>
                <a:cs typeface="Arial" panose="020B0604020202020204" pitchFamily="34" charset="0"/>
              </a:rPr>
              <a:t>We started with an iterative process that can require years of development.</a:t>
            </a:r>
          </a:p>
          <a:p>
            <a:pPr marL="579438" indent="-350838">
              <a:spcAft>
                <a:spcPts val="1200"/>
              </a:spcAft>
              <a:buFont typeface="Wingdings" pitchFamily="2" charset="2"/>
              <a:buChar char="Ø"/>
            </a:pPr>
            <a:r>
              <a:rPr lang="en-US" b="1" noProof="1">
                <a:latin typeface="Arial" panose="020B0604020202020204" pitchFamily="34" charset="0"/>
                <a:cs typeface="Arial" panose="020B0604020202020204" pitchFamily="34" charset="0"/>
              </a:rPr>
              <a:t>Researchers were constrained by ‘programming’: what algorithms could be implemented with local software engineers.</a:t>
            </a:r>
          </a:p>
          <a:p>
            <a:pPr marL="579438" indent="-350838">
              <a:spcAft>
                <a:spcPts val="1200"/>
              </a:spcAft>
              <a:buFont typeface="Wingdings" pitchFamily="2" charset="2"/>
              <a:buChar char="Ø"/>
            </a:pPr>
            <a:r>
              <a:rPr lang="en-US" b="1" noProof="1">
                <a:latin typeface="Arial" panose="020B0604020202020204" pitchFamily="34" charset="0"/>
                <a:cs typeface="Arial" panose="020B0604020202020204" pitchFamily="34" charset="0"/>
              </a:rPr>
              <a:t>Research was framed around what programming solutions were accessible.</a:t>
            </a:r>
          </a:p>
          <a:p>
            <a:pPr marL="180975" indent="-180975">
              <a:spcAft>
                <a:spcPts val="1200"/>
              </a:spcAft>
              <a:buFont typeface="Arial" panose="020B0604020202020204" pitchFamily="34" charset="0"/>
              <a:buChar char="•"/>
            </a:pPr>
            <a:r>
              <a:rPr lang="en-US" b="1" noProof="1">
                <a:solidFill>
                  <a:srgbClr val="353585"/>
                </a:solidFill>
                <a:latin typeface="Arial" panose="020B0604020202020204" pitchFamily="34" charset="0"/>
                <a:cs typeface="Arial" panose="020B0604020202020204" pitchFamily="34" charset="0"/>
              </a:rPr>
              <a:t>Today:</a:t>
            </a:r>
          </a:p>
          <a:p>
            <a:pPr marL="579438" indent="-350838">
              <a:spcAft>
                <a:spcPts val="1200"/>
              </a:spcAft>
              <a:buFont typeface="Wingdings" pitchFamily="2" charset="2"/>
              <a:buChar char="Ø"/>
            </a:pPr>
            <a:r>
              <a:rPr lang="en-US" b="1" noProof="1">
                <a:latin typeface="Arial" panose="020B0604020202020204" pitchFamily="34" charset="0"/>
                <a:cs typeface="Arial" panose="020B0604020202020204" pitchFamily="34" charset="0"/>
              </a:rPr>
              <a:t>There is only data and basic science – everything else in between can be automated.</a:t>
            </a:r>
          </a:p>
        </p:txBody>
      </p:sp>
      <p:graphicFrame>
        <p:nvGraphicFramePr>
          <p:cNvPr id="14" name="Diagram 13">
            <a:extLst>
              <a:ext uri="{FF2B5EF4-FFF2-40B4-BE49-F238E27FC236}">
                <a16:creationId xmlns:a16="http://schemas.microsoft.com/office/drawing/2014/main" id="{D9154E2B-C4A3-2A28-8A0C-40F6A96B7A78}"/>
              </a:ext>
            </a:extLst>
          </p:cNvPr>
          <p:cNvGraphicFramePr/>
          <p:nvPr/>
        </p:nvGraphicFramePr>
        <p:xfrm>
          <a:off x="7156704" y="818388"/>
          <a:ext cx="3551936" cy="572990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634253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par>
                                <p:cTn id="19" presetID="9"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dissolve">
                                      <p:cBhvr>
                                        <p:cTn id="21"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9">
                                            <p:txEl>
                                              <p:pRg st="5" end="5"/>
                                            </p:txEl>
                                          </p:spTgt>
                                        </p:tgtEl>
                                        <p:attrNameLst>
                                          <p:attrName>style.visibility</p:attrName>
                                        </p:attrNameLst>
                                      </p:cBhvr>
                                      <p:to>
                                        <p:strVal val="visible"/>
                                      </p:to>
                                    </p:set>
                                  </p:childTnLst>
                                </p:cTn>
                              </p:par>
                              <p:par>
                                <p:cTn id="28" presetID="9"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dissolv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Graphic spid="14"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6F220-7BE3-899A-BDB0-8E688E5325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D4BE48-6355-76FC-6520-E7BCF3D2040D}"/>
              </a:ext>
            </a:extLst>
          </p:cNvPr>
          <p:cNvSpPr>
            <a:spLocks noGrp="1"/>
          </p:cNvSpPr>
          <p:nvPr>
            <p:ph type="title"/>
          </p:nvPr>
        </p:nvSpPr>
        <p:spPr>
          <a:xfrm>
            <a:off x="155448" y="0"/>
            <a:ext cx="11887200" cy="457200"/>
          </a:xfrm>
        </p:spPr>
        <p:txBody>
          <a:bodyPr lIns="0">
            <a:normAutofit/>
          </a:bodyPr>
          <a:lstStyle/>
          <a:p>
            <a:r>
              <a:rPr lang="en-US" noProof="1"/>
              <a:t>Summary and Future Work</a:t>
            </a:r>
          </a:p>
        </p:txBody>
      </p:sp>
      <p:sp>
        <p:nvSpPr>
          <p:cNvPr id="5" name="TextBox 4">
            <a:extLst>
              <a:ext uri="{FF2B5EF4-FFF2-40B4-BE49-F238E27FC236}">
                <a16:creationId xmlns:a16="http://schemas.microsoft.com/office/drawing/2014/main" id="{CB90CDDF-717E-BCC4-0CCF-CA1B8F5FCC8F}"/>
              </a:ext>
            </a:extLst>
          </p:cNvPr>
          <p:cNvSpPr txBox="1"/>
          <p:nvPr/>
        </p:nvSpPr>
        <p:spPr>
          <a:xfrm>
            <a:off x="171448" y="723900"/>
            <a:ext cx="11868152" cy="7740135"/>
          </a:xfrm>
          <a:prstGeom prst="rect">
            <a:avLst/>
          </a:prstGeom>
          <a:noFill/>
        </p:spPr>
        <p:txBody>
          <a:bodyPr wrap="square" lIns="0" tIns="0" rIns="0" bIns="0">
            <a:noAutofit/>
          </a:bodyPr>
          <a:lstStyle>
            <a:defPPr>
              <a:defRPr lang="en-US"/>
            </a:defPPr>
            <a:lvl1pPr marL="228600" indent="-228600">
              <a:spcAft>
                <a:spcPts val="600"/>
              </a:spcAft>
              <a:buFont typeface="Arial" panose="020B0604020202020204" pitchFamily="34" charset="0"/>
              <a:buChar char="•"/>
              <a:defRPr b="1">
                <a:solidFill>
                  <a:srgbClr val="353585"/>
                </a:solidFill>
                <a:latin typeface="Arial" panose="020B0604020202020204" pitchFamily="34" charset="0"/>
                <a:cs typeface="Arial" panose="020B0604020202020204" pitchFamily="34" charset="0"/>
              </a:defRPr>
            </a:lvl1pPr>
          </a:lstStyle>
          <a:p>
            <a:pPr>
              <a:spcAft>
                <a:spcPts val="1200"/>
              </a:spcAft>
              <a:defRPr/>
            </a:pPr>
            <a:r>
              <a:rPr lang="en-US" sz="2400" dirty="0"/>
              <a:t>Important Quotes in Machine Learning:</a:t>
            </a:r>
          </a:p>
          <a:p>
            <a:pPr marL="571500" indent="-334963">
              <a:spcAft>
                <a:spcPts val="1200"/>
              </a:spcAft>
              <a:buFont typeface="Wingdings" pitchFamily="2" charset="2"/>
              <a:buChar char="Ø"/>
              <a:defRPr/>
            </a:pPr>
            <a:r>
              <a:rPr lang="en-US" i="1" dirty="0">
                <a:solidFill>
                  <a:prstClr val="black"/>
                </a:solidFill>
              </a:rPr>
              <a:t>Bob Mercer</a:t>
            </a:r>
            <a:r>
              <a:rPr lang="en-US" dirty="0">
                <a:solidFill>
                  <a:prstClr val="black"/>
                </a:solidFill>
              </a:rPr>
              <a:t>, IBM Speech Research (1985): “There is no data like more data.”</a:t>
            </a:r>
          </a:p>
          <a:p>
            <a:pPr marL="571500" indent="-334963">
              <a:spcAft>
                <a:spcPts val="1200"/>
              </a:spcAft>
              <a:buFont typeface="Wingdings" pitchFamily="2" charset="2"/>
              <a:buChar char="Ø"/>
              <a:defRPr/>
            </a:pPr>
            <a:r>
              <a:rPr lang="en-US" i="1" dirty="0">
                <a:solidFill>
                  <a:prstClr val="black"/>
                </a:solidFill>
              </a:rPr>
              <a:t>Dan Ariely</a:t>
            </a:r>
            <a:r>
              <a:rPr lang="en-US" dirty="0">
                <a:solidFill>
                  <a:prstClr val="black"/>
                </a:solidFill>
              </a:rPr>
              <a:t>, Duke University (2013): “Big Data is like teenage sex: everyone talks about it, nobody really knows how to do it, everyone thinks everyone else is doing it, so everyone claims they are doing it.”</a:t>
            </a:r>
          </a:p>
          <a:p>
            <a:pPr marL="228600" marR="0" lvl="0" indent="-228600" algn="l" defTabSz="914400" rtl="0" eaLnBrk="1" fontAlgn="auto" latinLnBrk="0" hangingPunct="1">
              <a:lnSpc>
                <a:spcPct val="100000"/>
              </a:lnSpc>
              <a:spcAft>
                <a:spcPts val="1200"/>
              </a:spcAft>
              <a:buClrTx/>
              <a:buSzTx/>
              <a:buFont typeface="Arial" panose="020B0604020202020204" pitchFamily="34" charset="0"/>
              <a:buChar char="•"/>
              <a:tabLst/>
              <a:defRPr/>
            </a:pPr>
            <a:r>
              <a:rPr lang="en-US" sz="2400" noProof="1"/>
              <a:t>Bottom Line</a:t>
            </a:r>
            <a:r>
              <a:rPr kumimoji="0" lang="en-US" sz="2400" b="1" i="0" u="none" strike="noStrike" kern="1200" cap="none" spc="0" normalizeH="0" baseline="0" noProof="1">
                <a:ln>
                  <a:noFill/>
                </a:ln>
                <a:solidFill>
                  <a:srgbClr val="353585"/>
                </a:solidFill>
                <a:effectLst/>
                <a:uLnTx/>
                <a:uFillTx/>
              </a:rPr>
              <a:t>:</a:t>
            </a:r>
          </a:p>
          <a:p>
            <a:pPr marL="571500" marR="0" lvl="0" indent="-334963" fontAlgn="auto">
              <a:lnSpc>
                <a:spcPct val="100000"/>
              </a:lnSpc>
              <a:spcAft>
                <a:spcPts val="1200"/>
              </a:spcAft>
              <a:buClrTx/>
              <a:buSzTx/>
              <a:buFont typeface="Wingdings" pitchFamily="2" charset="2"/>
              <a:buChar char="Ø"/>
              <a:tabLst/>
              <a:defRPr/>
            </a:pPr>
            <a:r>
              <a:rPr lang="en-US" noProof="1">
                <a:solidFill>
                  <a:prstClr val="black"/>
                </a:solidFill>
              </a:rPr>
              <a:t>No quantum advantage for machine learning unless the data exhibits entanglement.</a:t>
            </a:r>
          </a:p>
          <a:p>
            <a:pPr marL="228600" marR="0" lvl="0" indent="-228600" algn="l" defTabSz="914400" rtl="0" eaLnBrk="1" fontAlgn="auto" latinLnBrk="0" hangingPunct="1">
              <a:lnSpc>
                <a:spcPct val="100000"/>
              </a:lnSpc>
              <a:spcAft>
                <a:spcPts val="1200"/>
              </a:spcAft>
              <a:buClrTx/>
              <a:buSzTx/>
              <a:buFont typeface="Arial" panose="020B0604020202020204" pitchFamily="34" charset="0"/>
              <a:buChar char="•"/>
              <a:tabLst/>
              <a:defRPr/>
            </a:pPr>
            <a:r>
              <a:rPr kumimoji="0" lang="en-US" sz="2400" b="1" i="0" u="none" strike="noStrike" kern="1200" cap="none" spc="0" normalizeH="0" baseline="0" noProof="1">
                <a:ln>
                  <a:noFill/>
                </a:ln>
                <a:solidFill>
                  <a:srgbClr val="353585"/>
                </a:solidFill>
                <a:effectLst/>
                <a:uLnTx/>
                <a:uFillTx/>
                <a:latin typeface="Arial" panose="020B0604020202020204" pitchFamily="34" charset="0"/>
                <a:ea typeface="+mn-ea"/>
                <a:cs typeface="Arial" panose="020B0604020202020204" pitchFamily="34" charset="0"/>
              </a:rPr>
              <a:t>Future Directions:</a:t>
            </a:r>
          </a:p>
          <a:p>
            <a:pPr marL="519113" marR="0" lvl="0" indent="-290513" algn="l" defTabSz="914400" rtl="0" eaLnBrk="1" fontAlgn="auto" latinLnBrk="0" hangingPunct="1">
              <a:lnSpc>
                <a:spcPct val="100000"/>
              </a:lnSpc>
              <a:spcAft>
                <a:spcPts val="1200"/>
              </a:spcAft>
              <a:buClrTx/>
              <a:buSzTx/>
              <a:buFont typeface="Wingdings" pitchFamily="2" charset="2"/>
              <a:buChar char="Ø"/>
              <a:tabLst/>
              <a:defRPr/>
            </a:pPr>
            <a:r>
              <a:rPr kumimoji="0" lang="en-US" sz="1800" b="1"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rPr>
              <a:t>Research is underway to quantify the QML advantage</a:t>
            </a:r>
            <a:r>
              <a:rPr kumimoji="0" lang="en-US" sz="1800" b="1" i="0" u="none" strike="noStrike" kern="1200" cap="none" spc="0" normalizeH="0" noProof="1">
                <a:ln>
                  <a:noFill/>
                </a:ln>
                <a:solidFill>
                  <a:prstClr val="black"/>
                </a:solidFill>
                <a:effectLst/>
                <a:uLnTx/>
                <a:uFillTx/>
                <a:latin typeface="Arial" panose="020B0604020202020204" pitchFamily="34" charset="0"/>
                <a:ea typeface="+mn-ea"/>
                <a:cs typeface="Arial" panose="020B0604020202020204" pitchFamily="34" charset="0"/>
              </a:rPr>
              <a:t> (Sadia Purba’s PhD dissertation).</a:t>
            </a:r>
            <a:endParaRPr kumimoji="0" lang="en-US" sz="1800" b="1" i="0" u="none" strike="noStrike" kern="1200" cap="none" spc="0" normalizeH="0" baseline="0" noProof="1">
              <a:ln>
                <a:noFill/>
              </a:ln>
              <a:solidFill>
                <a:prstClr val="black"/>
              </a:solidFill>
              <a:effectLst/>
              <a:uLnTx/>
              <a:uFillTx/>
              <a:latin typeface="Arial" panose="020B0604020202020204" pitchFamily="34" charset="0"/>
              <a:ea typeface="+mn-ea"/>
              <a:cs typeface="Arial" panose="020B0604020202020204" pitchFamily="34" charset="0"/>
            </a:endParaRPr>
          </a:p>
          <a:p>
            <a:pPr marL="519113" marR="0" lvl="0" indent="-290513" algn="l" defTabSz="914400" rtl="0" eaLnBrk="1" fontAlgn="auto" latinLnBrk="0" hangingPunct="1">
              <a:lnSpc>
                <a:spcPct val="100000"/>
              </a:lnSpc>
              <a:spcAft>
                <a:spcPts val="1200"/>
              </a:spcAft>
              <a:buClrTx/>
              <a:buSzTx/>
              <a:buFont typeface="Wingdings" pitchFamily="2" charset="2"/>
              <a:buChar char="Ø"/>
              <a:tabLst/>
              <a:defRPr/>
            </a:pPr>
            <a:r>
              <a:rPr lang="en-US" noProof="1">
                <a:solidFill>
                  <a:prstClr val="black"/>
                </a:solidFill>
              </a:rPr>
              <a:t>HilbertBench is a powerful AI explainability tool that can be used to understand QML systems</a:t>
            </a:r>
            <a:br>
              <a:rPr lang="en-US" noProof="1">
                <a:solidFill>
                  <a:prstClr val="black"/>
                </a:solidFill>
              </a:rPr>
            </a:br>
            <a:r>
              <a:rPr lang="en-US" noProof="1">
                <a:solidFill>
                  <a:prstClr val="black"/>
                </a:solidFill>
              </a:rPr>
              <a:t>(Abdullah Al Mamun’s MS project).</a:t>
            </a:r>
          </a:p>
          <a:p>
            <a:pPr marL="519113" marR="0" lvl="0" indent="-290513" algn="l" defTabSz="914400" rtl="0" eaLnBrk="1" fontAlgn="auto" latinLnBrk="0" hangingPunct="1">
              <a:lnSpc>
                <a:spcPct val="100000"/>
              </a:lnSpc>
              <a:spcAft>
                <a:spcPts val="1200"/>
              </a:spcAft>
              <a:buClrTx/>
              <a:buSzTx/>
              <a:buFont typeface="Wingdings" pitchFamily="2" charset="2"/>
              <a:buChar char="Ø"/>
              <a:tabLst/>
              <a:defRPr/>
            </a:pPr>
            <a:r>
              <a:rPr lang="en-US" noProof="1">
                <a:solidFill>
                  <a:prstClr val="black"/>
                </a:solidFill>
              </a:rPr>
              <a:t>The impact on real world applications such as automatic interpretration of digital pathology slides and seizure detection for EEGs, two problems that are short on annotated data, is being evaluated.</a:t>
            </a:r>
          </a:p>
          <a:p>
            <a:pPr>
              <a:spcAft>
                <a:spcPts val="1200"/>
              </a:spcAft>
              <a:defRPr/>
            </a:pPr>
            <a:r>
              <a:rPr lang="en-US" sz="2400" noProof="1"/>
              <a:t>But, most importantly, have some fun today and meet new people!</a:t>
            </a:r>
          </a:p>
        </p:txBody>
      </p:sp>
    </p:spTree>
    <p:extLst>
      <p:ext uri="{BB962C8B-B14F-4D97-AF65-F5344CB8AC3E}">
        <p14:creationId xmlns:p14="http://schemas.microsoft.com/office/powerpoint/2010/main" val="81546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6E450-6CAC-C454-D2BA-94630DF71C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D567E7-D512-8FF2-5031-548A34227C11}"/>
              </a:ext>
            </a:extLst>
          </p:cNvPr>
          <p:cNvSpPr>
            <a:spLocks noGrp="1"/>
          </p:cNvSpPr>
          <p:nvPr>
            <p:ph type="title"/>
          </p:nvPr>
        </p:nvSpPr>
        <p:spPr>
          <a:xfrm>
            <a:off x="155448" y="0"/>
            <a:ext cx="11887200" cy="457200"/>
          </a:xfrm>
        </p:spPr>
        <p:txBody>
          <a:bodyPr lIns="0">
            <a:normAutofit/>
          </a:bodyPr>
          <a:lstStyle/>
          <a:p>
            <a:r>
              <a:rPr lang="en-US" noProof="1"/>
              <a:t>Acknowledgements</a:t>
            </a:r>
          </a:p>
        </p:txBody>
      </p:sp>
      <p:sp>
        <p:nvSpPr>
          <p:cNvPr id="4" name="TextBox 3">
            <a:extLst>
              <a:ext uri="{FF2B5EF4-FFF2-40B4-BE49-F238E27FC236}">
                <a16:creationId xmlns:a16="http://schemas.microsoft.com/office/drawing/2014/main" id="{24410C7F-E1ED-9D38-98C5-ABF937DFB9DE}"/>
              </a:ext>
            </a:extLst>
          </p:cNvPr>
          <p:cNvSpPr txBox="1"/>
          <p:nvPr/>
        </p:nvSpPr>
        <p:spPr>
          <a:xfrm>
            <a:off x="152400" y="685801"/>
            <a:ext cx="11887200" cy="5629656"/>
          </a:xfrm>
          <a:prstGeom prst="rect">
            <a:avLst/>
          </a:prstGeom>
          <a:noFill/>
        </p:spPr>
        <p:txBody>
          <a:bodyPr wrap="square" lIns="0" tIns="0" rIns="0" bIns="0">
            <a:noAutofit/>
          </a:bodyPr>
          <a:lstStyle>
            <a:defPPr>
              <a:defRPr lang="en-US"/>
            </a:defPPr>
            <a:lvl1pPr marL="228600" indent="-228600">
              <a:spcAft>
                <a:spcPts val="1200"/>
              </a:spcAft>
              <a:buFont typeface="Arial" panose="020B0604020202020204" pitchFamily="34" charset="0"/>
              <a:buChar char="•"/>
              <a:defRPr b="1">
                <a:solidFill>
                  <a:srgbClr val="353585"/>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1200"/>
              </a:spcAft>
              <a:buClrTx/>
              <a:buSzTx/>
              <a:buFont typeface="Arial" panose="020B0604020202020204" pitchFamily="34" charset="0"/>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This material is based on work supported by:</a:t>
            </a:r>
          </a:p>
          <a:p>
            <a:pPr marL="411163" lvl="0" indent="-182563">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National Science </a:t>
            </a:r>
            <a:r>
              <a:rPr lang="en-US" dirty="0">
                <a:solidFill>
                  <a:prstClr val="black"/>
                </a:solidFill>
              </a:rPr>
              <a:t>Foundation (grant no. 2211841)</a:t>
            </a:r>
          </a:p>
          <a:p>
            <a:pPr marL="411163" marR="0" lvl="0" indent="-182563"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Office of the Vice President for Research, Temple University</a:t>
            </a:r>
          </a:p>
          <a:p>
            <a:pPr marL="0" marR="0" lvl="0" indent="0" algn="l" defTabSz="914400" rtl="0" eaLnBrk="1" fontAlgn="auto" latinLnBrk="0" hangingPunct="1">
              <a:lnSpc>
                <a:spcPct val="100000"/>
              </a:lnSpc>
              <a:spcBef>
                <a:spcPts val="0"/>
              </a:spcBef>
              <a:spcAft>
                <a:spcPts val="1200"/>
              </a:spcAft>
              <a:buClrTx/>
              <a:buSzTx/>
              <a:buFont typeface="Arial" panose="020B0604020202020204" pitchFamily="34" charset="0"/>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Any opinions, findings, and conclusions or recommendations expressed in this material are those of the author(s) and do not necessarily reflect the views of these organizations.</a:t>
            </a:r>
          </a:p>
        </p:txBody>
      </p:sp>
    </p:spTree>
    <p:extLst>
      <p:ext uri="{BB962C8B-B14F-4D97-AF65-F5344CB8AC3E}">
        <p14:creationId xmlns:p14="http://schemas.microsoft.com/office/powerpoint/2010/main" val="24210402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BF543-A77A-A95E-651B-B0571902BE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FB57AD-0D2D-10E5-CB6F-F9AAF108D591}"/>
              </a:ext>
            </a:extLst>
          </p:cNvPr>
          <p:cNvSpPr>
            <a:spLocks noGrp="1"/>
          </p:cNvSpPr>
          <p:nvPr>
            <p:ph type="title"/>
          </p:nvPr>
        </p:nvSpPr>
        <p:spPr>
          <a:xfrm>
            <a:off x="155448" y="0"/>
            <a:ext cx="11887200" cy="457200"/>
          </a:xfrm>
        </p:spPr>
        <p:txBody>
          <a:bodyPr lIns="0">
            <a:normAutofit/>
          </a:bodyPr>
          <a:lstStyle/>
          <a:p>
            <a:r>
              <a:rPr lang="en-US" noProof="1"/>
              <a:t>Selected References</a:t>
            </a:r>
          </a:p>
        </p:txBody>
      </p:sp>
      <p:sp>
        <p:nvSpPr>
          <p:cNvPr id="5" name="TextBox 4">
            <a:extLst>
              <a:ext uri="{FF2B5EF4-FFF2-40B4-BE49-F238E27FC236}">
                <a16:creationId xmlns:a16="http://schemas.microsoft.com/office/drawing/2014/main" id="{1C8897F1-4CA9-C5E3-D30D-9CA42282014F}"/>
              </a:ext>
            </a:extLst>
          </p:cNvPr>
          <p:cNvSpPr txBox="1"/>
          <p:nvPr/>
        </p:nvSpPr>
        <p:spPr>
          <a:xfrm>
            <a:off x="155448" y="685800"/>
            <a:ext cx="11884152" cy="5726874"/>
          </a:xfrm>
          <a:prstGeom prst="rect">
            <a:avLst/>
          </a:prstGeom>
          <a:noFill/>
        </p:spPr>
        <p:txBody>
          <a:bodyPr wrap="square" lIns="0" tIns="0" rIns="0" bIns="0">
            <a:noAutofit/>
          </a:bodyPr>
          <a:lstStyle/>
          <a:p>
            <a:pPr marL="285750" indent="-285750">
              <a:spcAft>
                <a:spcPts val="1200"/>
              </a:spcAft>
              <a:buFont typeface="Arial" panose="020B0604020202020204" pitchFamily="34" charset="0"/>
              <a:buChar char="•"/>
            </a:pPr>
            <a:r>
              <a:rPr lang="en-US" b="1" dirty="0">
                <a:latin typeface="Arial" panose="020B0604020202020204" pitchFamily="34" charset="0"/>
                <a:cs typeface="Arial" panose="020B0604020202020204" pitchFamily="34" charset="0"/>
              </a:rPr>
              <a:t>Bowles, J., Ahmed, S., &amp; Schuld, M. (2024). Better than classical? The subtle art of benchmarking quantum machine learning models (arXiv:2403.07059). </a:t>
            </a:r>
            <a:r>
              <a:rPr lang="en-US" b="1" i="1" dirty="0" err="1">
                <a:latin typeface="Arial" panose="020B0604020202020204" pitchFamily="34" charset="0"/>
                <a:cs typeface="Arial" panose="020B0604020202020204" pitchFamily="34" charset="0"/>
              </a:rPr>
              <a:t>arXiv</a:t>
            </a:r>
            <a:r>
              <a:rPr lang="en-US" b="1" dirty="0">
                <a:latin typeface="Arial" panose="020B0604020202020204" pitchFamily="34" charset="0"/>
                <a:cs typeface="Arial" panose="020B0604020202020204" pitchFamily="34" charset="0"/>
              </a:rPr>
              <a:t>. doi: </a:t>
            </a:r>
            <a:r>
              <a:rPr lang="en-US" b="1" i="1" dirty="0">
                <a:latin typeface="Arial" panose="020B0604020202020204" pitchFamily="34" charset="0"/>
                <a:cs typeface="Arial" panose="020B0604020202020204" pitchFamily="34" charset="0"/>
              </a:rPr>
              <a:t>10.48550/arXiv.2403.07059</a:t>
            </a:r>
            <a:r>
              <a:rPr lang="en-US" b="1" dirty="0">
                <a:latin typeface="Arial" panose="020B0604020202020204" pitchFamily="34" charset="0"/>
                <a:cs typeface="Arial" panose="020B0604020202020204" pitchFamily="34" charset="0"/>
              </a:rPr>
              <a:t>.</a:t>
            </a:r>
          </a:p>
          <a:p>
            <a:pPr marL="285750" indent="-285750">
              <a:spcAft>
                <a:spcPts val="1200"/>
              </a:spcAft>
              <a:buFont typeface="Arial" panose="020B0604020202020204" pitchFamily="34" charset="0"/>
              <a:buChar char="•"/>
            </a:pPr>
            <a:r>
              <a:rPr lang="en-US" b="1" dirty="0">
                <a:latin typeface="Arial" panose="020B0604020202020204" pitchFamily="34" charset="0"/>
                <a:cs typeface="Arial" panose="020B0604020202020204" pitchFamily="34" charset="0"/>
              </a:rPr>
              <a:t>Schuld, M., &amp; Petruccione, F. (2021). </a:t>
            </a:r>
            <a:r>
              <a:rPr lang="en-US" b="1" i="1" dirty="0">
                <a:latin typeface="Arial" panose="020B0604020202020204" pitchFamily="34" charset="0"/>
                <a:cs typeface="Arial" panose="020B0604020202020204" pitchFamily="34" charset="0"/>
              </a:rPr>
              <a:t>Machine learning with quantum computers </a:t>
            </a:r>
            <a:r>
              <a:rPr lang="en-US" b="1" dirty="0">
                <a:latin typeface="Arial" panose="020B0604020202020204" pitchFamily="34" charset="0"/>
                <a:cs typeface="Arial" panose="020B0604020202020204" pitchFamily="34" charset="0"/>
              </a:rPr>
              <a:t>(Second edition). Springer. doi: </a:t>
            </a:r>
            <a:r>
              <a:rPr lang="en-US" b="1" i="1" dirty="0">
                <a:latin typeface="Arial" panose="020B0604020202020204" pitchFamily="34" charset="0"/>
                <a:cs typeface="Arial" panose="020B0604020202020204" pitchFamily="34" charset="0"/>
              </a:rPr>
              <a:t>10.1007/978-3-030-83098-4</a:t>
            </a:r>
            <a:r>
              <a:rPr lang="en-US" b="1" dirty="0">
                <a:latin typeface="Arial" panose="020B0604020202020204" pitchFamily="34" charset="0"/>
                <a:cs typeface="Arial" panose="020B0604020202020204" pitchFamily="34" charset="0"/>
              </a:rPr>
              <a:t>.</a:t>
            </a:r>
          </a:p>
          <a:p>
            <a:pPr marL="285750" indent="-285750">
              <a:spcAft>
                <a:spcPts val="1200"/>
              </a:spcAft>
              <a:buFont typeface="Arial" panose="020B0604020202020204" pitchFamily="34" charset="0"/>
              <a:buChar char="•"/>
            </a:pPr>
            <a:r>
              <a:rPr lang="en-US" b="1" dirty="0">
                <a:latin typeface="Arial" panose="020B0604020202020204" pitchFamily="34" charset="0"/>
                <a:cs typeface="Arial" panose="020B0604020202020204" pitchFamily="34" charset="0"/>
              </a:rPr>
              <a:t>Al Mamun, M.A., Purba, S. A., &amp; Picone, J. (2026). HilbertBench: Blinded, Pre-Registered Validation of a Diagnostic Instrument for Quantum Machine Learning. </a:t>
            </a:r>
            <a:r>
              <a:rPr lang="en-US" b="1" i="1" dirty="0">
                <a:latin typeface="Arial" panose="020B0604020202020204" pitchFamily="34" charset="0"/>
                <a:cs typeface="Arial" panose="020B0604020202020204" pitchFamily="34" charset="0"/>
              </a:rPr>
              <a:t>Quantum</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url</a:t>
            </a:r>
            <a:r>
              <a:rPr lang="en-US" b="1" dirty="0">
                <a:latin typeface="Arial" panose="020B0604020202020204" pitchFamily="34" charset="0"/>
                <a:cs typeface="Arial" panose="020B0604020202020204" pitchFamily="34" charset="0"/>
              </a:rPr>
              <a:t>: </a:t>
            </a:r>
            <a:r>
              <a:rPr lang="en-US" b="1" i="1" dirty="0">
                <a:latin typeface="Arial" panose="020B0604020202020204" pitchFamily="34" charset="0"/>
                <a:cs typeface="Arial" panose="020B0604020202020204" pitchFamily="34" charset="0"/>
              </a:rPr>
              <a:t>https://www.isip.piconepress.com/publications/unpublished/journals/2026/quantum</a:t>
            </a:r>
            <a:r>
              <a:rPr lang="en-US" b="1" dirty="0">
                <a:latin typeface="Arial" panose="020B0604020202020204" pitchFamily="34" charset="0"/>
                <a:cs typeface="Arial" panose="020B0604020202020204" pitchFamily="34" charset="0"/>
              </a:rPr>
              <a:t>. (under development).</a:t>
            </a:r>
          </a:p>
          <a:p>
            <a:pPr marL="285750" indent="-285750">
              <a:spcAft>
                <a:spcPts val="1200"/>
              </a:spcAft>
              <a:buFont typeface="Arial" panose="020B0604020202020204" pitchFamily="34" charset="0"/>
              <a:buChar char="•"/>
            </a:pPr>
            <a:r>
              <a:rPr lang="en-US" b="1" dirty="0">
                <a:latin typeface="Arial" panose="020B0604020202020204" pitchFamily="34" charset="0"/>
                <a:cs typeface="Arial" panose="020B0604020202020204" pitchFamily="34" charset="0"/>
              </a:rPr>
              <a:t>Purba, S. A., Al Mamun, M.A., Obeid, I., &amp; Picone, J. (2026). No Quantum Advantage Without Structure: A Controlled Benchmark of Quantum Machine Learning on Classical Data. </a:t>
            </a:r>
            <a:r>
              <a:rPr lang="en-US" b="1" i="1" dirty="0">
                <a:latin typeface="Arial" panose="020B0604020202020204" pitchFamily="34" charset="0"/>
                <a:cs typeface="Arial" panose="020B0604020202020204" pitchFamily="34" charset="0"/>
              </a:rPr>
              <a:t>Proceedings of the IEEE Signal Processing in Medicine and Biology Symposium</a:t>
            </a:r>
            <a:r>
              <a:rPr lang="en-US" b="1" dirty="0">
                <a:latin typeface="Arial" panose="020B0604020202020204" pitchFamily="34" charset="0"/>
                <a:cs typeface="Arial" panose="020B0604020202020204" pitchFamily="34" charset="0"/>
              </a:rPr>
              <a:t> (SPMB), 1–11. (in review). </a:t>
            </a:r>
            <a:r>
              <a:rPr lang="en-US" b="1" dirty="0" err="1">
                <a:latin typeface="Arial" panose="020B0604020202020204" pitchFamily="34" charset="0"/>
                <a:cs typeface="Arial" panose="020B0604020202020204" pitchFamily="34" charset="0"/>
              </a:rPr>
              <a:t>url</a:t>
            </a:r>
            <a:r>
              <a:rPr lang="en-US" b="1" dirty="0">
                <a:latin typeface="Arial" panose="020B0604020202020204" pitchFamily="34" charset="0"/>
                <a:cs typeface="Arial" panose="020B0604020202020204" pitchFamily="34" charset="0"/>
              </a:rPr>
              <a:t>: </a:t>
            </a:r>
            <a:r>
              <a:rPr lang="en-US" b="1" i="1" dirty="0">
                <a:latin typeface="Arial" panose="020B0604020202020204" pitchFamily="34" charset="0"/>
                <a:cs typeface="Arial" panose="020B0604020202020204" pitchFamily="34" charset="0"/>
              </a:rPr>
              <a:t>https://</a:t>
            </a:r>
            <a:r>
              <a:rPr lang="en-US" b="1" i="1" dirty="0" err="1">
                <a:latin typeface="Arial" panose="020B0604020202020204" pitchFamily="34" charset="0"/>
                <a:cs typeface="Arial" panose="020B0604020202020204" pitchFamily="34" charset="0"/>
              </a:rPr>
              <a:t>isip.piconepress.com</a:t>
            </a:r>
            <a:r>
              <a:rPr lang="en-US" b="1" i="1" dirty="0">
                <a:latin typeface="Arial" panose="020B0604020202020204" pitchFamily="34" charset="0"/>
                <a:cs typeface="Arial" panose="020B0604020202020204" pitchFamily="34" charset="0"/>
              </a:rPr>
              <a:t>/publications/unpublished/conferences/2026/</a:t>
            </a:r>
            <a:r>
              <a:rPr lang="en-US" b="1" i="1" dirty="0" err="1">
                <a:latin typeface="Arial" panose="020B0604020202020204" pitchFamily="34" charset="0"/>
                <a:cs typeface="Arial" panose="020B0604020202020204" pitchFamily="34" charset="0"/>
              </a:rPr>
              <a:t>ieee_spmb</a:t>
            </a:r>
            <a:r>
              <a:rPr lang="en-US" b="1" i="1" dirty="0">
                <a:latin typeface="Arial" panose="020B0604020202020204" pitchFamily="34" charset="0"/>
                <a:cs typeface="Arial" panose="020B0604020202020204" pitchFamily="34" charset="0"/>
              </a:rPr>
              <a:t>/</a:t>
            </a:r>
            <a:r>
              <a:rPr lang="en-US" b="1" i="1" dirty="0" err="1">
                <a:latin typeface="Arial" panose="020B0604020202020204" pitchFamily="34" charset="0"/>
                <a:cs typeface="Arial" panose="020B0604020202020204" pitchFamily="34" charset="0"/>
              </a:rPr>
              <a:t>qml_benchmarks</a:t>
            </a:r>
            <a:r>
              <a:rPr lang="en-US" b="1" i="1" dirty="0">
                <a:latin typeface="Arial" panose="020B0604020202020204" pitchFamily="34" charset="0"/>
                <a:cs typeface="Arial" panose="020B0604020202020204" pitchFamily="34" charset="0"/>
              </a:rPr>
              <a:t>/</a:t>
            </a:r>
            <a:r>
              <a:rPr lang="en-US" b="1"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260870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F2ED5-C454-BF01-3AC5-84C5EB491705}"/>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D4ACABC7-16F4-5A03-0B65-633CAA3EFCCC}"/>
              </a:ext>
            </a:extLst>
          </p:cNvPr>
          <p:cNvSpPr>
            <a:spLocks noGrp="1"/>
          </p:cNvSpPr>
          <p:nvPr>
            <p:ph idx="1"/>
          </p:nvPr>
        </p:nvSpPr>
        <p:spPr>
          <a:xfrm>
            <a:off x="152400" y="706161"/>
            <a:ext cx="6407426" cy="2760939"/>
          </a:xfrm>
        </p:spPr>
        <p:txBody>
          <a:bodyPr wrap="square" lIns="0" tIns="0" rIns="0" bIns="0" anchor="ctr" anchorCtr="0">
            <a:noAutofit/>
          </a:bodyPr>
          <a:lstStyle/>
          <a:p>
            <a:pPr>
              <a:spcBef>
                <a:spcPts val="0"/>
              </a:spcBef>
              <a:spcAft>
                <a:spcPts val="600"/>
              </a:spcAft>
            </a:pPr>
            <a:r>
              <a:rPr lang="en-US" sz="1800" b="1" noProof="1">
                <a:latin typeface="Arial" panose="020B0604020202020204" pitchFamily="34" charset="0"/>
                <a:cs typeface="Arial" panose="020B0604020202020204" pitchFamily="34" charset="0"/>
              </a:rPr>
              <a:t>In order to create your account on the IBM Cloud, you had to provide credit card information.</a:t>
            </a:r>
          </a:p>
          <a:p>
            <a:pPr>
              <a:spcBef>
                <a:spcPts val="0"/>
              </a:spcBef>
              <a:spcAft>
                <a:spcPts val="600"/>
              </a:spcAft>
            </a:pPr>
            <a:r>
              <a:rPr lang="en-US" sz="1800" b="1" noProof="1">
                <a:latin typeface="Arial" panose="020B0604020202020204" pitchFamily="34" charset="0"/>
                <a:cs typeface="Arial" panose="020B0604020202020204" pitchFamily="34" charset="0"/>
              </a:rPr>
              <a:t>Please delete this information and close your account immediately after the workshop.</a:t>
            </a:r>
          </a:p>
          <a:p>
            <a:pPr>
              <a:spcBef>
                <a:spcPts val="0"/>
              </a:spcBef>
              <a:spcAft>
                <a:spcPts val="600"/>
              </a:spcAft>
            </a:pPr>
            <a:r>
              <a:rPr lang="en-US" sz="1800" b="1" noProof="1">
                <a:latin typeface="Arial" panose="020B0604020202020204" pitchFamily="34" charset="0"/>
                <a:cs typeface="Arial" panose="020B0604020202020204" pitchFamily="34" charset="0"/>
              </a:rPr>
              <a:t>During the workshop, we will use small amounts of time on the IBM cluster if you follow our instructions.</a:t>
            </a:r>
          </a:p>
          <a:p>
            <a:pPr>
              <a:spcBef>
                <a:spcPts val="0"/>
              </a:spcBef>
              <a:spcAft>
                <a:spcPts val="1200"/>
              </a:spcAft>
            </a:pPr>
            <a:r>
              <a:rPr lang="en-US" sz="1800" b="1" noProof="1">
                <a:latin typeface="Arial" panose="020B0604020202020204" pitchFamily="34" charset="0"/>
                <a:cs typeface="Arial" panose="020B0604020202020204" pitchFamily="34" charset="0"/>
              </a:rPr>
              <a:t>You will not exceed your first month’s quota.</a:t>
            </a:r>
          </a:p>
        </p:txBody>
      </p:sp>
      <p:sp>
        <p:nvSpPr>
          <p:cNvPr id="4" name="Title 3">
            <a:extLst>
              <a:ext uri="{FF2B5EF4-FFF2-40B4-BE49-F238E27FC236}">
                <a16:creationId xmlns:a16="http://schemas.microsoft.com/office/drawing/2014/main" id="{267A9486-1F90-27FC-136B-6D8A1BC7A220}"/>
              </a:ext>
            </a:extLst>
          </p:cNvPr>
          <p:cNvSpPr>
            <a:spLocks noGrp="1"/>
          </p:cNvSpPr>
          <p:nvPr>
            <p:ph type="title"/>
          </p:nvPr>
        </p:nvSpPr>
        <p:spPr>
          <a:xfrm>
            <a:off x="155448" y="1"/>
            <a:ext cx="11887200" cy="457200"/>
          </a:xfrm>
        </p:spPr>
        <p:txBody>
          <a:bodyPr lIns="0"/>
          <a:lstStyle/>
          <a:p>
            <a:r>
              <a:rPr lang="en-US" noProof="1"/>
              <a:t>First, A Commercial Break... Delete Your Credit Card Info!</a:t>
            </a:r>
          </a:p>
        </p:txBody>
      </p:sp>
      <p:pic>
        <p:nvPicPr>
          <p:cNvPr id="3" name="Picture 2">
            <a:extLst>
              <a:ext uri="{FF2B5EF4-FFF2-40B4-BE49-F238E27FC236}">
                <a16:creationId xmlns:a16="http://schemas.microsoft.com/office/drawing/2014/main" id="{1D71F9E8-AF44-DA93-EEE2-DCE118C850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0399" y="723900"/>
            <a:ext cx="5029201" cy="2743200"/>
          </a:xfrm>
          <a:prstGeom prst="roundRect">
            <a:avLst>
              <a:gd name="adj" fmla="val 8594"/>
            </a:avLst>
          </a:prstGeom>
          <a:solidFill>
            <a:srgbClr val="FFFFFF">
              <a:shade val="85000"/>
            </a:srgbClr>
          </a:solidFill>
          <a:ln>
            <a:noFill/>
          </a:ln>
          <a:effectLst>
            <a:outerShdw blurRad="50800" dist="76200" dir="2700000" algn="tl" rotWithShape="0">
              <a:prstClr val="black">
                <a:alpha val="40000"/>
              </a:prstClr>
            </a:outerShdw>
          </a:effectLst>
        </p:spPr>
      </p:pic>
      <p:sp>
        <p:nvSpPr>
          <p:cNvPr id="6" name="Content Placeholder 2">
            <a:extLst>
              <a:ext uri="{FF2B5EF4-FFF2-40B4-BE49-F238E27FC236}">
                <a16:creationId xmlns:a16="http://schemas.microsoft.com/office/drawing/2014/main" id="{E75988E9-6BA7-F70A-9E69-42AC9EE91FAB}"/>
              </a:ext>
            </a:extLst>
          </p:cNvPr>
          <p:cNvSpPr txBox="1">
            <a:spLocks/>
          </p:cNvSpPr>
          <p:nvPr/>
        </p:nvSpPr>
        <p:spPr>
          <a:xfrm>
            <a:off x="5486400" y="3619501"/>
            <a:ext cx="6553199" cy="2743200"/>
          </a:xfrm>
          <a:prstGeom prst="rect">
            <a:avLst/>
          </a:prstGeom>
        </p:spPr>
        <p:txBody>
          <a:bodyPr wrap="square" lIns="0" tIns="0" rIns="0" bIns="0" anchor="ctr" anchorCtr="0">
            <a:noAutofit/>
          </a:bodyPr>
          <a:lstStyle>
            <a:lvl1pPr marL="182880" indent="-182880" algn="l" defTabSz="457200" rtl="0" eaLnBrk="1" latinLnBrk="0" hangingPunct="1">
              <a:spcBef>
                <a:spcPct val="20000"/>
              </a:spcBef>
              <a:buFont typeface="Arial"/>
              <a:buChar char="•"/>
              <a:defRPr sz="2400" kern="1200">
                <a:solidFill>
                  <a:schemeClr val="tx1"/>
                </a:solidFill>
                <a:latin typeface="+mn-lt"/>
                <a:ea typeface="+mn-ea"/>
                <a:cs typeface="+mn-cs"/>
              </a:defRPr>
            </a:lvl1pPr>
            <a:lvl2pPr marL="548640" indent="-18288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097280" indent="-18288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spcAft>
                <a:spcPts val="600"/>
              </a:spcAft>
            </a:pPr>
            <a:r>
              <a:rPr lang="en-US" sz="1800" b="1" noProof="1">
                <a:latin typeface="Arial" panose="020B0604020202020204" pitchFamily="34" charset="0"/>
                <a:cs typeface="Arial" panose="020B0604020202020204" pitchFamily="34" charset="0"/>
              </a:rPr>
              <a:t>Nevertheless, please make sure you close your account immediately after the workshop so you don’t incur additional charges.</a:t>
            </a:r>
          </a:p>
          <a:p>
            <a:pPr>
              <a:spcBef>
                <a:spcPts val="0"/>
              </a:spcBef>
              <a:spcAft>
                <a:spcPts val="600"/>
              </a:spcAft>
            </a:pPr>
            <a:r>
              <a:rPr lang="en-US" sz="1800" b="1" noProof="1">
                <a:latin typeface="Arial" panose="020B0604020202020204" pitchFamily="34" charset="0"/>
                <a:cs typeface="Arial" panose="020B0604020202020204" pitchFamily="34" charset="0"/>
              </a:rPr>
              <a:t>If you do plan to use the account after the workshop, proceed with caution and at your own risk, since quantum computing jobs can be computationally expensive.</a:t>
            </a:r>
          </a:p>
          <a:p>
            <a:pPr>
              <a:spcBef>
                <a:spcPts val="0"/>
              </a:spcBef>
              <a:spcAft>
                <a:spcPts val="600"/>
              </a:spcAft>
            </a:pPr>
            <a:r>
              <a:rPr lang="en-US" sz="1800" b="1" noProof="1">
                <a:latin typeface="Arial" panose="020B0604020202020204" pitchFamily="34" charset="0"/>
                <a:cs typeface="Arial" panose="020B0604020202020204" pitchFamily="34" charset="0"/>
              </a:rPr>
              <a:t>Our workshop staff can help you with this after the workshop is over.</a:t>
            </a:r>
          </a:p>
        </p:txBody>
      </p:sp>
      <p:pic>
        <p:nvPicPr>
          <p:cNvPr id="8" name="Picture 7">
            <a:extLst>
              <a:ext uri="{FF2B5EF4-FFF2-40B4-BE49-F238E27FC236}">
                <a16:creationId xmlns:a16="http://schemas.microsoft.com/office/drawing/2014/main" id="{A647FBE4-2C10-CF03-379E-FCC053C1F9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595254"/>
            <a:ext cx="5029201" cy="2743200"/>
          </a:xfrm>
          <a:prstGeom prst="roundRect">
            <a:avLst>
              <a:gd name="adj" fmla="val 8594"/>
            </a:avLst>
          </a:prstGeom>
          <a:solidFill>
            <a:srgbClr val="FFFFFF">
              <a:shade val="85000"/>
            </a:srgbClr>
          </a:solidFill>
          <a:ln>
            <a:noFill/>
          </a:ln>
          <a:effectLst>
            <a:outerShdw blurRad="50800" dist="76200" dir="2700000" algn="tl" rotWithShape="0">
              <a:prstClr val="black">
                <a:alpha val="40000"/>
              </a:prstClr>
            </a:outerShdw>
          </a:effectLst>
        </p:spPr>
      </p:pic>
    </p:spTree>
    <p:extLst>
      <p:ext uri="{BB962C8B-B14F-4D97-AF65-F5344CB8AC3E}">
        <p14:creationId xmlns:p14="http://schemas.microsoft.com/office/powerpoint/2010/main" val="1666861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1524000" y="129956"/>
            <a:ext cx="9144000" cy="461665"/>
          </a:xfrm>
          <a:prstGeom prst="rect">
            <a:avLst/>
          </a:prstGeom>
          <a:noFill/>
          <a:ln w="9525">
            <a:noFill/>
            <a:miter lim="800000"/>
            <a:headEnd/>
            <a:tailEnd/>
          </a:ln>
        </p:spPr>
        <p:txBody>
          <a:bodyPr>
            <a:spAutoFit/>
          </a:bodyPr>
          <a:lstStyle/>
          <a:p>
            <a:pPr fontAlgn="base">
              <a:spcBef>
                <a:spcPct val="0"/>
              </a:spcBef>
              <a:spcAft>
                <a:spcPct val="0"/>
              </a:spcAft>
              <a:defRPr/>
            </a:pPr>
            <a:endParaRPr lang="en-US" sz="2400">
              <a:solidFill>
                <a:srgbClr val="000000"/>
              </a:solidFill>
              <a:latin typeface="Arial" charset="0"/>
            </a:endParaRPr>
          </a:p>
        </p:txBody>
      </p:sp>
      <p:sp>
        <p:nvSpPr>
          <p:cNvPr id="4100" name="Rectangle 4"/>
          <p:cNvSpPr>
            <a:spLocks noChangeArrowheads="1"/>
          </p:cNvSpPr>
          <p:nvPr/>
        </p:nvSpPr>
        <p:spPr bwMode="auto">
          <a:xfrm>
            <a:off x="1524000" y="295276"/>
            <a:ext cx="9144000" cy="461665"/>
          </a:xfrm>
          <a:prstGeom prst="rect">
            <a:avLst/>
          </a:prstGeom>
          <a:noFill/>
          <a:ln w="9525">
            <a:noFill/>
            <a:miter lim="800000"/>
            <a:headEnd/>
            <a:tailEnd/>
          </a:ln>
        </p:spPr>
        <p:txBody>
          <a:bodyPr>
            <a:spAutoFit/>
          </a:bodyPr>
          <a:lstStyle/>
          <a:p>
            <a:pPr fontAlgn="base">
              <a:spcBef>
                <a:spcPct val="0"/>
              </a:spcBef>
              <a:spcAft>
                <a:spcPct val="0"/>
              </a:spcAft>
              <a:defRPr/>
            </a:pPr>
            <a:endParaRPr lang="en-US" sz="2400">
              <a:solidFill>
                <a:srgbClr val="000000"/>
              </a:solidFill>
              <a:latin typeface="Arial" charset="0"/>
            </a:endParaRPr>
          </a:p>
        </p:txBody>
      </p:sp>
      <p:sp>
        <p:nvSpPr>
          <p:cNvPr id="4102" name="Rectangle 6"/>
          <p:cNvSpPr>
            <a:spLocks noChangeArrowheads="1"/>
          </p:cNvSpPr>
          <p:nvPr/>
        </p:nvSpPr>
        <p:spPr bwMode="auto">
          <a:xfrm>
            <a:off x="4681538" y="2381251"/>
            <a:ext cx="9144000" cy="461665"/>
          </a:xfrm>
          <a:prstGeom prst="rect">
            <a:avLst/>
          </a:prstGeom>
          <a:noFill/>
          <a:ln w="9525">
            <a:noFill/>
            <a:miter lim="800000"/>
            <a:headEnd/>
            <a:tailEnd/>
          </a:ln>
        </p:spPr>
        <p:txBody>
          <a:bodyPr>
            <a:spAutoFit/>
          </a:bodyPr>
          <a:lstStyle/>
          <a:p>
            <a:pPr fontAlgn="base">
              <a:spcBef>
                <a:spcPct val="0"/>
              </a:spcBef>
              <a:spcAft>
                <a:spcPct val="0"/>
              </a:spcAft>
              <a:defRPr/>
            </a:pPr>
            <a:endParaRPr lang="en-US" sz="2400">
              <a:solidFill>
                <a:srgbClr val="000000"/>
              </a:solidFill>
              <a:latin typeface="Arial" charset="0"/>
            </a:endParaRPr>
          </a:p>
        </p:txBody>
      </p:sp>
      <p:sp>
        <p:nvSpPr>
          <p:cNvPr id="4103" name="Text Box 9"/>
          <p:cNvSpPr txBox="1">
            <a:spLocks noChangeArrowheads="1"/>
          </p:cNvSpPr>
          <p:nvPr/>
        </p:nvSpPr>
        <p:spPr bwMode="auto">
          <a:xfrm>
            <a:off x="152400" y="647700"/>
            <a:ext cx="11887200" cy="5816977"/>
          </a:xfrm>
          <a:prstGeom prst="rect">
            <a:avLst/>
          </a:prstGeom>
          <a:noFill/>
          <a:ln w="9525">
            <a:noFill/>
            <a:miter lim="800000"/>
            <a:headEnd/>
            <a:tailEnd/>
          </a:ln>
        </p:spPr>
        <p:txBody>
          <a:bodyPr wrap="square" lIns="0" tIns="0" rIns="0" bIns="0">
            <a:spAutoFit/>
          </a:bodyPr>
          <a:lstStyle/>
          <a:p>
            <a:pPr marL="176213" indent="-176213" fontAlgn="base">
              <a:spcAft>
                <a:spcPts val="1200"/>
              </a:spcAft>
              <a:buFontTx/>
              <a:buChar char="•"/>
              <a:defRPr/>
            </a:pPr>
            <a:r>
              <a:rPr lang="en-US" b="1" dirty="0">
                <a:solidFill>
                  <a:srgbClr val="333399"/>
                </a:solidFill>
                <a:latin typeface="Arial" panose="020B0604020202020204" pitchFamily="34" charset="0"/>
                <a:cs typeface="Arial" panose="020B0604020202020204" pitchFamily="34" charset="0"/>
              </a:rPr>
              <a:t>Pattern Recognition: </a:t>
            </a:r>
            <a:r>
              <a:rPr lang="en-US" b="1" dirty="0">
                <a:solidFill>
                  <a:srgbClr val="000000"/>
                </a:solidFill>
                <a:latin typeface="Arial" panose="020B0604020202020204" pitchFamily="34" charset="0"/>
                <a:cs typeface="Arial" panose="020B0604020202020204" pitchFamily="34" charset="0"/>
              </a:rPr>
              <a:t>“the act of taking raw data and taking an action based on the category of the pattern.”</a:t>
            </a:r>
          </a:p>
          <a:p>
            <a:pPr marL="176213" lvl="1" indent="-176213" fontAlgn="base">
              <a:spcAft>
                <a:spcPts val="1200"/>
              </a:spcAft>
              <a:buFontTx/>
              <a:buChar char="•"/>
              <a:defRPr/>
            </a:pPr>
            <a:r>
              <a:rPr lang="en-US" b="1" dirty="0">
                <a:solidFill>
                  <a:srgbClr val="333399"/>
                </a:solidFill>
                <a:latin typeface="Arial" panose="020B0604020202020204" pitchFamily="34" charset="0"/>
                <a:cs typeface="Arial" panose="020B0604020202020204" pitchFamily="34" charset="0"/>
              </a:rPr>
              <a:t>Machine Understanding: </a:t>
            </a:r>
            <a:r>
              <a:rPr lang="en-US" b="1" dirty="0">
                <a:latin typeface="Arial" panose="020B0604020202020204" pitchFamily="34" charset="0"/>
                <a:cs typeface="Arial" panose="020B0604020202020204" pitchFamily="34" charset="0"/>
              </a:rPr>
              <a:t>acting on the intentions of the user.</a:t>
            </a:r>
          </a:p>
          <a:p>
            <a:pPr marL="176213" lvl="1" indent="-176213" fontAlgn="base">
              <a:spcAft>
                <a:spcPts val="600"/>
              </a:spcAft>
              <a:buFontTx/>
              <a:buChar char="•"/>
              <a:defRPr/>
            </a:pPr>
            <a:r>
              <a:rPr lang="en-US" b="1" dirty="0">
                <a:solidFill>
                  <a:srgbClr val="333399"/>
                </a:solidFill>
                <a:latin typeface="Arial" panose="020B0604020202020204" pitchFamily="34" charset="0"/>
                <a:cs typeface="Arial" panose="020B0604020202020204" pitchFamily="34" charset="0"/>
              </a:rPr>
              <a:t>Machine Learning: </a:t>
            </a:r>
            <a:r>
              <a:rPr lang="en-US" b="1" dirty="0">
                <a:latin typeface="Arial" panose="020B0604020202020204" pitchFamily="34" charset="0"/>
                <a:cs typeface="Arial" panose="020B0604020202020204" pitchFamily="34" charset="0"/>
              </a:rPr>
              <a:t>“Giving computers the ability to learn without being explicitly programmed.” (Arthur Samuel, 1959)</a:t>
            </a:r>
          </a:p>
          <a:p>
            <a:pPr marL="342900" lvl="1" indent="-166688" fontAlgn="base">
              <a:spcAft>
                <a:spcPts val="1200"/>
              </a:spcAft>
              <a:buFont typeface="Wingdings" pitchFamily="2" charset="2"/>
              <a:buChar char="§"/>
              <a:defRPr/>
            </a:pPr>
            <a:r>
              <a:rPr lang="en-US" b="1" dirty="0">
                <a:latin typeface="Arial" panose="020B0604020202020204" pitchFamily="34" charset="0"/>
                <a:cs typeface="Arial" panose="020B0604020202020204" pitchFamily="34" charset="0"/>
              </a:rPr>
              <a:t>The ability of a machine to improve its performance based on previous results. </a:t>
            </a:r>
          </a:p>
          <a:p>
            <a:pPr marL="176213" lvl="1" indent="-176213" fontAlgn="base">
              <a:spcAft>
                <a:spcPts val="1200"/>
              </a:spcAft>
              <a:buFontTx/>
              <a:buChar char="•"/>
              <a:defRPr/>
            </a:pPr>
            <a:r>
              <a:rPr lang="en-US" b="1" dirty="0">
                <a:solidFill>
                  <a:srgbClr val="333399"/>
                </a:solidFill>
                <a:latin typeface="Arial" panose="020B0604020202020204" pitchFamily="34" charset="0"/>
                <a:cs typeface="Arial" panose="020B0604020202020204" pitchFamily="34" charset="0"/>
              </a:rPr>
              <a:t>Quantum Computing: </a:t>
            </a:r>
            <a:r>
              <a:rPr lang="en-US" b="1" dirty="0">
                <a:latin typeface="Arial" panose="020B0604020202020204" pitchFamily="34" charset="0"/>
                <a:cs typeface="Arial" panose="020B0604020202020204" pitchFamily="34" charset="0"/>
              </a:rPr>
              <a:t>a form of computation that uses quantum-mechanical phenomena, such as superposition, entanglement, and interference, to represent and manipulate information in ways that can provide computational advantages for certain problems.</a:t>
            </a:r>
          </a:p>
          <a:p>
            <a:pPr marL="176213" lvl="1" indent="-176213" fontAlgn="base">
              <a:spcAft>
                <a:spcPts val="1200"/>
              </a:spcAft>
              <a:buFontTx/>
              <a:buChar char="•"/>
              <a:defRPr/>
            </a:pPr>
            <a:r>
              <a:rPr lang="en-US" b="1" dirty="0">
                <a:solidFill>
                  <a:srgbClr val="333399"/>
                </a:solidFill>
                <a:latin typeface="Arial" panose="020B0604020202020204" pitchFamily="34" charset="0"/>
                <a:cs typeface="Arial" panose="020B0604020202020204" pitchFamily="34" charset="0"/>
              </a:rPr>
              <a:t>Quantum Machine Learning: </a:t>
            </a:r>
            <a:r>
              <a:rPr lang="en-US" b="1" dirty="0">
                <a:latin typeface="Arial" panose="020B0604020202020204" pitchFamily="34" charset="0"/>
                <a:cs typeface="Arial" panose="020B0604020202020204" pitchFamily="34" charset="0"/>
              </a:rPr>
              <a:t>application of quantum computing principles to machine learning.</a:t>
            </a:r>
          </a:p>
          <a:p>
            <a:pPr marL="176213" lvl="1" indent="-176213" fontAlgn="base">
              <a:spcAft>
                <a:spcPts val="1200"/>
              </a:spcAft>
              <a:buFontTx/>
              <a:buChar char="•"/>
              <a:defRPr/>
            </a:pPr>
            <a:r>
              <a:rPr lang="en-US" b="1" dirty="0">
                <a:solidFill>
                  <a:srgbClr val="333399"/>
                </a:solidFill>
                <a:latin typeface="Arial" panose="020B0604020202020204" pitchFamily="34" charset="0"/>
                <a:cs typeface="Arial" panose="020B0604020202020204" pitchFamily="34" charset="0"/>
              </a:rPr>
              <a:t>Quantum Advantage: </a:t>
            </a:r>
            <a:r>
              <a:rPr lang="en-US" b="1" dirty="0">
                <a:latin typeface="Arial" panose="020B0604020202020204" pitchFamily="34" charset="0"/>
                <a:cs typeface="Arial" panose="020B0604020202020204" pitchFamily="34" charset="0"/>
              </a:rPr>
              <a:t>the ability of a quantum computer to solve a problem more efficiently, accurately, or otherwise more effectively than the best practical classical methods.</a:t>
            </a:r>
          </a:p>
          <a:p>
            <a:pPr marL="176213" lvl="1" indent="-176213" fontAlgn="base">
              <a:spcAft>
                <a:spcPts val="1200"/>
              </a:spcAft>
              <a:buFontTx/>
              <a:buChar char="•"/>
              <a:defRPr/>
            </a:pPr>
            <a:r>
              <a:rPr lang="en-US" b="1" dirty="0">
                <a:solidFill>
                  <a:srgbClr val="333399"/>
                </a:solidFill>
                <a:latin typeface="Arial" panose="020B0604020202020204" pitchFamily="34" charset="0"/>
                <a:cs typeface="Arial" panose="020B0604020202020204" pitchFamily="34" charset="0"/>
              </a:rPr>
              <a:t>Statistical Significance: </a:t>
            </a:r>
            <a:r>
              <a:rPr lang="en-US" b="1" dirty="0">
                <a:latin typeface="Arial" panose="020B0604020202020204" pitchFamily="34" charset="0"/>
                <a:cs typeface="Arial" panose="020B0604020202020204" pitchFamily="34" charset="0"/>
              </a:rPr>
              <a:t>indicates that an observed result is unlikely to have occurred by chance under a specified null hypothesis.</a:t>
            </a:r>
          </a:p>
          <a:p>
            <a:pPr marL="342900" lvl="1" indent="-166688" fontAlgn="base">
              <a:spcAft>
                <a:spcPts val="1200"/>
              </a:spcAft>
              <a:buFont typeface="Wingdings" pitchFamily="2" charset="2"/>
              <a:buChar char="§"/>
              <a:defRPr/>
            </a:pPr>
            <a:r>
              <a:rPr lang="en-US" b="1" dirty="0">
                <a:latin typeface="Arial" panose="020B0604020202020204" pitchFamily="34" charset="0"/>
                <a:cs typeface="Arial" panose="020B0604020202020204" pitchFamily="34" charset="0"/>
              </a:rPr>
              <a:t>“Given enough data, everything is statistically significant.” (Douglas Merrill, </a:t>
            </a:r>
            <a:r>
              <a:rPr lang="en-US" b="1" dirty="0" err="1">
                <a:latin typeface="Arial" panose="020B0604020202020204" pitchFamily="34" charset="0"/>
                <a:cs typeface="Arial" panose="020B0604020202020204" pitchFamily="34" charset="0"/>
              </a:rPr>
              <a:t>Zestfinance.com</a:t>
            </a:r>
            <a:r>
              <a:rPr lang="en-US" b="1" dirty="0">
                <a:latin typeface="Arial" panose="020B0604020202020204" pitchFamily="34" charset="0"/>
                <a:cs typeface="Arial" panose="020B0604020202020204" pitchFamily="34" charset="0"/>
              </a:rPr>
              <a:t>, 2013).</a:t>
            </a:r>
          </a:p>
          <a:p>
            <a:pPr marL="176213" lvl="1" indent="-176213" fontAlgn="base">
              <a:spcAft>
                <a:spcPts val="1200"/>
              </a:spcAft>
              <a:buFontTx/>
              <a:buChar char="•"/>
              <a:defRPr/>
            </a:pPr>
            <a:r>
              <a:rPr lang="en-US" b="1" dirty="0">
                <a:solidFill>
                  <a:srgbClr val="333399"/>
                </a:solidFill>
                <a:latin typeface="Arial" panose="020B0604020202020204" pitchFamily="34" charset="0"/>
                <a:cs typeface="Arial" panose="020B0604020202020204" pitchFamily="34" charset="0"/>
              </a:rPr>
              <a:t>The Reality: </a:t>
            </a:r>
            <a:r>
              <a:rPr lang="en-US" b="1" dirty="0">
                <a:latin typeface="Arial" panose="020B0604020202020204" pitchFamily="34" charset="0"/>
                <a:cs typeface="Arial" panose="020B0604020202020204" pitchFamily="34" charset="0"/>
              </a:rPr>
              <a:t>“Any algorithm works some of the time. The real question is whether your customers find it useful.” (Joe Picone... a very long time ago </a:t>
            </a:r>
            <a:r>
              <a:rPr lang="en-US" b="1" dirty="0">
                <a:latin typeface="Arial" panose="020B0604020202020204" pitchFamily="34" charset="0"/>
                <a:cs typeface="Arial" panose="020B0604020202020204" pitchFamily="34" charset="0"/>
                <a:sym typeface="Wingdings" pitchFamily="2" charset="2"/>
              </a:rPr>
              <a:t>)</a:t>
            </a:r>
            <a:endParaRPr lang="en-US" b="1" dirty="0">
              <a:solidFill>
                <a:srgbClr val="333399"/>
              </a:solidFill>
              <a:latin typeface="Arial" panose="020B0604020202020204" pitchFamily="34" charset="0"/>
              <a:cs typeface="Arial" panose="020B0604020202020204" pitchFamily="34" charset="0"/>
            </a:endParaRPr>
          </a:p>
        </p:txBody>
      </p:sp>
      <p:sp>
        <p:nvSpPr>
          <p:cNvPr id="4104" name="Text Box 10"/>
          <p:cNvSpPr txBox="1">
            <a:spLocks noChangeArrowheads="1"/>
          </p:cNvSpPr>
          <p:nvPr/>
        </p:nvSpPr>
        <p:spPr bwMode="auto">
          <a:xfrm>
            <a:off x="152400" y="0"/>
            <a:ext cx="11887199" cy="457200"/>
          </a:xfrm>
          <a:prstGeom prst="rect">
            <a:avLst/>
          </a:prstGeom>
        </p:spPr>
        <p:txBody>
          <a:bodyPr vert="horz" wrap="none" lIns="0" tIns="0" rIns="0" bIns="0" rtlCol="0" anchor="ctr" anchorCtr="0">
            <a:noAutofit/>
          </a:bodyPr>
          <a:lstStyle>
            <a:lvl1pPr indent="-11113" defTabSz="457200">
              <a:spcBef>
                <a:spcPct val="0"/>
              </a:spcBef>
              <a:buNone/>
              <a:tabLst/>
              <a:defRPr sz="2400" b="1" baseline="0">
                <a:latin typeface="Arial"/>
                <a:ea typeface="+mj-ea"/>
                <a:cs typeface="Arial"/>
              </a:defRPr>
            </a:lvl1pPr>
          </a:lstStyle>
          <a:p>
            <a:r>
              <a:rPr lang="en-US" dirty="0"/>
              <a:t>Terminology</a:t>
            </a:r>
          </a:p>
        </p:txBody>
      </p:sp>
    </p:spTree>
    <p:extLst>
      <p:ext uri="{BB962C8B-B14F-4D97-AF65-F5344CB8AC3E}">
        <p14:creationId xmlns:p14="http://schemas.microsoft.com/office/powerpoint/2010/main" val="2207481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103">
                                            <p:txEl>
                                              <p:pRg st="0" end="0"/>
                                            </p:txEl>
                                          </p:spTgt>
                                        </p:tgtEl>
                                        <p:attrNameLst>
                                          <p:attrName>ppt_c</p:attrName>
                                        </p:attrNameLst>
                                      </p:cBhvr>
                                      <p:to>
                                        <a:srgbClr val="80808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4103">
                                            <p:txEl>
                                              <p:pRg st="1" end="1"/>
                                            </p:txEl>
                                          </p:spTgt>
                                        </p:tgtEl>
                                        <p:attrNameLst>
                                          <p:attrName>ppt_c</p:attrName>
                                        </p:attrNameLst>
                                      </p:cBhvr>
                                      <p:to>
                                        <a:srgbClr val="80808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103">
                                            <p:txEl>
                                              <p:pRg st="2" end="2"/>
                                            </p:txEl>
                                          </p:spTgt>
                                        </p:tgtEl>
                                        <p:attrNameLst>
                                          <p:attrName>ppt_c</p:attrName>
                                        </p:attrNameLst>
                                      </p:cBhvr>
                                      <p:to>
                                        <a:srgbClr val="80808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4103">
                                            <p:txEl>
                                              <p:pRg st="3" end="3"/>
                                            </p:txEl>
                                          </p:spTgt>
                                        </p:tgtEl>
                                        <p:attrNameLst>
                                          <p:attrName>ppt_c</p:attrName>
                                        </p:attrNameLst>
                                      </p:cBhvr>
                                      <p:to>
                                        <a:srgbClr val="808080"/>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4103">
                                            <p:txEl>
                                              <p:pRg st="4" end="4"/>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03">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4103">
                                            <p:txEl>
                                              <p:pRg st="5" end="5"/>
                                            </p:txEl>
                                          </p:spTgt>
                                        </p:tgtEl>
                                        <p:attrNameLst>
                                          <p:attrName>ppt_c</p:attrName>
                                        </p:attrNameLst>
                                      </p:cBhvr>
                                      <p:to>
                                        <a:srgbClr val="808080"/>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03">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4103">
                                            <p:txEl>
                                              <p:pRg st="6" end="6"/>
                                            </p:txEl>
                                          </p:spTgt>
                                        </p:tgtEl>
                                        <p:attrNameLst>
                                          <p:attrName>ppt_c</p:attrName>
                                        </p:attrNameLst>
                                      </p:cBhvr>
                                      <p:to>
                                        <a:srgbClr val="808080"/>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03">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4103">
                                            <p:txEl>
                                              <p:pRg st="7" end="7"/>
                                            </p:txEl>
                                          </p:spTgt>
                                        </p:tgtEl>
                                        <p:attrNameLst>
                                          <p:attrName>ppt_c</p:attrName>
                                        </p:attrNameLst>
                                      </p:cBhvr>
                                      <p:to>
                                        <a:srgbClr val="808080"/>
                                      </p:to>
                                    </p:animClr>
                                  </p:subTnLst>
                                </p:cTn>
                              </p:par>
                              <p:par>
                                <p:cTn id="35" presetID="1" presetClass="entr" presetSubtype="0" fill="hold" nodeType="withEffect">
                                  <p:stCondLst>
                                    <p:cond delay="0"/>
                                  </p:stCondLst>
                                  <p:childTnLst>
                                    <p:set>
                                      <p:cBhvr>
                                        <p:cTn id="36" dur="1" fill="hold">
                                          <p:stCondLst>
                                            <p:cond delay="0"/>
                                          </p:stCondLst>
                                        </p:cTn>
                                        <p:tgtEl>
                                          <p:spTgt spid="4103">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4103">
                                            <p:txEl>
                                              <p:pRg st="8" end="8"/>
                                            </p:txEl>
                                          </p:spTgt>
                                        </p:tgtEl>
                                        <p:attrNameLst>
                                          <p:attrName>ppt_c</p:attrName>
                                        </p:attrNameLst>
                                      </p:cBhvr>
                                      <p:to>
                                        <a:srgbClr val="808080"/>
                                      </p:to>
                                    </p:animClr>
                                  </p:sub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10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E7A57-D491-7B8A-C373-AB0BC21FA800}"/>
            </a:ext>
          </a:extLst>
        </p:cNvPr>
        <p:cNvGrpSpPr/>
        <p:nvPr/>
      </p:nvGrpSpPr>
      <p:grpSpPr>
        <a:xfrm>
          <a:off x="0" y="0"/>
          <a:ext cx="0" cy="0"/>
          <a:chOff x="0" y="0"/>
          <a:chExt cx="0" cy="0"/>
        </a:xfrm>
      </p:grpSpPr>
      <p:sp>
        <p:nvSpPr>
          <p:cNvPr id="4100" name="Rectangle 4">
            <a:extLst>
              <a:ext uri="{FF2B5EF4-FFF2-40B4-BE49-F238E27FC236}">
                <a16:creationId xmlns:a16="http://schemas.microsoft.com/office/drawing/2014/main" id="{FF6DEB4C-8B3E-F4A4-32BD-129628EB66D1}"/>
              </a:ext>
            </a:extLst>
          </p:cNvPr>
          <p:cNvSpPr>
            <a:spLocks noChangeArrowheads="1"/>
          </p:cNvSpPr>
          <p:nvPr/>
        </p:nvSpPr>
        <p:spPr bwMode="auto">
          <a:xfrm>
            <a:off x="1524000" y="295276"/>
            <a:ext cx="9144000" cy="461665"/>
          </a:xfrm>
          <a:prstGeom prst="rect">
            <a:avLst/>
          </a:prstGeom>
          <a:noFill/>
          <a:ln w="9525">
            <a:noFill/>
            <a:miter lim="800000"/>
            <a:headEnd/>
            <a:tailEnd/>
          </a:ln>
        </p:spPr>
        <p:txBody>
          <a:bodyPr>
            <a:spAutoFit/>
          </a:bodyPr>
          <a:lstStyle/>
          <a:p>
            <a:pPr fontAlgn="base">
              <a:spcBef>
                <a:spcPct val="0"/>
              </a:spcBef>
              <a:spcAft>
                <a:spcPct val="0"/>
              </a:spcAft>
              <a:defRPr/>
            </a:pPr>
            <a:endParaRPr lang="en-US" sz="2400">
              <a:solidFill>
                <a:srgbClr val="000000"/>
              </a:solidFill>
              <a:latin typeface="Arial" charset="0"/>
            </a:endParaRPr>
          </a:p>
        </p:txBody>
      </p:sp>
      <p:sp>
        <p:nvSpPr>
          <p:cNvPr id="4102" name="Rectangle 6">
            <a:extLst>
              <a:ext uri="{FF2B5EF4-FFF2-40B4-BE49-F238E27FC236}">
                <a16:creationId xmlns:a16="http://schemas.microsoft.com/office/drawing/2014/main" id="{CAF09A66-16AD-7E38-D80A-9BEB52F204F7}"/>
              </a:ext>
            </a:extLst>
          </p:cNvPr>
          <p:cNvSpPr>
            <a:spLocks noChangeArrowheads="1"/>
          </p:cNvSpPr>
          <p:nvPr/>
        </p:nvSpPr>
        <p:spPr bwMode="auto">
          <a:xfrm>
            <a:off x="4681538" y="2381251"/>
            <a:ext cx="9144000" cy="461665"/>
          </a:xfrm>
          <a:prstGeom prst="rect">
            <a:avLst/>
          </a:prstGeom>
          <a:noFill/>
          <a:ln w="9525">
            <a:noFill/>
            <a:miter lim="800000"/>
            <a:headEnd/>
            <a:tailEnd/>
          </a:ln>
        </p:spPr>
        <p:txBody>
          <a:bodyPr>
            <a:spAutoFit/>
          </a:bodyPr>
          <a:lstStyle/>
          <a:p>
            <a:pPr fontAlgn="base">
              <a:spcBef>
                <a:spcPct val="0"/>
              </a:spcBef>
              <a:spcAft>
                <a:spcPct val="0"/>
              </a:spcAft>
              <a:defRPr/>
            </a:pPr>
            <a:endParaRPr lang="en-US" sz="2400">
              <a:solidFill>
                <a:srgbClr val="000000"/>
              </a:solidFill>
              <a:latin typeface="Arial" charset="0"/>
            </a:endParaRPr>
          </a:p>
        </p:txBody>
      </p:sp>
      <p:sp>
        <p:nvSpPr>
          <p:cNvPr id="4103" name="Text Box 9">
            <a:extLst>
              <a:ext uri="{FF2B5EF4-FFF2-40B4-BE49-F238E27FC236}">
                <a16:creationId xmlns:a16="http://schemas.microsoft.com/office/drawing/2014/main" id="{823760B0-CB38-FD73-6A5F-2EABDD86F53A}"/>
              </a:ext>
            </a:extLst>
          </p:cNvPr>
          <p:cNvSpPr txBox="1">
            <a:spLocks noChangeArrowheads="1"/>
          </p:cNvSpPr>
          <p:nvPr/>
        </p:nvSpPr>
        <p:spPr bwMode="auto">
          <a:xfrm>
            <a:off x="152399" y="647700"/>
            <a:ext cx="6963104" cy="6186309"/>
          </a:xfrm>
          <a:prstGeom prst="rect">
            <a:avLst/>
          </a:prstGeom>
          <a:noFill/>
          <a:ln w="9525">
            <a:noFill/>
            <a:miter lim="800000"/>
            <a:headEnd/>
            <a:tailEnd/>
          </a:ln>
        </p:spPr>
        <p:txBody>
          <a:bodyPr wrap="square" lIns="0" tIns="0" rIns="0" bIns="0">
            <a:spAutoFit/>
          </a:bodyPr>
          <a:lstStyle/>
          <a:p>
            <a:pPr marL="176213" indent="-176213" fontAlgn="base">
              <a:spcAft>
                <a:spcPts val="1200"/>
              </a:spcAft>
              <a:buFontTx/>
              <a:buChar char="•"/>
              <a:defRPr/>
            </a:pPr>
            <a:r>
              <a:rPr lang="en-US" b="1" dirty="0">
                <a:solidFill>
                  <a:srgbClr val="333399"/>
                </a:solidFill>
                <a:latin typeface="Arial" panose="020B0604020202020204" pitchFamily="34" charset="0"/>
                <a:cs typeface="Arial" panose="020B0604020202020204" pitchFamily="34" charset="0"/>
              </a:rPr>
              <a:t>Quantum Mechanics: </a:t>
            </a:r>
            <a:r>
              <a:rPr lang="en-US" b="1" dirty="0">
                <a:latin typeface="Arial" panose="020B0604020202020204" pitchFamily="34" charset="0"/>
                <a:cs typeface="Arial" panose="020B0604020202020204" pitchFamily="34" charset="0"/>
              </a:rPr>
              <a:t>harnesses superposition to allow qubits to exist in multiple states simultaneously, and entanglement to link qubits so the state of one instantly influences another, exponentially increasing processing power.</a:t>
            </a:r>
          </a:p>
          <a:p>
            <a:pPr marL="176213" lvl="0" indent="-176213" fontAlgn="base">
              <a:spcAft>
                <a:spcPts val="1200"/>
              </a:spcAft>
              <a:buFontTx/>
              <a:buChar char="•"/>
              <a:defRPr/>
            </a:pPr>
            <a:r>
              <a:rPr lang="en-US" b="1" dirty="0">
                <a:solidFill>
                  <a:srgbClr val="333399"/>
                </a:solidFill>
                <a:latin typeface="Arial" panose="020B0604020202020204" pitchFamily="34" charset="0"/>
                <a:cs typeface="Arial" panose="020B0604020202020204" pitchFamily="34" charset="0"/>
              </a:rPr>
              <a:t>Essential Background: </a:t>
            </a:r>
            <a:r>
              <a:rPr lang="en-US" b="1" dirty="0">
                <a:latin typeface="Arial" panose="020B0604020202020204" pitchFamily="34" charset="0"/>
                <a:cs typeface="Arial" panose="020B0604020202020204" pitchFamily="34" charset="0"/>
              </a:rPr>
              <a:t>linear algebra, calculus and differential equations, complex numbers, probability, classical mechanics, electromagnetism, wave theory, modern physics and quantum mechanics.</a:t>
            </a:r>
          </a:p>
          <a:p>
            <a:pPr marL="285750" lvl="0" indent="-285750" fontAlgn="base">
              <a:spcAft>
                <a:spcPts val="1200"/>
              </a:spcAft>
              <a:buFont typeface="Wingdings" pitchFamily="2" charset="2"/>
              <a:buChar char="Ø"/>
              <a:defRPr/>
            </a:pPr>
            <a:r>
              <a:rPr lang="en-US" b="1" dirty="0">
                <a:solidFill>
                  <a:schemeClr val="accent6">
                    <a:lumMod val="50000"/>
                  </a:schemeClr>
                </a:solidFill>
                <a:latin typeface="Arial" panose="020B0604020202020204" pitchFamily="34" charset="0"/>
                <a:cs typeface="Arial" panose="020B0604020202020204" pitchFamily="34" charset="0"/>
              </a:rPr>
              <a:t>We will NOT attempt to teach you these things today </a:t>
            </a:r>
            <a:r>
              <a:rPr lang="en-US" b="1" dirty="0">
                <a:solidFill>
                  <a:schemeClr val="accent6">
                    <a:lumMod val="50000"/>
                  </a:schemeClr>
                </a:solidFill>
                <a:latin typeface="Arial" panose="020B0604020202020204" pitchFamily="34" charset="0"/>
                <a:cs typeface="Arial" panose="020B0604020202020204" pitchFamily="34" charset="0"/>
                <a:sym typeface="Wingdings" pitchFamily="2" charset="2"/>
              </a:rPr>
              <a:t></a:t>
            </a:r>
            <a:endParaRPr lang="en-US" b="1" dirty="0">
              <a:solidFill>
                <a:schemeClr val="accent6">
                  <a:lumMod val="50000"/>
                </a:schemeClr>
              </a:solidFill>
              <a:latin typeface="Arial" panose="020B0604020202020204" pitchFamily="34" charset="0"/>
              <a:cs typeface="Arial" panose="020B0604020202020204" pitchFamily="34" charset="0"/>
            </a:endParaRPr>
          </a:p>
          <a:p>
            <a:pPr marL="176213" lvl="1" indent="-176213" fontAlgn="base">
              <a:spcAft>
                <a:spcPts val="1200"/>
              </a:spcAft>
              <a:buFontTx/>
              <a:buChar char="•"/>
              <a:defRPr/>
            </a:pPr>
            <a:r>
              <a:rPr lang="en-US" b="1" dirty="0">
                <a:solidFill>
                  <a:srgbClr val="333399"/>
                </a:solidFill>
                <a:latin typeface="Arial" panose="020B0604020202020204" pitchFamily="34" charset="0"/>
                <a:cs typeface="Arial" panose="020B0604020202020204" pitchFamily="34" charset="0"/>
              </a:rPr>
              <a:t>Quantum Hardware: </a:t>
            </a:r>
            <a:r>
              <a:rPr lang="en-US" b="1" dirty="0">
                <a:latin typeface="Arial" panose="020B0604020202020204" pitchFamily="34" charset="0"/>
                <a:cs typeface="Arial" panose="020B0604020202020204" pitchFamily="34" charset="0"/>
              </a:rPr>
              <a:t>this is a rapidly developing and expanding field. Computational capabilities are increasing rapidly (e.g., no. of qubits), but there are still many obstacles.</a:t>
            </a:r>
          </a:p>
          <a:p>
            <a:pPr marL="176213" lvl="1" indent="-176213" fontAlgn="base">
              <a:spcAft>
                <a:spcPts val="1200"/>
              </a:spcAft>
              <a:buFontTx/>
              <a:buChar char="•"/>
              <a:defRPr/>
            </a:pPr>
            <a:r>
              <a:rPr lang="en-US" b="1" dirty="0">
                <a:solidFill>
                  <a:srgbClr val="333399"/>
                </a:solidFill>
                <a:latin typeface="Arial" panose="020B0604020202020204" pitchFamily="34" charset="0"/>
                <a:cs typeface="Arial" panose="020B0604020202020204" pitchFamily="34" charset="0"/>
              </a:rPr>
              <a:t>The IBM Quantum Computer: </a:t>
            </a:r>
            <a:r>
              <a:rPr lang="en-US" b="1" dirty="0">
                <a:latin typeface="Arial" panose="020B0604020202020204" pitchFamily="34" charset="0"/>
                <a:cs typeface="Arial" panose="020B0604020202020204" pitchFamily="34" charset="0"/>
              </a:rPr>
              <a:t>a modular superconducting system designed to run complex circuits using Qiskit. It integrates quantum processors cooled to near absolute zero with a hybrid classical-quantum supercomputing architecture to execute error-mitigated workloads.</a:t>
            </a:r>
          </a:p>
          <a:p>
            <a:pPr marL="285750" indent="-285750" fontAlgn="base">
              <a:spcAft>
                <a:spcPts val="1200"/>
              </a:spcAft>
              <a:buFont typeface="Wingdings" pitchFamily="2" charset="2"/>
              <a:buChar char="Ø"/>
              <a:defRPr/>
            </a:pPr>
            <a:r>
              <a:rPr lang="en-US" b="1" dirty="0">
                <a:solidFill>
                  <a:schemeClr val="accent6">
                    <a:lumMod val="50000"/>
                  </a:schemeClr>
                </a:solidFill>
                <a:latin typeface="Arial" panose="020B0604020202020204" pitchFamily="34" charset="0"/>
                <a:cs typeface="Arial" panose="020B0604020202020204" pitchFamily="34" charset="0"/>
              </a:rPr>
              <a:t>We will focus mostly on using simulators and Qiskit. </a:t>
            </a:r>
            <a:r>
              <a:rPr lang="en-US" b="1" dirty="0">
                <a:solidFill>
                  <a:schemeClr val="accent6">
                    <a:lumMod val="50000"/>
                  </a:schemeClr>
                </a:solidFill>
                <a:latin typeface="Arial" panose="020B0604020202020204" pitchFamily="34" charset="0"/>
                <a:cs typeface="Arial" panose="020B0604020202020204" pitchFamily="34" charset="0"/>
                <a:sym typeface="Wingdings" pitchFamily="2" charset="2"/>
              </a:rPr>
              <a:t> </a:t>
            </a:r>
            <a:endParaRPr lang="en-US" b="1" dirty="0">
              <a:solidFill>
                <a:schemeClr val="accent6">
                  <a:lumMod val="50000"/>
                </a:schemeClr>
              </a:solidFill>
              <a:latin typeface="Arial" panose="020B0604020202020204" pitchFamily="34" charset="0"/>
              <a:cs typeface="Arial" panose="020B0604020202020204" pitchFamily="34" charset="0"/>
            </a:endParaRPr>
          </a:p>
          <a:p>
            <a:pPr marL="176213" lvl="1" indent="-176213" fontAlgn="base">
              <a:spcAft>
                <a:spcPts val="1200"/>
              </a:spcAft>
              <a:buFontTx/>
              <a:buChar char="•"/>
              <a:defRPr/>
            </a:pPr>
            <a:endParaRPr lang="en-US" b="1" dirty="0">
              <a:latin typeface="Arial" panose="020B0604020202020204" pitchFamily="34" charset="0"/>
              <a:cs typeface="Arial" panose="020B0604020202020204" pitchFamily="34" charset="0"/>
            </a:endParaRPr>
          </a:p>
        </p:txBody>
      </p:sp>
      <p:sp>
        <p:nvSpPr>
          <p:cNvPr id="4104" name="Text Box 10">
            <a:extLst>
              <a:ext uri="{FF2B5EF4-FFF2-40B4-BE49-F238E27FC236}">
                <a16:creationId xmlns:a16="http://schemas.microsoft.com/office/drawing/2014/main" id="{DAA8A5C9-6C9A-D3B7-92F0-B5BD57F8DFD6}"/>
              </a:ext>
            </a:extLst>
          </p:cNvPr>
          <p:cNvSpPr txBox="1">
            <a:spLocks noChangeArrowheads="1"/>
          </p:cNvSpPr>
          <p:nvPr/>
        </p:nvSpPr>
        <p:spPr bwMode="auto">
          <a:xfrm>
            <a:off x="152400" y="0"/>
            <a:ext cx="11887199" cy="457200"/>
          </a:xfrm>
          <a:prstGeom prst="rect">
            <a:avLst/>
          </a:prstGeom>
        </p:spPr>
        <p:txBody>
          <a:bodyPr vert="horz" wrap="none" lIns="0" tIns="0" rIns="0" bIns="0" rtlCol="0" anchor="ctr" anchorCtr="0">
            <a:noAutofit/>
          </a:bodyPr>
          <a:lstStyle>
            <a:lvl1pPr indent="-11113" defTabSz="457200">
              <a:spcBef>
                <a:spcPct val="0"/>
              </a:spcBef>
              <a:buNone/>
              <a:tabLst/>
              <a:defRPr sz="2400" b="1" baseline="0">
                <a:latin typeface="Arial"/>
                <a:ea typeface="+mj-ea"/>
                <a:cs typeface="Arial"/>
              </a:defRPr>
            </a:lvl1pPr>
          </a:lstStyle>
          <a:p>
            <a:r>
              <a:rPr lang="en-US" dirty="0"/>
              <a:t>What This Workshop Is NOT About!</a:t>
            </a:r>
          </a:p>
        </p:txBody>
      </p:sp>
      <p:pic>
        <p:nvPicPr>
          <p:cNvPr id="2" name="Picture 1" descr="picture of a quantum computer">
            <a:extLst>
              <a:ext uri="{FF2B5EF4-FFF2-40B4-BE49-F238E27FC236}">
                <a16:creationId xmlns:a16="http://schemas.microsoft.com/office/drawing/2014/main" id="{A1B752F7-C04F-CB6A-7E9A-B26F7F7A3A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48600" y="3535928"/>
            <a:ext cx="4191000" cy="2794000"/>
          </a:xfrm>
          <a:prstGeom prst="roundRect">
            <a:avLst>
              <a:gd name="adj" fmla="val 8594"/>
            </a:avLst>
          </a:prstGeom>
          <a:solidFill>
            <a:srgbClr val="FFFFFF">
              <a:shade val="85000"/>
            </a:srgbClr>
          </a:solidFill>
          <a:ln>
            <a:noFill/>
          </a:ln>
          <a:effectLst>
            <a:outerShdw blurRad="50800" dist="76200" dir="2700000" algn="tl" rotWithShape="0">
              <a:prstClr val="black">
                <a:alpha val="40000"/>
              </a:prstClr>
            </a:outerShdw>
          </a:effectLst>
        </p:spPr>
      </p:pic>
      <p:pic>
        <p:nvPicPr>
          <p:cNvPr id="4" name="Picture 3">
            <a:extLst>
              <a:ext uri="{FF2B5EF4-FFF2-40B4-BE49-F238E27FC236}">
                <a16:creationId xmlns:a16="http://schemas.microsoft.com/office/drawing/2014/main" id="{759FA0FD-430D-737A-69E4-0E6604C890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53413" y="858892"/>
            <a:ext cx="4186187" cy="2281145"/>
          </a:xfrm>
          <a:prstGeom prst="roundRect">
            <a:avLst>
              <a:gd name="adj" fmla="val 8594"/>
            </a:avLst>
          </a:prstGeom>
          <a:solidFill>
            <a:srgbClr val="FFFFFF">
              <a:shade val="85000"/>
            </a:srgbClr>
          </a:solidFill>
          <a:ln>
            <a:noFill/>
          </a:ln>
          <a:effectLst>
            <a:outerShdw blurRad="50800" dist="76200" dir="2700000" algn="tl" rotWithShape="0">
              <a:prstClr val="black">
                <a:alpha val="40000"/>
              </a:prstClr>
            </a:outerShdw>
          </a:effectLst>
        </p:spPr>
      </p:pic>
    </p:spTree>
    <p:extLst>
      <p:ext uri="{BB962C8B-B14F-4D97-AF65-F5344CB8AC3E}">
        <p14:creationId xmlns:p14="http://schemas.microsoft.com/office/powerpoint/2010/main" val="1157814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0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0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0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EC8B18AD-E01B-4F7B-8120-ACD97818226F}"/>
              </a:ext>
            </a:extLst>
          </p:cNvPr>
          <p:cNvSpPr txBox="1">
            <a:spLocks/>
          </p:cNvSpPr>
          <p:nvPr/>
        </p:nvSpPr>
        <p:spPr>
          <a:xfrm>
            <a:off x="155448" y="0"/>
            <a:ext cx="11887200" cy="460763"/>
          </a:xfrm>
          <a:prstGeom prst="rect">
            <a:avLst/>
          </a:prstGeom>
        </p:spPr>
        <p:txBody>
          <a:bodyPr vert="horz" wrap="none" lIns="0" tIns="0" rIns="0" bIns="0" rtlCol="0" anchor="ctr" anchorCtr="0">
            <a:noAutofit/>
          </a:bodyPr>
          <a:lstStyle>
            <a:defPPr>
              <a:defRPr lang="en-US"/>
            </a:defPPr>
            <a:lvl1pPr indent="-11113" defTabSz="457200">
              <a:spcBef>
                <a:spcPct val="0"/>
              </a:spcBef>
              <a:buNone/>
              <a:tabLst/>
              <a:defRPr sz="2400" b="1" baseline="0">
                <a:latin typeface="Arial"/>
                <a:ea typeface="+mj-ea"/>
                <a:cs typeface="Arial"/>
              </a:defRPr>
            </a:lvl1pPr>
          </a:lstStyle>
          <a:p>
            <a:r>
              <a:rPr lang="en-US" noProof="1"/>
              <a:t>Today’s Roadmap</a:t>
            </a:r>
          </a:p>
        </p:txBody>
      </p:sp>
      <p:pic>
        <p:nvPicPr>
          <p:cNvPr id="117" name="Picture 116">
            <a:extLst>
              <a:ext uri="{FF2B5EF4-FFF2-40B4-BE49-F238E27FC236}">
                <a16:creationId xmlns:a16="http://schemas.microsoft.com/office/drawing/2014/main" id="{657ECC15-386B-924B-1288-1B0B83371C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2842" y="723900"/>
            <a:ext cx="8636758" cy="5757839"/>
          </a:xfrm>
          <a:prstGeom prst="rect">
            <a:avLst/>
          </a:prstGeom>
        </p:spPr>
      </p:pic>
      <p:sp>
        <p:nvSpPr>
          <p:cNvPr id="120" name="Rounded Rectangle 119">
            <a:extLst>
              <a:ext uri="{FF2B5EF4-FFF2-40B4-BE49-F238E27FC236}">
                <a16:creationId xmlns:a16="http://schemas.microsoft.com/office/drawing/2014/main" id="{4C64ADE4-AA92-1C34-F627-DBBCB5D57133}"/>
              </a:ext>
            </a:extLst>
          </p:cNvPr>
          <p:cNvSpPr/>
          <p:nvPr/>
        </p:nvSpPr>
        <p:spPr>
          <a:xfrm>
            <a:off x="152400" y="723900"/>
            <a:ext cx="3013881" cy="5638800"/>
          </a:xfrm>
          <a:prstGeom prst="roundRect">
            <a:avLst/>
          </a:prstGeom>
          <a:gradFill flip="none" rotWithShape="1">
            <a:gsLst>
              <a:gs pos="0">
                <a:schemeClr val="bg1"/>
              </a:gs>
              <a:gs pos="100000">
                <a:schemeClr val="accent3">
                  <a:lumMod val="20000"/>
                  <a:lumOff val="80000"/>
                </a:schemeClr>
              </a:gs>
            </a:gsLst>
            <a:lin ang="2700000" scaled="1"/>
            <a:tileRect/>
          </a:gradFill>
          <a:ln>
            <a:solidFill>
              <a:schemeClr val="tx1"/>
            </a:solidFill>
          </a:ln>
          <a:effectLst>
            <a:outerShdw blurRad="50800" dist="762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8" name="Content Placeholder 2">
            <a:extLst>
              <a:ext uri="{FF2B5EF4-FFF2-40B4-BE49-F238E27FC236}">
                <a16:creationId xmlns:a16="http://schemas.microsoft.com/office/drawing/2014/main" id="{FB431776-46BB-5EB7-A075-BF520704A81E}"/>
              </a:ext>
            </a:extLst>
          </p:cNvPr>
          <p:cNvSpPr>
            <a:spLocks noGrp="1"/>
          </p:cNvSpPr>
          <p:nvPr>
            <p:ph idx="1"/>
          </p:nvPr>
        </p:nvSpPr>
        <p:spPr>
          <a:xfrm>
            <a:off x="275544" y="723900"/>
            <a:ext cx="2726963" cy="5638800"/>
          </a:xfrm>
        </p:spPr>
        <p:txBody>
          <a:bodyPr wrap="square" lIns="0" tIns="0" rIns="0" bIns="0" anchor="ctr" anchorCtr="0">
            <a:noAutofit/>
          </a:bodyPr>
          <a:lstStyle/>
          <a:p>
            <a:pPr marL="293688" indent="-293688">
              <a:spcBef>
                <a:spcPts val="0"/>
              </a:spcBef>
              <a:spcAft>
                <a:spcPts val="1200"/>
              </a:spcAft>
              <a:buSzPct val="125000"/>
              <a:buBlip>
                <a:blip r:embed="rId4"/>
              </a:buBlip>
            </a:pPr>
            <a:r>
              <a:rPr lang="en-US" sz="1800" b="1" noProof="1">
                <a:solidFill>
                  <a:schemeClr val="accent6">
                    <a:lumMod val="50000"/>
                  </a:schemeClr>
                </a:solidFill>
                <a:latin typeface="Arial" panose="020B0604020202020204" pitchFamily="34" charset="0"/>
                <a:cs typeface="Arial" panose="020B0604020202020204" pitchFamily="34" charset="0"/>
              </a:rPr>
              <a:t>Morning sessions focus on basic theory</a:t>
            </a:r>
          </a:p>
          <a:p>
            <a:pPr marL="293688" indent="-293688">
              <a:spcBef>
                <a:spcPts val="0"/>
              </a:spcBef>
              <a:spcAft>
                <a:spcPts val="1200"/>
              </a:spcAft>
              <a:buSzPct val="125000"/>
              <a:buBlip>
                <a:blip r:embed="rId4"/>
              </a:buBlip>
            </a:pPr>
            <a:r>
              <a:rPr lang="en-US" sz="1800" b="1" noProof="1">
                <a:solidFill>
                  <a:schemeClr val="accent6">
                    <a:lumMod val="50000"/>
                  </a:schemeClr>
                </a:solidFill>
                <a:latin typeface="Arial" panose="020B0604020202020204" pitchFamily="34" charset="0"/>
                <a:cs typeface="Arial" panose="020B0604020202020204" pitchFamily="34" charset="0"/>
              </a:rPr>
              <a:t>Afternoon sessions focus on hands-on learning</a:t>
            </a:r>
          </a:p>
          <a:p>
            <a:pPr marL="293688" indent="-293688">
              <a:spcBef>
                <a:spcPts val="0"/>
              </a:spcBef>
              <a:spcAft>
                <a:spcPts val="1200"/>
              </a:spcAft>
              <a:buSzPct val="125000"/>
              <a:buBlip>
                <a:blip r:embed="rId4"/>
              </a:buBlip>
            </a:pPr>
            <a:r>
              <a:rPr lang="en-US" sz="1800" b="1" noProof="1">
                <a:solidFill>
                  <a:schemeClr val="accent6">
                    <a:lumMod val="50000"/>
                  </a:schemeClr>
                </a:solidFill>
                <a:latin typeface="Arial" panose="020B0604020202020204" pitchFamily="34" charset="0"/>
                <a:cs typeface="Arial" panose="020B0604020202020204" pitchFamily="34" charset="0"/>
              </a:rPr>
              <a:t>We will introduce several approaches to simulating quantum computing hardware</a:t>
            </a:r>
          </a:p>
          <a:p>
            <a:pPr marL="293688" indent="-293688">
              <a:spcBef>
                <a:spcPts val="0"/>
              </a:spcBef>
              <a:spcAft>
                <a:spcPts val="1200"/>
              </a:spcAft>
              <a:buSzPct val="125000"/>
              <a:buBlip>
                <a:blip r:embed="rId4"/>
              </a:buBlip>
            </a:pPr>
            <a:r>
              <a:rPr lang="en-US" sz="1800" b="1" noProof="1">
                <a:solidFill>
                  <a:schemeClr val="accent6">
                    <a:lumMod val="50000"/>
                  </a:schemeClr>
                </a:solidFill>
                <a:latin typeface="Arial" panose="020B0604020202020204" pitchFamily="34" charset="0"/>
                <a:cs typeface="Arial" panose="020B0604020202020204" pitchFamily="34" charset="0"/>
              </a:rPr>
              <a:t>The last experiment will use quantum hardware</a:t>
            </a:r>
          </a:p>
          <a:p>
            <a:pPr marL="293688" indent="-293688">
              <a:spcBef>
                <a:spcPts val="0"/>
              </a:spcBef>
              <a:spcAft>
                <a:spcPts val="1200"/>
              </a:spcAft>
              <a:buSzPct val="125000"/>
              <a:buBlip>
                <a:blip r:embed="rId4"/>
              </a:buBlip>
            </a:pPr>
            <a:r>
              <a:rPr lang="en-US" sz="1800" b="1" noProof="1">
                <a:solidFill>
                  <a:schemeClr val="accent6">
                    <a:lumMod val="50000"/>
                  </a:schemeClr>
                </a:solidFill>
                <a:latin typeface="Arial" panose="020B0604020202020204" pitchFamily="34" charset="0"/>
                <a:cs typeface="Arial" panose="020B0604020202020204" pitchFamily="34" charset="0"/>
              </a:rPr>
              <a:t>By the end of the workshop, you can run experiments on your own data</a:t>
            </a:r>
          </a:p>
        </p:txBody>
      </p:sp>
      <p:sp>
        <p:nvSpPr>
          <p:cNvPr id="2" name="Rectangle 1">
            <a:extLst>
              <a:ext uri="{FF2B5EF4-FFF2-40B4-BE49-F238E27FC236}">
                <a16:creationId xmlns:a16="http://schemas.microsoft.com/office/drawing/2014/main" id="{2A256341-3510-7EF0-AA96-D9CABCFAB31B}"/>
              </a:ext>
            </a:extLst>
          </p:cNvPr>
          <p:cNvSpPr/>
          <p:nvPr/>
        </p:nvSpPr>
        <p:spPr>
          <a:xfrm>
            <a:off x="3314700" y="2053883"/>
            <a:ext cx="8801100" cy="1871003"/>
          </a:xfrm>
          <a:prstGeom prst="rect">
            <a:avLst/>
          </a:prstGeom>
          <a:noFill/>
          <a:ln w="38100">
            <a:solidFill>
              <a:schemeClr val="accent6">
                <a:lumMod val="50000"/>
              </a:schemeClr>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D8516A7-FA34-3577-A1EC-2D60D7E95A30}"/>
              </a:ext>
            </a:extLst>
          </p:cNvPr>
          <p:cNvSpPr/>
          <p:nvPr/>
        </p:nvSpPr>
        <p:spPr>
          <a:xfrm>
            <a:off x="3314700" y="4246099"/>
            <a:ext cx="8801100" cy="1423181"/>
          </a:xfrm>
          <a:prstGeom prst="rect">
            <a:avLst/>
          </a:prstGeom>
          <a:noFill/>
          <a:ln w="38100">
            <a:solidFill>
              <a:schemeClr val="accent6">
                <a:lumMod val="50000"/>
              </a:schemeClr>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148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8">
                                            <p:txEl>
                                              <p:pRg st="1" end="1"/>
                                            </p:txEl>
                                          </p:spTgt>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2"/>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8">
                                            <p:txEl>
                                              <p:pRg st="2" end="2"/>
                                            </p:txEl>
                                          </p:spTgt>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8">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F0022-8D7F-DABB-F614-AB0336D4FCE6}"/>
            </a:ext>
          </a:extLst>
        </p:cNvPr>
        <p:cNvGrpSpPr/>
        <p:nvPr/>
      </p:nvGrpSpPr>
      <p:grpSpPr>
        <a:xfrm>
          <a:off x="0" y="0"/>
          <a:ext cx="0" cy="0"/>
          <a:chOff x="0" y="0"/>
          <a:chExt cx="0" cy="0"/>
        </a:xfrm>
      </p:grpSpPr>
      <p:pic>
        <p:nvPicPr>
          <p:cNvPr id="2051" name="Picture 3" descr="A diagram depicting machine learning as an iterative workflow involving a variety of steps including data collection, preprocessing, training and evaluation and optimization.">
            <a:extLst>
              <a:ext uri="{FF2B5EF4-FFF2-40B4-BE49-F238E27FC236}">
                <a16:creationId xmlns:a16="http://schemas.microsoft.com/office/drawing/2014/main" id="{645F422D-C90C-5121-F199-26EA6F6AA0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6049" y="891112"/>
            <a:ext cx="5386251" cy="538625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98665E1B-A511-8DB1-BC83-401051BE9B70}"/>
              </a:ext>
            </a:extLst>
          </p:cNvPr>
          <p:cNvSpPr>
            <a:spLocks noGrp="1"/>
          </p:cNvSpPr>
          <p:nvPr>
            <p:ph idx="1"/>
          </p:nvPr>
        </p:nvSpPr>
        <p:spPr>
          <a:xfrm>
            <a:off x="162560" y="685800"/>
            <a:ext cx="6682740" cy="5816600"/>
          </a:xfrm>
        </p:spPr>
        <p:txBody>
          <a:bodyPr lIns="0" tIns="0" rIns="0" bIns="0"/>
          <a:lstStyle/>
          <a:p>
            <a:pPr marL="228600" indent="-228600">
              <a:spcBef>
                <a:spcPts val="0"/>
              </a:spcBef>
              <a:spcAft>
                <a:spcPts val="600"/>
              </a:spcAft>
            </a:pPr>
            <a:r>
              <a:rPr lang="en-US" sz="1800" b="1" noProof="1">
                <a:latin typeface="Arial" panose="020B0604020202020204" pitchFamily="34" charset="0"/>
                <a:cs typeface="Arial" panose="020B0604020202020204" pitchFamily="34" charset="0"/>
              </a:rPr>
              <a:t>Machine learning (ML) develops algorithms to infer predictive or descriptive models from data. </a:t>
            </a:r>
          </a:p>
          <a:p>
            <a:pPr marL="228600" indent="-228600">
              <a:spcBef>
                <a:spcPts val="0"/>
              </a:spcBef>
              <a:spcAft>
                <a:spcPts val="600"/>
              </a:spcAft>
            </a:pPr>
            <a:r>
              <a:rPr lang="en-US" sz="1800" b="1" noProof="1">
                <a:latin typeface="Arial" panose="020B0604020202020204" pitchFamily="34" charset="0"/>
                <a:cs typeface="Arial" panose="020B0604020202020204" pitchFamily="34" charset="0"/>
              </a:rPr>
              <a:t>ML formalizes learning as the estimation of functions or distributions under explicit loss functions and inductive biases.</a:t>
            </a:r>
          </a:p>
          <a:p>
            <a:pPr marL="228600" indent="-228600">
              <a:spcBef>
                <a:spcPts val="0"/>
              </a:spcBef>
              <a:spcAft>
                <a:spcPts val="600"/>
              </a:spcAft>
            </a:pPr>
            <a:r>
              <a:rPr lang="en-US" sz="1800" b="1" noProof="1">
                <a:latin typeface="Arial" panose="020B0604020202020204" pitchFamily="34" charset="0"/>
                <a:cs typeface="Arial" panose="020B0604020202020204" pitchFamily="34" charset="0"/>
              </a:rPr>
              <a:t>Relevant learning paradigms:</a:t>
            </a:r>
          </a:p>
          <a:p>
            <a:pPr marL="571500" lvl="1" indent="-342900">
              <a:spcBef>
                <a:spcPts val="0"/>
              </a:spcBef>
              <a:spcAft>
                <a:spcPts val="600"/>
              </a:spcAft>
              <a:buFont typeface="Wingdings" panose="05000000000000000000" pitchFamily="2" charset="2"/>
              <a:buChar char="q"/>
            </a:pPr>
            <a:r>
              <a:rPr lang="en-US" sz="1400" b="1" noProof="1">
                <a:solidFill>
                  <a:srgbClr val="353585"/>
                </a:solidFill>
                <a:latin typeface="Arial" panose="020B0604020202020204" pitchFamily="34" charset="0"/>
                <a:cs typeface="Arial" panose="020B0604020202020204" pitchFamily="34" charset="0"/>
              </a:rPr>
              <a:t>Supervised: </a:t>
            </a:r>
            <a:r>
              <a:rPr lang="en-US" sz="1400" b="1" noProof="1">
                <a:latin typeface="Arial" panose="020B0604020202020204" pitchFamily="34" charset="0"/>
                <a:cs typeface="Arial" panose="020B0604020202020204" pitchFamily="34" charset="0"/>
              </a:rPr>
              <a:t>estimate mappings from image pixels or patches to labels (region masks, classes) using risk minimization from labelled data.</a:t>
            </a:r>
          </a:p>
          <a:p>
            <a:pPr marL="571500" lvl="1" indent="-342900">
              <a:spcBef>
                <a:spcPts val="0"/>
              </a:spcBef>
              <a:spcAft>
                <a:spcPts val="600"/>
              </a:spcAft>
              <a:buFont typeface="Wingdings" panose="05000000000000000000" pitchFamily="2" charset="2"/>
              <a:buChar char="q"/>
            </a:pPr>
            <a:r>
              <a:rPr lang="en-US" sz="1400" b="1" noProof="1">
                <a:solidFill>
                  <a:srgbClr val="353585"/>
                </a:solidFill>
                <a:latin typeface="Arial" panose="020B0604020202020204" pitchFamily="34" charset="0"/>
                <a:cs typeface="Arial" panose="020B0604020202020204" pitchFamily="34" charset="0"/>
              </a:rPr>
              <a:t>Weakly-/semi-supervised: </a:t>
            </a:r>
            <a:r>
              <a:rPr lang="en-US" sz="1400" b="1" noProof="1">
                <a:latin typeface="Arial" panose="020B0604020202020204" pitchFamily="34" charset="0"/>
                <a:cs typeface="Arial" panose="020B0604020202020204" pitchFamily="34" charset="0"/>
              </a:rPr>
              <a:t>learn from coarse, incomplete, or noisy labels (slide-level annotations), often via multiple-instance learning, pseudo-labeling, or consistency regularization.</a:t>
            </a:r>
          </a:p>
          <a:p>
            <a:pPr marL="571500" lvl="1" indent="-342900">
              <a:spcBef>
                <a:spcPts val="0"/>
              </a:spcBef>
              <a:spcAft>
                <a:spcPts val="600"/>
              </a:spcAft>
              <a:buFont typeface="Wingdings" panose="05000000000000000000" pitchFamily="2" charset="2"/>
              <a:buChar char="q"/>
            </a:pPr>
            <a:r>
              <a:rPr lang="en-US" sz="1400" b="1" noProof="1">
                <a:solidFill>
                  <a:srgbClr val="353585"/>
                </a:solidFill>
                <a:latin typeface="Arial" panose="020B0604020202020204" pitchFamily="34" charset="0"/>
                <a:cs typeface="Arial" panose="020B0604020202020204" pitchFamily="34" charset="0"/>
              </a:rPr>
              <a:t>Unsupervised and self-supervised: </a:t>
            </a:r>
            <a:r>
              <a:rPr lang="en-US" sz="1400" b="1" noProof="1">
                <a:latin typeface="Arial" panose="020B0604020202020204" pitchFamily="34" charset="0"/>
                <a:cs typeface="Arial" panose="020B0604020202020204" pitchFamily="34" charset="0"/>
              </a:rPr>
              <a:t>discover structure in unlabeled images by optimizing proxy tasks (contrastive objectives, masked prediction, rotation/patch-prediction), which yield transferable features for downstream segmentation or detection.</a:t>
            </a:r>
          </a:p>
          <a:p>
            <a:pPr marL="571500" lvl="1" indent="-342900">
              <a:spcBef>
                <a:spcPts val="0"/>
              </a:spcBef>
              <a:spcAft>
                <a:spcPts val="600"/>
              </a:spcAft>
              <a:buFont typeface="Wingdings" panose="05000000000000000000" pitchFamily="2" charset="2"/>
              <a:buChar char="q"/>
            </a:pPr>
            <a:r>
              <a:rPr lang="en-US" sz="1400" b="1" noProof="1">
                <a:solidFill>
                  <a:srgbClr val="353585"/>
                </a:solidFill>
                <a:latin typeface="Arial" panose="020B0604020202020204" pitchFamily="34" charset="0"/>
                <a:cs typeface="Arial" panose="020B0604020202020204" pitchFamily="34" charset="0"/>
              </a:rPr>
              <a:t>Pretraining, foundation models and adaptation: </a:t>
            </a:r>
            <a:r>
              <a:rPr lang="en-US" sz="1400" b="1" noProof="1">
                <a:latin typeface="Arial" panose="020B0604020202020204" pitchFamily="34" charset="0"/>
                <a:cs typeface="Arial" panose="020B0604020202020204" pitchFamily="34" charset="0"/>
              </a:rPr>
              <a:t>adapt models trained on one distribution (scanner, stain, institution) to perform robustly on another by minimizing distributional discrepancy or aligning feature spaces.</a:t>
            </a:r>
          </a:p>
          <a:p>
            <a:pPr marL="228600" indent="-228600">
              <a:spcBef>
                <a:spcPts val="0"/>
              </a:spcBef>
              <a:spcAft>
                <a:spcPts val="600"/>
              </a:spcAft>
            </a:pPr>
            <a:r>
              <a:rPr lang="en-US" sz="1800" b="1" noProof="1">
                <a:latin typeface="Arial" panose="020B0604020202020204" pitchFamily="34" charset="0"/>
                <a:cs typeface="Arial" panose="020B0604020202020204" pitchFamily="34" charset="0"/>
              </a:rPr>
              <a:t>Modern architectures (convolutional networks, vision transformers) combine hierarchical representation learning with attention mechanisms to encode rich spatial context. </a:t>
            </a:r>
            <a:endParaRPr lang="en-US" sz="1400" b="1" noProof="1">
              <a:latin typeface="Arial" panose="020B0604020202020204" pitchFamily="34" charset="0"/>
              <a:cs typeface="Arial" panose="020B0604020202020204" pitchFamily="34" charset="0"/>
            </a:endParaRPr>
          </a:p>
        </p:txBody>
      </p:sp>
      <p:sp>
        <p:nvSpPr>
          <p:cNvPr id="7" name="Title 3">
            <a:extLst>
              <a:ext uri="{FF2B5EF4-FFF2-40B4-BE49-F238E27FC236}">
                <a16:creationId xmlns:a16="http://schemas.microsoft.com/office/drawing/2014/main" id="{4FF34893-DC77-9992-3E75-49D38807493D}"/>
              </a:ext>
            </a:extLst>
          </p:cNvPr>
          <p:cNvSpPr txBox="1">
            <a:spLocks/>
          </p:cNvSpPr>
          <p:nvPr/>
        </p:nvSpPr>
        <p:spPr>
          <a:xfrm>
            <a:off x="155448" y="0"/>
            <a:ext cx="11887200" cy="460763"/>
          </a:xfrm>
          <a:prstGeom prst="rect">
            <a:avLst/>
          </a:prstGeom>
        </p:spPr>
        <p:txBody>
          <a:bodyPr vert="horz" wrap="none" lIns="0" tIns="0" rIns="0" bIns="0" rtlCol="0" anchor="ctr" anchorCtr="0">
            <a:noAutofit/>
          </a:bodyPr>
          <a:lstStyle>
            <a:defPPr>
              <a:defRPr lang="en-US"/>
            </a:defPPr>
            <a:lvl1pPr indent="-11113" defTabSz="457200">
              <a:spcBef>
                <a:spcPct val="0"/>
              </a:spcBef>
              <a:buNone/>
              <a:tabLst/>
              <a:defRPr sz="2400" b="1" baseline="0">
                <a:latin typeface="Arial"/>
                <a:ea typeface="+mj-ea"/>
                <a:cs typeface="Arial"/>
              </a:defRPr>
            </a:lvl1pPr>
          </a:lstStyle>
          <a:p>
            <a:pPr marL="0" marR="0" lvl="0" indent="-11113" algn="l" defTabSz="4572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1">
                <a:ln>
                  <a:noFill/>
                </a:ln>
                <a:solidFill>
                  <a:prstClr val="black"/>
                </a:solidFill>
                <a:effectLst/>
                <a:uLnTx/>
                <a:uFillTx/>
                <a:latin typeface="Arial"/>
                <a:ea typeface="+mj-ea"/>
                <a:cs typeface="Arial"/>
              </a:rPr>
              <a:t>What is Machine Learning?</a:t>
            </a:r>
          </a:p>
        </p:txBody>
      </p:sp>
    </p:spTree>
    <p:extLst>
      <p:ext uri="{BB962C8B-B14F-4D97-AF65-F5344CB8AC3E}">
        <p14:creationId xmlns:p14="http://schemas.microsoft.com/office/powerpoint/2010/main" val="2509303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1525588" y="-206375"/>
            <a:ext cx="9144000" cy="461665"/>
          </a:xfrm>
          <a:prstGeom prst="rect">
            <a:avLst/>
          </a:prstGeom>
          <a:noFill/>
          <a:ln w="9525">
            <a:noFill/>
            <a:miter lim="800000"/>
            <a:headEnd/>
            <a:tailEnd/>
          </a:ln>
        </p:spPr>
        <p:txBody>
          <a:bodyPr>
            <a:spAutoFit/>
          </a:bodyPr>
          <a:lstStyle/>
          <a:p>
            <a:pPr fontAlgn="base">
              <a:spcBef>
                <a:spcPct val="0"/>
              </a:spcBef>
              <a:spcAft>
                <a:spcPct val="0"/>
              </a:spcAft>
              <a:defRPr/>
            </a:pPr>
            <a:endParaRPr lang="en-US" sz="2400">
              <a:solidFill>
                <a:srgbClr val="000000"/>
              </a:solidFill>
              <a:latin typeface="Arial" charset="0"/>
            </a:endParaRPr>
          </a:p>
        </p:txBody>
      </p:sp>
      <p:sp>
        <p:nvSpPr>
          <p:cNvPr id="4100" name="Rectangle 4"/>
          <p:cNvSpPr>
            <a:spLocks noChangeArrowheads="1"/>
          </p:cNvSpPr>
          <p:nvPr/>
        </p:nvSpPr>
        <p:spPr bwMode="auto">
          <a:xfrm>
            <a:off x="1524000" y="295276"/>
            <a:ext cx="9144000" cy="461665"/>
          </a:xfrm>
          <a:prstGeom prst="rect">
            <a:avLst/>
          </a:prstGeom>
          <a:noFill/>
          <a:ln w="9525">
            <a:noFill/>
            <a:miter lim="800000"/>
            <a:headEnd/>
            <a:tailEnd/>
          </a:ln>
        </p:spPr>
        <p:txBody>
          <a:bodyPr>
            <a:spAutoFit/>
          </a:bodyPr>
          <a:lstStyle/>
          <a:p>
            <a:pPr fontAlgn="base">
              <a:spcBef>
                <a:spcPct val="0"/>
              </a:spcBef>
              <a:spcAft>
                <a:spcPct val="0"/>
              </a:spcAft>
              <a:defRPr/>
            </a:pPr>
            <a:endParaRPr lang="en-US" sz="2400">
              <a:solidFill>
                <a:srgbClr val="000000"/>
              </a:solidFill>
              <a:latin typeface="Arial" charset="0"/>
            </a:endParaRPr>
          </a:p>
        </p:txBody>
      </p:sp>
      <p:sp>
        <p:nvSpPr>
          <p:cNvPr id="4102" name="Rectangle 6"/>
          <p:cNvSpPr>
            <a:spLocks noChangeArrowheads="1"/>
          </p:cNvSpPr>
          <p:nvPr/>
        </p:nvSpPr>
        <p:spPr bwMode="auto">
          <a:xfrm>
            <a:off x="4681538" y="2381251"/>
            <a:ext cx="9144000" cy="461665"/>
          </a:xfrm>
          <a:prstGeom prst="rect">
            <a:avLst/>
          </a:prstGeom>
          <a:noFill/>
          <a:ln w="9525">
            <a:noFill/>
            <a:miter lim="800000"/>
            <a:headEnd/>
            <a:tailEnd/>
          </a:ln>
        </p:spPr>
        <p:txBody>
          <a:bodyPr>
            <a:spAutoFit/>
          </a:bodyPr>
          <a:lstStyle/>
          <a:p>
            <a:pPr fontAlgn="base">
              <a:spcBef>
                <a:spcPct val="0"/>
              </a:spcBef>
              <a:spcAft>
                <a:spcPct val="0"/>
              </a:spcAft>
              <a:defRPr/>
            </a:pPr>
            <a:endParaRPr lang="en-US" sz="2400">
              <a:solidFill>
                <a:srgbClr val="000000"/>
              </a:solidFill>
              <a:latin typeface="Arial" charset="0"/>
            </a:endParaRPr>
          </a:p>
        </p:txBody>
      </p:sp>
      <p:sp>
        <p:nvSpPr>
          <p:cNvPr id="4104" name="Text Box 10"/>
          <p:cNvSpPr txBox="1">
            <a:spLocks noChangeArrowheads="1"/>
          </p:cNvSpPr>
          <p:nvPr/>
        </p:nvSpPr>
        <p:spPr bwMode="auto">
          <a:xfrm>
            <a:off x="152400" y="-2"/>
            <a:ext cx="11887199" cy="457200"/>
          </a:xfrm>
          <a:prstGeom prst="rect">
            <a:avLst/>
          </a:prstGeom>
        </p:spPr>
        <p:txBody>
          <a:bodyPr vert="horz" wrap="none" lIns="0" tIns="0" rIns="0" bIns="0" rtlCol="0" anchor="ctr" anchorCtr="0">
            <a:noAutofit/>
          </a:bodyPr>
          <a:lstStyle>
            <a:defPPr>
              <a:defRPr lang="en-US"/>
            </a:defPPr>
            <a:lvl1pPr indent="-11113" defTabSz="457200">
              <a:spcBef>
                <a:spcPct val="0"/>
              </a:spcBef>
              <a:buNone/>
              <a:tabLst/>
              <a:defRPr sz="2400" b="1" baseline="0">
                <a:latin typeface="Arial"/>
                <a:ea typeface="+mj-ea"/>
                <a:cs typeface="Arial"/>
              </a:defRPr>
            </a:lvl1pPr>
          </a:lstStyle>
          <a:p>
            <a:r>
              <a:rPr lang="en-US" dirty="0"/>
              <a:t>The Classic Machine Learning Paradigm</a:t>
            </a:r>
          </a:p>
        </p:txBody>
      </p:sp>
      <p:sp>
        <p:nvSpPr>
          <p:cNvPr id="10" name="Text Box 43">
            <a:extLst>
              <a:ext uri="{FF2B5EF4-FFF2-40B4-BE49-F238E27FC236}">
                <a16:creationId xmlns:a16="http://schemas.microsoft.com/office/drawing/2014/main" id="{1497F1C5-6F6F-F5CE-654F-48017ACC0B34}"/>
              </a:ext>
            </a:extLst>
          </p:cNvPr>
          <p:cNvSpPr txBox="1">
            <a:spLocks noChangeArrowheads="1"/>
          </p:cNvSpPr>
          <p:nvPr/>
        </p:nvSpPr>
        <p:spPr bwMode="auto">
          <a:xfrm>
            <a:off x="5381296" y="723900"/>
            <a:ext cx="6658303" cy="3046988"/>
          </a:xfrm>
          <a:prstGeom prst="rect">
            <a:avLst/>
          </a:prstGeom>
          <a:noFill/>
          <a:ln w="9525">
            <a:noFill/>
            <a:miter lim="800000"/>
            <a:headEnd/>
            <a:tailEnd/>
          </a:ln>
        </p:spPr>
        <p:txBody>
          <a:bodyPr wrap="square" lIns="0" tIns="0" rIns="0" bIns="0">
            <a:spAutoFit/>
          </a:bodyPr>
          <a:lstStyle/>
          <a:p>
            <a:pPr marL="114300" indent="-114300">
              <a:spcBef>
                <a:spcPct val="50000"/>
              </a:spcBef>
              <a:defRPr/>
            </a:pPr>
            <a:r>
              <a:rPr lang="en-US" b="1" kern="0" dirty="0">
                <a:solidFill>
                  <a:srgbClr val="E10000"/>
                </a:solidFill>
                <a:latin typeface="Arial" panose="020B0604020202020204" pitchFamily="34" charset="0"/>
                <a:ea typeface="Arial" charset="0"/>
                <a:cs typeface="Arial" panose="020B0604020202020204" pitchFamily="34" charset="0"/>
              </a:rPr>
              <a:t>Key issues:</a:t>
            </a:r>
          </a:p>
          <a:p>
            <a:pPr marL="400050" lvl="1" indent="-171450">
              <a:spcBef>
                <a:spcPct val="50000"/>
              </a:spcBef>
              <a:buFontTx/>
              <a:buChar char="•"/>
              <a:defRPr/>
            </a:pPr>
            <a:r>
              <a:rPr lang="en-US" b="1" kern="0" dirty="0">
                <a:solidFill>
                  <a:srgbClr val="000000"/>
                </a:solidFill>
                <a:latin typeface="Arial" panose="020B0604020202020204" pitchFamily="34" charset="0"/>
                <a:cs typeface="Arial" panose="020B0604020202020204" pitchFamily="34" charset="0"/>
              </a:rPr>
              <a:t>Is the data representative of the problem?</a:t>
            </a:r>
          </a:p>
          <a:p>
            <a:pPr marL="400050" lvl="1" indent="-171450">
              <a:spcBef>
                <a:spcPct val="50000"/>
              </a:spcBef>
              <a:buFontTx/>
              <a:buChar char="•"/>
              <a:defRPr/>
            </a:pPr>
            <a:r>
              <a:rPr lang="en-US" b="1" kern="0" dirty="0">
                <a:solidFill>
                  <a:srgbClr val="000000"/>
                </a:solidFill>
                <a:latin typeface="Arial" panose="020B0604020202020204" pitchFamily="34" charset="0"/>
                <a:cs typeface="Arial" panose="020B0604020202020204" pitchFamily="34" charset="0"/>
              </a:rPr>
              <a:t>How do we find features?</a:t>
            </a:r>
          </a:p>
          <a:p>
            <a:pPr marL="400050" lvl="1" indent="-171450">
              <a:spcBef>
                <a:spcPct val="50000"/>
              </a:spcBef>
              <a:buFontTx/>
              <a:buChar char="•"/>
              <a:defRPr/>
            </a:pPr>
            <a:r>
              <a:rPr lang="en-US" b="1" kern="0" dirty="0">
                <a:solidFill>
                  <a:srgbClr val="000000"/>
                </a:solidFill>
                <a:latin typeface="Arial" panose="020B0604020202020204" pitchFamily="34" charset="0"/>
                <a:cs typeface="Arial" panose="020B0604020202020204" pitchFamily="34" charset="0"/>
              </a:rPr>
              <a:t>Do the features capture meaningful differences</a:t>
            </a:r>
            <a:br>
              <a:rPr lang="en-US" b="1" kern="0" dirty="0">
                <a:solidFill>
                  <a:srgbClr val="000000"/>
                </a:solidFill>
                <a:latin typeface="Arial" panose="020B0604020202020204" pitchFamily="34" charset="0"/>
                <a:cs typeface="Arial" panose="020B0604020202020204" pitchFamily="34" charset="0"/>
              </a:rPr>
            </a:br>
            <a:r>
              <a:rPr lang="en-US" b="1" kern="0" dirty="0">
                <a:solidFill>
                  <a:srgbClr val="000000"/>
                </a:solidFill>
                <a:latin typeface="Arial" panose="020B0604020202020204" pitchFamily="34" charset="0"/>
                <a:cs typeface="Arial" panose="020B0604020202020204" pitchFamily="34" charset="0"/>
              </a:rPr>
              <a:t>between patterns?</a:t>
            </a:r>
          </a:p>
          <a:p>
            <a:pPr marL="400050" lvl="1" indent="-171450">
              <a:spcBef>
                <a:spcPct val="50000"/>
              </a:spcBef>
              <a:buFontTx/>
              <a:buChar char="•"/>
              <a:defRPr/>
            </a:pPr>
            <a:r>
              <a:rPr lang="en-US" b="1" kern="0" dirty="0">
                <a:solidFill>
                  <a:srgbClr val="000000"/>
                </a:solidFill>
                <a:latin typeface="Arial" panose="020B0604020202020204" pitchFamily="34" charset="0"/>
                <a:cs typeface="Arial" panose="020B0604020202020204" pitchFamily="34" charset="0"/>
              </a:rPr>
              <a:t>How do we find the best model?</a:t>
            </a:r>
          </a:p>
          <a:p>
            <a:pPr marL="400050" lvl="1" indent="-171450">
              <a:spcBef>
                <a:spcPct val="50000"/>
              </a:spcBef>
              <a:buFontTx/>
              <a:buChar char="•"/>
              <a:defRPr/>
            </a:pPr>
            <a:r>
              <a:rPr lang="en-US" b="1" kern="0" dirty="0">
                <a:solidFill>
                  <a:srgbClr val="000000"/>
                </a:solidFill>
                <a:latin typeface="Arial" panose="020B0604020202020204" pitchFamily="34" charset="0"/>
                <a:cs typeface="Arial" panose="020B0604020202020204" pitchFamily="34" charset="0"/>
              </a:rPr>
              <a:t>How do we estimate the parameters of the model?</a:t>
            </a:r>
          </a:p>
          <a:p>
            <a:pPr marL="400050" lvl="1" indent="-171450">
              <a:spcBef>
                <a:spcPct val="50000"/>
              </a:spcBef>
              <a:buFontTx/>
              <a:buChar char="•"/>
              <a:defRPr/>
            </a:pPr>
            <a:r>
              <a:rPr lang="en-US" b="1" kern="0" dirty="0">
                <a:solidFill>
                  <a:srgbClr val="000000"/>
                </a:solidFill>
                <a:latin typeface="Arial" panose="020B0604020202020204" pitchFamily="34" charset="0"/>
                <a:cs typeface="Arial" panose="020B0604020202020204" pitchFamily="34" charset="0"/>
              </a:rPr>
              <a:t>How do we evaluate performance?</a:t>
            </a:r>
          </a:p>
        </p:txBody>
      </p:sp>
      <p:grpSp>
        <p:nvGrpSpPr>
          <p:cNvPr id="2" name="Group 1">
            <a:extLst>
              <a:ext uri="{FF2B5EF4-FFF2-40B4-BE49-F238E27FC236}">
                <a16:creationId xmlns:a16="http://schemas.microsoft.com/office/drawing/2014/main" id="{6C935A3B-25C2-DC54-FC81-E97AC59A9BA1}"/>
              </a:ext>
            </a:extLst>
          </p:cNvPr>
          <p:cNvGrpSpPr/>
          <p:nvPr/>
        </p:nvGrpSpPr>
        <p:grpSpPr>
          <a:xfrm>
            <a:off x="152400" y="723900"/>
            <a:ext cx="4753831" cy="3814555"/>
            <a:chOff x="1787122" y="836968"/>
            <a:chExt cx="4753831" cy="3814555"/>
          </a:xfrm>
        </p:grpSpPr>
        <p:sp>
          <p:nvSpPr>
            <p:cNvPr id="11" name="Circular Arrow 10">
              <a:extLst>
                <a:ext uri="{FF2B5EF4-FFF2-40B4-BE49-F238E27FC236}">
                  <a16:creationId xmlns:a16="http://schemas.microsoft.com/office/drawing/2014/main" id="{8ACF57A9-EFAE-A001-76A7-C7F8F3A90EDF}"/>
                </a:ext>
              </a:extLst>
            </p:cNvPr>
            <p:cNvSpPr/>
            <p:nvPr/>
          </p:nvSpPr>
          <p:spPr>
            <a:xfrm>
              <a:off x="2288444" y="900339"/>
              <a:ext cx="3751184" cy="3751184"/>
            </a:xfrm>
            <a:prstGeom prst="circularArrow">
              <a:avLst>
                <a:gd name="adj1" fmla="val 5544"/>
                <a:gd name="adj2" fmla="val 330680"/>
                <a:gd name="adj3" fmla="val 13835616"/>
                <a:gd name="adj4" fmla="val 17349742"/>
                <a:gd name="adj5" fmla="val 5757"/>
              </a:avLst>
            </a:prstGeom>
            <a:gradFill rotWithShape="0">
              <a:gsLst>
                <a:gs pos="0">
                  <a:srgbClr val="FFACAF"/>
                </a:gs>
                <a:gs pos="100000">
                  <a:sysClr val="window" lastClr="FFFFFF"/>
                </a:gs>
                <a:gs pos="100000">
                  <a:srgbClr val="4F81BD">
                    <a:hueOff val="0"/>
                    <a:satOff val="0"/>
                    <a:lumOff val="0"/>
                    <a:alphaOff val="0"/>
                    <a:tint val="50000"/>
                    <a:shade val="100000"/>
                    <a:satMod val="350000"/>
                  </a:srgbClr>
                </a:gs>
              </a:gsLst>
              <a:lin ang="3300000" scaled="0"/>
            </a:gradFill>
            <a:ln>
              <a:noFill/>
            </a:ln>
            <a:effectLst>
              <a:outerShdw blurRad="40000" dist="23000" dir="5400000" rotWithShape="0">
                <a:srgbClr val="000000">
                  <a:alpha val="35000"/>
                </a:srgbClr>
              </a:outerShdw>
            </a:effectLst>
          </p:spPr>
          <p:txBody>
            <a:bodyPr/>
            <a:lstStyle/>
            <a:p>
              <a:pPr>
                <a:defRPr/>
              </a:pPr>
              <a:endParaRPr lang="en-US" kern="0">
                <a:solidFill>
                  <a:prstClr val="black">
                    <a:hueOff val="0"/>
                    <a:satOff val="0"/>
                    <a:lumOff val="0"/>
                    <a:alphaOff val="0"/>
                  </a:prstClr>
                </a:solidFill>
                <a:latin typeface="Calibri"/>
              </a:endParaRPr>
            </a:p>
          </p:txBody>
        </p:sp>
        <p:sp>
          <p:nvSpPr>
            <p:cNvPr id="12" name="Freeform 11">
              <a:extLst>
                <a:ext uri="{FF2B5EF4-FFF2-40B4-BE49-F238E27FC236}">
                  <a16:creationId xmlns:a16="http://schemas.microsoft.com/office/drawing/2014/main" id="{5845CF2C-F4C2-5B43-D072-6F025FCFDF17}"/>
                </a:ext>
              </a:extLst>
            </p:cNvPr>
            <p:cNvSpPr/>
            <p:nvPr/>
          </p:nvSpPr>
          <p:spPr>
            <a:xfrm>
              <a:off x="3308482" y="836968"/>
              <a:ext cx="1711111" cy="855555"/>
            </a:xfrm>
            <a:custGeom>
              <a:avLst/>
              <a:gdLst>
                <a:gd name="connsiteX0" fmla="*/ 0 w 1711111"/>
                <a:gd name="connsiteY0" fmla="*/ 142595 h 855555"/>
                <a:gd name="connsiteX1" fmla="*/ 142595 w 1711111"/>
                <a:gd name="connsiteY1" fmla="*/ 0 h 855555"/>
                <a:gd name="connsiteX2" fmla="*/ 1568516 w 1711111"/>
                <a:gd name="connsiteY2" fmla="*/ 0 h 855555"/>
                <a:gd name="connsiteX3" fmla="*/ 1711111 w 1711111"/>
                <a:gd name="connsiteY3" fmla="*/ 142595 h 855555"/>
                <a:gd name="connsiteX4" fmla="*/ 1711111 w 1711111"/>
                <a:gd name="connsiteY4" fmla="*/ 712960 h 855555"/>
                <a:gd name="connsiteX5" fmla="*/ 1568516 w 1711111"/>
                <a:gd name="connsiteY5" fmla="*/ 855555 h 855555"/>
                <a:gd name="connsiteX6" fmla="*/ 142595 w 1711111"/>
                <a:gd name="connsiteY6" fmla="*/ 855555 h 855555"/>
                <a:gd name="connsiteX7" fmla="*/ 0 w 1711111"/>
                <a:gd name="connsiteY7" fmla="*/ 712960 h 855555"/>
                <a:gd name="connsiteX8" fmla="*/ 0 w 1711111"/>
                <a:gd name="connsiteY8" fmla="*/ 142595 h 855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1111" h="855555">
                  <a:moveTo>
                    <a:pt x="0" y="142595"/>
                  </a:moveTo>
                  <a:cubicBezTo>
                    <a:pt x="0" y="63842"/>
                    <a:pt x="63842" y="0"/>
                    <a:pt x="142595" y="0"/>
                  </a:cubicBezTo>
                  <a:lnTo>
                    <a:pt x="1568516" y="0"/>
                  </a:lnTo>
                  <a:cubicBezTo>
                    <a:pt x="1647269" y="0"/>
                    <a:pt x="1711111" y="63842"/>
                    <a:pt x="1711111" y="142595"/>
                  </a:cubicBezTo>
                  <a:lnTo>
                    <a:pt x="1711111" y="712960"/>
                  </a:lnTo>
                  <a:cubicBezTo>
                    <a:pt x="1711111" y="791713"/>
                    <a:pt x="1647269" y="855555"/>
                    <a:pt x="1568516" y="855555"/>
                  </a:cubicBezTo>
                  <a:lnTo>
                    <a:pt x="142595" y="855555"/>
                  </a:lnTo>
                  <a:cubicBezTo>
                    <a:pt x="63842" y="855555"/>
                    <a:pt x="0" y="791713"/>
                    <a:pt x="0" y="712960"/>
                  </a:cubicBezTo>
                  <a:lnTo>
                    <a:pt x="0" y="142595"/>
                  </a:lnTo>
                  <a:close/>
                </a:path>
              </a:pathLst>
            </a:custGeom>
            <a:gradFill rotWithShape="0">
              <a:gsLst>
                <a:gs pos="0">
                  <a:srgbClr val="FFACAF"/>
                </a:gs>
                <a:gs pos="100000">
                  <a:sysClr val="window" lastClr="FFFFFF"/>
                </a:gs>
              </a:gsLst>
              <a:lin ang="3300000" scaled="0"/>
            </a:gradFill>
            <a:ln>
              <a:noFill/>
            </a:ln>
            <a:effectLst>
              <a:outerShdw blurRad="50800" dist="76200" dir="2700000" algn="tl" rotWithShape="0">
                <a:prstClr val="black">
                  <a:alpha val="40000"/>
                </a:prstClr>
              </a:outerShdw>
            </a:effectLst>
          </p:spPr>
          <p:txBody>
            <a:bodyPr spcFirstLastPara="0" vert="horz" wrap="square" lIns="110345" tIns="110345" rIns="110345" bIns="110345" numCol="1" spcCol="1270" anchor="ctr" anchorCtr="0">
              <a:noAutofit/>
            </a:bodyPr>
            <a:lstStyle/>
            <a:p>
              <a:pPr algn="ctr" defTabSz="800100">
                <a:lnSpc>
                  <a:spcPct val="90000"/>
                </a:lnSpc>
                <a:spcAft>
                  <a:spcPct val="35000"/>
                </a:spcAft>
                <a:defRPr/>
              </a:pPr>
              <a:r>
                <a:rPr lang="en-US" b="1" kern="0" dirty="0">
                  <a:solidFill>
                    <a:prstClr val="black"/>
                  </a:solidFill>
                  <a:latin typeface="Calibri"/>
                  <a:ea typeface="Arial" charset="0"/>
                  <a:cs typeface="Arial" charset="0"/>
                </a:rPr>
                <a:t>Collect Data</a:t>
              </a:r>
            </a:p>
          </p:txBody>
        </p:sp>
        <p:sp>
          <p:nvSpPr>
            <p:cNvPr id="13" name="Freeform 12">
              <a:extLst>
                <a:ext uri="{FF2B5EF4-FFF2-40B4-BE49-F238E27FC236}">
                  <a16:creationId xmlns:a16="http://schemas.microsoft.com/office/drawing/2014/main" id="{74447D94-94B5-C710-D6DE-CE83E5417174}"/>
                </a:ext>
              </a:extLst>
            </p:cNvPr>
            <p:cNvSpPr/>
            <p:nvPr/>
          </p:nvSpPr>
          <p:spPr>
            <a:xfrm>
              <a:off x="4829842" y="1942300"/>
              <a:ext cx="1711111" cy="855555"/>
            </a:xfrm>
            <a:custGeom>
              <a:avLst/>
              <a:gdLst>
                <a:gd name="connsiteX0" fmla="*/ 0 w 1711111"/>
                <a:gd name="connsiteY0" fmla="*/ 142595 h 855555"/>
                <a:gd name="connsiteX1" fmla="*/ 142595 w 1711111"/>
                <a:gd name="connsiteY1" fmla="*/ 0 h 855555"/>
                <a:gd name="connsiteX2" fmla="*/ 1568516 w 1711111"/>
                <a:gd name="connsiteY2" fmla="*/ 0 h 855555"/>
                <a:gd name="connsiteX3" fmla="*/ 1711111 w 1711111"/>
                <a:gd name="connsiteY3" fmla="*/ 142595 h 855555"/>
                <a:gd name="connsiteX4" fmla="*/ 1711111 w 1711111"/>
                <a:gd name="connsiteY4" fmla="*/ 712960 h 855555"/>
                <a:gd name="connsiteX5" fmla="*/ 1568516 w 1711111"/>
                <a:gd name="connsiteY5" fmla="*/ 855555 h 855555"/>
                <a:gd name="connsiteX6" fmla="*/ 142595 w 1711111"/>
                <a:gd name="connsiteY6" fmla="*/ 855555 h 855555"/>
                <a:gd name="connsiteX7" fmla="*/ 0 w 1711111"/>
                <a:gd name="connsiteY7" fmla="*/ 712960 h 855555"/>
                <a:gd name="connsiteX8" fmla="*/ 0 w 1711111"/>
                <a:gd name="connsiteY8" fmla="*/ 142595 h 855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1111" h="855555">
                  <a:moveTo>
                    <a:pt x="0" y="142595"/>
                  </a:moveTo>
                  <a:cubicBezTo>
                    <a:pt x="0" y="63842"/>
                    <a:pt x="63842" y="0"/>
                    <a:pt x="142595" y="0"/>
                  </a:cubicBezTo>
                  <a:lnTo>
                    <a:pt x="1568516" y="0"/>
                  </a:lnTo>
                  <a:cubicBezTo>
                    <a:pt x="1647269" y="0"/>
                    <a:pt x="1711111" y="63842"/>
                    <a:pt x="1711111" y="142595"/>
                  </a:cubicBezTo>
                  <a:lnTo>
                    <a:pt x="1711111" y="712960"/>
                  </a:lnTo>
                  <a:cubicBezTo>
                    <a:pt x="1711111" y="791713"/>
                    <a:pt x="1647269" y="855555"/>
                    <a:pt x="1568516" y="855555"/>
                  </a:cubicBezTo>
                  <a:lnTo>
                    <a:pt x="142595" y="855555"/>
                  </a:lnTo>
                  <a:cubicBezTo>
                    <a:pt x="63842" y="855555"/>
                    <a:pt x="0" y="791713"/>
                    <a:pt x="0" y="712960"/>
                  </a:cubicBezTo>
                  <a:lnTo>
                    <a:pt x="0" y="142595"/>
                  </a:lnTo>
                  <a:close/>
                </a:path>
              </a:pathLst>
            </a:custGeom>
            <a:gradFill rotWithShape="0">
              <a:gsLst>
                <a:gs pos="0">
                  <a:srgbClr val="FFACAF"/>
                </a:gs>
                <a:gs pos="100000">
                  <a:sysClr val="window" lastClr="FFFFFF"/>
                </a:gs>
                <a:gs pos="100000">
                  <a:srgbClr val="4F81BD">
                    <a:hueOff val="0"/>
                    <a:satOff val="0"/>
                    <a:lumOff val="0"/>
                    <a:alphaOff val="0"/>
                    <a:tint val="50000"/>
                    <a:shade val="100000"/>
                    <a:satMod val="350000"/>
                  </a:srgbClr>
                </a:gs>
              </a:gsLst>
              <a:lin ang="3300000" scaled="0"/>
            </a:gradFill>
            <a:ln>
              <a:noFill/>
            </a:ln>
            <a:effectLst>
              <a:outerShdw blurRad="50800" dist="76200" dir="2700000" algn="tl" rotWithShape="0">
                <a:prstClr val="black">
                  <a:alpha val="40000"/>
                </a:prstClr>
              </a:outerShdw>
            </a:effectLst>
          </p:spPr>
          <p:txBody>
            <a:bodyPr spcFirstLastPara="0" vert="horz" wrap="square" lIns="110345" tIns="110345" rIns="110345" bIns="110345" numCol="1" spcCol="1270" anchor="ctr" anchorCtr="0">
              <a:noAutofit/>
            </a:bodyPr>
            <a:lstStyle/>
            <a:p>
              <a:pPr algn="ctr" defTabSz="800100">
                <a:lnSpc>
                  <a:spcPct val="90000"/>
                </a:lnSpc>
                <a:spcAft>
                  <a:spcPct val="35000"/>
                </a:spcAft>
                <a:defRPr/>
              </a:pPr>
              <a:r>
                <a:rPr lang="en-US" b="1" kern="0" dirty="0">
                  <a:solidFill>
                    <a:prstClr val="black"/>
                  </a:solidFill>
                  <a:latin typeface="Calibri"/>
                  <a:ea typeface="Arial" charset="0"/>
                  <a:cs typeface="Arial" charset="0"/>
                </a:rPr>
                <a:t>Select Features</a:t>
              </a:r>
            </a:p>
          </p:txBody>
        </p:sp>
        <p:sp>
          <p:nvSpPr>
            <p:cNvPr id="14" name="Freeform 13">
              <a:extLst>
                <a:ext uri="{FF2B5EF4-FFF2-40B4-BE49-F238E27FC236}">
                  <a16:creationId xmlns:a16="http://schemas.microsoft.com/office/drawing/2014/main" id="{5F1F4B55-AEFD-3FD0-8FF7-D48E1C47D546}"/>
                </a:ext>
              </a:extLst>
            </p:cNvPr>
            <p:cNvSpPr/>
            <p:nvPr/>
          </p:nvSpPr>
          <p:spPr>
            <a:xfrm>
              <a:off x="4535077" y="3306056"/>
              <a:ext cx="1711111" cy="855555"/>
            </a:xfrm>
            <a:custGeom>
              <a:avLst/>
              <a:gdLst>
                <a:gd name="connsiteX0" fmla="*/ 0 w 1711111"/>
                <a:gd name="connsiteY0" fmla="*/ 142595 h 855555"/>
                <a:gd name="connsiteX1" fmla="*/ 142595 w 1711111"/>
                <a:gd name="connsiteY1" fmla="*/ 0 h 855555"/>
                <a:gd name="connsiteX2" fmla="*/ 1568516 w 1711111"/>
                <a:gd name="connsiteY2" fmla="*/ 0 h 855555"/>
                <a:gd name="connsiteX3" fmla="*/ 1711111 w 1711111"/>
                <a:gd name="connsiteY3" fmla="*/ 142595 h 855555"/>
                <a:gd name="connsiteX4" fmla="*/ 1711111 w 1711111"/>
                <a:gd name="connsiteY4" fmla="*/ 712960 h 855555"/>
                <a:gd name="connsiteX5" fmla="*/ 1568516 w 1711111"/>
                <a:gd name="connsiteY5" fmla="*/ 855555 h 855555"/>
                <a:gd name="connsiteX6" fmla="*/ 142595 w 1711111"/>
                <a:gd name="connsiteY6" fmla="*/ 855555 h 855555"/>
                <a:gd name="connsiteX7" fmla="*/ 0 w 1711111"/>
                <a:gd name="connsiteY7" fmla="*/ 712960 h 855555"/>
                <a:gd name="connsiteX8" fmla="*/ 0 w 1711111"/>
                <a:gd name="connsiteY8" fmla="*/ 142595 h 855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1111" h="855555">
                  <a:moveTo>
                    <a:pt x="0" y="142595"/>
                  </a:moveTo>
                  <a:cubicBezTo>
                    <a:pt x="0" y="63842"/>
                    <a:pt x="63842" y="0"/>
                    <a:pt x="142595" y="0"/>
                  </a:cubicBezTo>
                  <a:lnTo>
                    <a:pt x="1568516" y="0"/>
                  </a:lnTo>
                  <a:cubicBezTo>
                    <a:pt x="1647269" y="0"/>
                    <a:pt x="1711111" y="63842"/>
                    <a:pt x="1711111" y="142595"/>
                  </a:cubicBezTo>
                  <a:lnTo>
                    <a:pt x="1711111" y="712960"/>
                  </a:lnTo>
                  <a:cubicBezTo>
                    <a:pt x="1711111" y="791713"/>
                    <a:pt x="1647269" y="855555"/>
                    <a:pt x="1568516" y="855555"/>
                  </a:cubicBezTo>
                  <a:lnTo>
                    <a:pt x="142595" y="855555"/>
                  </a:lnTo>
                  <a:cubicBezTo>
                    <a:pt x="63842" y="855555"/>
                    <a:pt x="0" y="791713"/>
                    <a:pt x="0" y="712960"/>
                  </a:cubicBezTo>
                  <a:lnTo>
                    <a:pt x="0" y="142595"/>
                  </a:lnTo>
                  <a:close/>
                </a:path>
              </a:pathLst>
            </a:custGeom>
            <a:gradFill rotWithShape="0">
              <a:gsLst>
                <a:gs pos="0">
                  <a:srgbClr val="FFACAF"/>
                </a:gs>
                <a:gs pos="100000">
                  <a:sysClr val="window" lastClr="FFFFFF"/>
                </a:gs>
                <a:gs pos="100000">
                  <a:srgbClr val="4F81BD">
                    <a:hueOff val="0"/>
                    <a:satOff val="0"/>
                    <a:lumOff val="0"/>
                    <a:alphaOff val="0"/>
                    <a:tint val="50000"/>
                    <a:shade val="100000"/>
                    <a:satMod val="350000"/>
                  </a:srgbClr>
                </a:gs>
              </a:gsLst>
              <a:lin ang="3300000" scaled="0"/>
            </a:gradFill>
            <a:ln>
              <a:noFill/>
            </a:ln>
            <a:effectLst>
              <a:outerShdw blurRad="50800" dist="76200" dir="2700000" algn="tl" rotWithShape="0">
                <a:prstClr val="black">
                  <a:alpha val="40000"/>
                </a:prstClr>
              </a:outerShdw>
            </a:effectLst>
          </p:spPr>
          <p:txBody>
            <a:bodyPr spcFirstLastPara="0" vert="horz" wrap="square" lIns="110345" tIns="110345" rIns="110345" bIns="110345" numCol="1" spcCol="1270" anchor="ctr" anchorCtr="0">
              <a:noAutofit/>
            </a:bodyPr>
            <a:lstStyle/>
            <a:p>
              <a:pPr algn="ctr" defTabSz="800100">
                <a:lnSpc>
                  <a:spcPct val="90000"/>
                </a:lnSpc>
                <a:spcAft>
                  <a:spcPct val="35000"/>
                </a:spcAft>
                <a:defRPr/>
              </a:pPr>
              <a:r>
                <a:rPr lang="en-US" b="1" kern="0" dirty="0">
                  <a:solidFill>
                    <a:prstClr val="black"/>
                  </a:solidFill>
                  <a:latin typeface="Calibri"/>
                  <a:ea typeface="Arial" charset="0"/>
                  <a:cs typeface="Arial" charset="0"/>
                </a:rPr>
                <a:t>Choose Model</a:t>
              </a:r>
            </a:p>
          </p:txBody>
        </p:sp>
        <p:sp>
          <p:nvSpPr>
            <p:cNvPr id="15" name="Freeform 14">
              <a:extLst>
                <a:ext uri="{FF2B5EF4-FFF2-40B4-BE49-F238E27FC236}">
                  <a16:creationId xmlns:a16="http://schemas.microsoft.com/office/drawing/2014/main" id="{CBDFD0E4-5618-B0CA-4001-AC24BA49F4DC}"/>
                </a:ext>
              </a:extLst>
            </p:cNvPr>
            <p:cNvSpPr/>
            <p:nvPr/>
          </p:nvSpPr>
          <p:spPr>
            <a:xfrm>
              <a:off x="2055866" y="3306064"/>
              <a:ext cx="1711111" cy="855555"/>
            </a:xfrm>
            <a:custGeom>
              <a:avLst/>
              <a:gdLst>
                <a:gd name="connsiteX0" fmla="*/ 0 w 1711111"/>
                <a:gd name="connsiteY0" fmla="*/ 142595 h 855555"/>
                <a:gd name="connsiteX1" fmla="*/ 142595 w 1711111"/>
                <a:gd name="connsiteY1" fmla="*/ 0 h 855555"/>
                <a:gd name="connsiteX2" fmla="*/ 1568516 w 1711111"/>
                <a:gd name="connsiteY2" fmla="*/ 0 h 855555"/>
                <a:gd name="connsiteX3" fmla="*/ 1711111 w 1711111"/>
                <a:gd name="connsiteY3" fmla="*/ 142595 h 855555"/>
                <a:gd name="connsiteX4" fmla="*/ 1711111 w 1711111"/>
                <a:gd name="connsiteY4" fmla="*/ 712960 h 855555"/>
                <a:gd name="connsiteX5" fmla="*/ 1568516 w 1711111"/>
                <a:gd name="connsiteY5" fmla="*/ 855555 h 855555"/>
                <a:gd name="connsiteX6" fmla="*/ 142595 w 1711111"/>
                <a:gd name="connsiteY6" fmla="*/ 855555 h 855555"/>
                <a:gd name="connsiteX7" fmla="*/ 0 w 1711111"/>
                <a:gd name="connsiteY7" fmla="*/ 712960 h 855555"/>
                <a:gd name="connsiteX8" fmla="*/ 0 w 1711111"/>
                <a:gd name="connsiteY8" fmla="*/ 142595 h 855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1111" h="855555">
                  <a:moveTo>
                    <a:pt x="0" y="142595"/>
                  </a:moveTo>
                  <a:cubicBezTo>
                    <a:pt x="0" y="63842"/>
                    <a:pt x="63842" y="0"/>
                    <a:pt x="142595" y="0"/>
                  </a:cubicBezTo>
                  <a:lnTo>
                    <a:pt x="1568516" y="0"/>
                  </a:lnTo>
                  <a:cubicBezTo>
                    <a:pt x="1647269" y="0"/>
                    <a:pt x="1711111" y="63842"/>
                    <a:pt x="1711111" y="142595"/>
                  </a:cubicBezTo>
                  <a:lnTo>
                    <a:pt x="1711111" y="712960"/>
                  </a:lnTo>
                  <a:cubicBezTo>
                    <a:pt x="1711111" y="791713"/>
                    <a:pt x="1647269" y="855555"/>
                    <a:pt x="1568516" y="855555"/>
                  </a:cubicBezTo>
                  <a:lnTo>
                    <a:pt x="142595" y="855555"/>
                  </a:lnTo>
                  <a:cubicBezTo>
                    <a:pt x="63842" y="855555"/>
                    <a:pt x="0" y="791713"/>
                    <a:pt x="0" y="712960"/>
                  </a:cubicBezTo>
                  <a:lnTo>
                    <a:pt x="0" y="142595"/>
                  </a:lnTo>
                  <a:close/>
                </a:path>
              </a:pathLst>
            </a:custGeom>
            <a:gradFill rotWithShape="0">
              <a:gsLst>
                <a:gs pos="0">
                  <a:srgbClr val="FFACAF"/>
                </a:gs>
                <a:gs pos="100000">
                  <a:sysClr val="window" lastClr="FFFFFF"/>
                </a:gs>
                <a:gs pos="100000">
                  <a:srgbClr val="4F81BD">
                    <a:hueOff val="0"/>
                    <a:satOff val="0"/>
                    <a:lumOff val="0"/>
                    <a:alphaOff val="0"/>
                    <a:tint val="50000"/>
                    <a:shade val="100000"/>
                    <a:satMod val="350000"/>
                  </a:srgbClr>
                </a:gs>
              </a:gsLst>
              <a:lin ang="3300000" scaled="0"/>
            </a:gradFill>
            <a:ln>
              <a:noFill/>
            </a:ln>
            <a:effectLst>
              <a:outerShdw blurRad="50800" dist="76200" dir="2700000" algn="tl" rotWithShape="0">
                <a:prstClr val="black">
                  <a:alpha val="40000"/>
                </a:prstClr>
              </a:outerShdw>
            </a:effectLst>
          </p:spPr>
          <p:txBody>
            <a:bodyPr spcFirstLastPara="0" vert="horz" wrap="square" lIns="110345" tIns="110345" rIns="110345" bIns="110345" numCol="1" spcCol="1270" anchor="ctr" anchorCtr="0">
              <a:noAutofit/>
            </a:bodyPr>
            <a:lstStyle/>
            <a:p>
              <a:pPr algn="ctr" defTabSz="800100">
                <a:lnSpc>
                  <a:spcPct val="90000"/>
                </a:lnSpc>
                <a:spcAft>
                  <a:spcPct val="35000"/>
                </a:spcAft>
                <a:defRPr/>
              </a:pPr>
              <a:r>
                <a:rPr lang="en-US" b="1" kern="0" dirty="0">
                  <a:solidFill>
                    <a:prstClr val="black"/>
                  </a:solidFill>
                  <a:latin typeface="Calibri"/>
                  <a:ea typeface="Arial" charset="0"/>
                  <a:cs typeface="Arial" charset="0"/>
                </a:rPr>
                <a:t>Train Classifier</a:t>
              </a:r>
            </a:p>
          </p:txBody>
        </p:sp>
        <p:sp>
          <p:nvSpPr>
            <p:cNvPr id="16" name="Freeform 15">
              <a:extLst>
                <a:ext uri="{FF2B5EF4-FFF2-40B4-BE49-F238E27FC236}">
                  <a16:creationId xmlns:a16="http://schemas.microsoft.com/office/drawing/2014/main" id="{C1706216-A1E5-9C3A-D23C-876793AAAF0D}"/>
                </a:ext>
              </a:extLst>
            </p:cNvPr>
            <p:cNvSpPr/>
            <p:nvPr/>
          </p:nvSpPr>
          <p:spPr>
            <a:xfrm>
              <a:off x="1787122" y="1942300"/>
              <a:ext cx="1711111" cy="855555"/>
            </a:xfrm>
            <a:custGeom>
              <a:avLst/>
              <a:gdLst>
                <a:gd name="connsiteX0" fmla="*/ 0 w 1711111"/>
                <a:gd name="connsiteY0" fmla="*/ 142595 h 855555"/>
                <a:gd name="connsiteX1" fmla="*/ 142595 w 1711111"/>
                <a:gd name="connsiteY1" fmla="*/ 0 h 855555"/>
                <a:gd name="connsiteX2" fmla="*/ 1568516 w 1711111"/>
                <a:gd name="connsiteY2" fmla="*/ 0 h 855555"/>
                <a:gd name="connsiteX3" fmla="*/ 1711111 w 1711111"/>
                <a:gd name="connsiteY3" fmla="*/ 142595 h 855555"/>
                <a:gd name="connsiteX4" fmla="*/ 1711111 w 1711111"/>
                <a:gd name="connsiteY4" fmla="*/ 712960 h 855555"/>
                <a:gd name="connsiteX5" fmla="*/ 1568516 w 1711111"/>
                <a:gd name="connsiteY5" fmla="*/ 855555 h 855555"/>
                <a:gd name="connsiteX6" fmla="*/ 142595 w 1711111"/>
                <a:gd name="connsiteY6" fmla="*/ 855555 h 855555"/>
                <a:gd name="connsiteX7" fmla="*/ 0 w 1711111"/>
                <a:gd name="connsiteY7" fmla="*/ 712960 h 855555"/>
                <a:gd name="connsiteX8" fmla="*/ 0 w 1711111"/>
                <a:gd name="connsiteY8" fmla="*/ 142595 h 855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1111" h="855555">
                  <a:moveTo>
                    <a:pt x="0" y="142595"/>
                  </a:moveTo>
                  <a:cubicBezTo>
                    <a:pt x="0" y="63842"/>
                    <a:pt x="63842" y="0"/>
                    <a:pt x="142595" y="0"/>
                  </a:cubicBezTo>
                  <a:lnTo>
                    <a:pt x="1568516" y="0"/>
                  </a:lnTo>
                  <a:cubicBezTo>
                    <a:pt x="1647269" y="0"/>
                    <a:pt x="1711111" y="63842"/>
                    <a:pt x="1711111" y="142595"/>
                  </a:cubicBezTo>
                  <a:lnTo>
                    <a:pt x="1711111" y="712960"/>
                  </a:lnTo>
                  <a:cubicBezTo>
                    <a:pt x="1711111" y="791713"/>
                    <a:pt x="1647269" y="855555"/>
                    <a:pt x="1568516" y="855555"/>
                  </a:cubicBezTo>
                  <a:lnTo>
                    <a:pt x="142595" y="855555"/>
                  </a:lnTo>
                  <a:cubicBezTo>
                    <a:pt x="63842" y="855555"/>
                    <a:pt x="0" y="791713"/>
                    <a:pt x="0" y="712960"/>
                  </a:cubicBezTo>
                  <a:lnTo>
                    <a:pt x="0" y="142595"/>
                  </a:lnTo>
                  <a:close/>
                </a:path>
              </a:pathLst>
            </a:custGeom>
            <a:gradFill rotWithShape="0">
              <a:gsLst>
                <a:gs pos="0">
                  <a:srgbClr val="FFACAF"/>
                </a:gs>
                <a:gs pos="100000">
                  <a:sysClr val="window" lastClr="FFFFFF"/>
                </a:gs>
                <a:gs pos="100000">
                  <a:srgbClr val="4F81BD">
                    <a:hueOff val="0"/>
                    <a:satOff val="0"/>
                    <a:lumOff val="0"/>
                    <a:alphaOff val="0"/>
                    <a:tint val="50000"/>
                    <a:shade val="100000"/>
                    <a:satMod val="350000"/>
                  </a:srgbClr>
                </a:gs>
              </a:gsLst>
              <a:lin ang="3300000" scaled="0"/>
            </a:gradFill>
            <a:ln>
              <a:noFill/>
            </a:ln>
            <a:effectLst>
              <a:outerShdw blurRad="50800" dist="76200" dir="2700000" algn="tl" rotWithShape="0">
                <a:prstClr val="black">
                  <a:alpha val="40000"/>
                </a:prstClr>
              </a:outerShdw>
            </a:effectLst>
          </p:spPr>
          <p:txBody>
            <a:bodyPr spcFirstLastPara="0" vert="horz" wrap="square" lIns="110345" tIns="110345" rIns="110345" bIns="110345" numCol="1" spcCol="1270" anchor="ctr" anchorCtr="0">
              <a:noAutofit/>
            </a:bodyPr>
            <a:lstStyle/>
            <a:p>
              <a:pPr algn="ctr" defTabSz="800100">
                <a:lnSpc>
                  <a:spcPct val="90000"/>
                </a:lnSpc>
                <a:spcAft>
                  <a:spcPct val="35000"/>
                </a:spcAft>
                <a:defRPr/>
              </a:pPr>
              <a:r>
                <a:rPr lang="en-US" b="1" kern="0" dirty="0">
                  <a:solidFill>
                    <a:prstClr val="black"/>
                  </a:solidFill>
                  <a:latin typeface="Calibri"/>
                  <a:ea typeface="Arial" charset="0"/>
                  <a:cs typeface="Arial" charset="0"/>
                </a:rPr>
                <a:t>Evaluate Classifier</a:t>
              </a:r>
            </a:p>
          </p:txBody>
        </p:sp>
      </p:grpSp>
      <p:sp>
        <p:nvSpPr>
          <p:cNvPr id="17" name="Text Box 43">
            <a:extLst>
              <a:ext uri="{FF2B5EF4-FFF2-40B4-BE49-F238E27FC236}">
                <a16:creationId xmlns:a16="http://schemas.microsoft.com/office/drawing/2014/main" id="{59DD27F3-0880-0ED1-A92D-2023741D1134}"/>
              </a:ext>
            </a:extLst>
          </p:cNvPr>
          <p:cNvSpPr txBox="1">
            <a:spLocks noChangeArrowheads="1"/>
          </p:cNvSpPr>
          <p:nvPr/>
        </p:nvSpPr>
        <p:spPr bwMode="auto">
          <a:xfrm>
            <a:off x="202483" y="4733135"/>
            <a:ext cx="11837117" cy="1523494"/>
          </a:xfrm>
          <a:prstGeom prst="rect">
            <a:avLst/>
          </a:prstGeom>
          <a:noFill/>
          <a:ln w="9525">
            <a:noFill/>
            <a:miter lim="800000"/>
            <a:headEnd/>
            <a:tailEnd/>
          </a:ln>
        </p:spPr>
        <p:txBody>
          <a:bodyPr wrap="square" lIns="0" tIns="0" rIns="0" bIns="0">
            <a:spAutoFit/>
          </a:bodyPr>
          <a:lstStyle/>
          <a:p>
            <a:pPr>
              <a:spcBef>
                <a:spcPct val="50000"/>
              </a:spcBef>
              <a:defRPr/>
            </a:pPr>
            <a:r>
              <a:rPr lang="en-US" b="1" kern="0" dirty="0">
                <a:solidFill>
                  <a:srgbClr val="E10000"/>
                </a:solidFill>
                <a:latin typeface="Arial" panose="020B0604020202020204" pitchFamily="34" charset="0"/>
                <a:ea typeface="Arial" charset="0"/>
                <a:cs typeface="Arial" panose="020B0604020202020204" pitchFamily="34" charset="0"/>
              </a:rPr>
              <a:t>Other considerations:</a:t>
            </a:r>
          </a:p>
          <a:p>
            <a:pPr indent="-228600">
              <a:spcBef>
                <a:spcPct val="50000"/>
              </a:spcBef>
              <a:buFontTx/>
              <a:buChar char="•"/>
              <a:defRPr/>
            </a:pPr>
            <a:r>
              <a:rPr lang="en-US" b="1" kern="0" dirty="0">
                <a:solidFill>
                  <a:srgbClr val="000000"/>
                </a:solidFill>
                <a:latin typeface="Arial" panose="020B0604020202020204" pitchFamily="34" charset="0"/>
                <a:cs typeface="Arial" panose="020B0604020202020204" pitchFamily="34" charset="0"/>
              </a:rPr>
              <a:t>The answers are often application specific and data dependent.</a:t>
            </a:r>
          </a:p>
          <a:p>
            <a:pPr indent="-228600">
              <a:spcBef>
                <a:spcPct val="50000"/>
              </a:spcBef>
              <a:buFontTx/>
              <a:buChar char="•"/>
              <a:defRPr/>
            </a:pPr>
            <a:r>
              <a:rPr lang="en-US" b="1" kern="0" dirty="0">
                <a:solidFill>
                  <a:srgbClr val="000000"/>
                </a:solidFill>
                <a:latin typeface="Arial" panose="020B0604020202020204" pitchFamily="34" charset="0"/>
                <a:cs typeface="Arial" panose="020B0604020202020204" pitchFamily="34" charset="0"/>
              </a:rPr>
              <a:t>Customers/users don’t often completely understand their requirements.</a:t>
            </a:r>
          </a:p>
          <a:p>
            <a:pPr indent="-228600">
              <a:spcBef>
                <a:spcPct val="50000"/>
              </a:spcBef>
              <a:buFontTx/>
              <a:buChar char="•"/>
              <a:defRPr/>
            </a:pPr>
            <a:r>
              <a:rPr lang="en-US" b="1" kern="0" dirty="0">
                <a:solidFill>
                  <a:srgbClr val="000000"/>
                </a:solidFill>
                <a:latin typeface="Arial" panose="020B0604020202020204" pitchFamily="34" charset="0"/>
                <a:cs typeface="Arial" panose="020B0604020202020204" pitchFamily="34" charset="0"/>
              </a:rPr>
              <a:t>Data collection is often an on-going process that drives the technology.</a:t>
            </a:r>
          </a:p>
        </p:txBody>
      </p:sp>
    </p:spTree>
    <p:extLst>
      <p:ext uri="{BB962C8B-B14F-4D97-AF65-F5344CB8AC3E}">
        <p14:creationId xmlns:p14="http://schemas.microsoft.com/office/powerpoint/2010/main" val="346090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6AABC-61E9-7BAA-DF24-B4E23A16B724}"/>
            </a:ext>
          </a:extLst>
        </p:cNvPr>
        <p:cNvGrpSpPr/>
        <p:nvPr/>
      </p:nvGrpSpPr>
      <p:grpSpPr>
        <a:xfrm>
          <a:off x="0" y="0"/>
          <a:ext cx="0" cy="0"/>
          <a:chOff x="0" y="0"/>
          <a:chExt cx="0" cy="0"/>
        </a:xfrm>
      </p:grpSpPr>
      <p:sp>
        <p:nvSpPr>
          <p:cNvPr id="4098" name="Rectangle 2">
            <a:extLst>
              <a:ext uri="{FF2B5EF4-FFF2-40B4-BE49-F238E27FC236}">
                <a16:creationId xmlns:a16="http://schemas.microsoft.com/office/drawing/2014/main" id="{08EEA35E-A2F3-4943-C066-7DEBBE4DDADD}"/>
              </a:ext>
            </a:extLst>
          </p:cNvPr>
          <p:cNvSpPr>
            <a:spLocks noChangeArrowheads="1"/>
          </p:cNvSpPr>
          <p:nvPr/>
        </p:nvSpPr>
        <p:spPr bwMode="auto">
          <a:xfrm>
            <a:off x="1525588" y="-206375"/>
            <a:ext cx="9144000" cy="461665"/>
          </a:xfrm>
          <a:prstGeom prst="rect">
            <a:avLst/>
          </a:prstGeom>
          <a:noFill/>
          <a:ln w="9525">
            <a:noFill/>
            <a:miter lim="800000"/>
            <a:headEnd/>
            <a:tailEnd/>
          </a:ln>
        </p:spPr>
        <p:txBody>
          <a:bodyPr>
            <a:spAutoFit/>
          </a:bodyPr>
          <a:lstStyle/>
          <a:p>
            <a:pPr fontAlgn="base">
              <a:spcBef>
                <a:spcPct val="0"/>
              </a:spcBef>
              <a:spcAft>
                <a:spcPct val="0"/>
              </a:spcAft>
              <a:defRPr/>
            </a:pPr>
            <a:endParaRPr lang="en-US" sz="2400">
              <a:solidFill>
                <a:srgbClr val="000000"/>
              </a:solidFill>
              <a:latin typeface="Arial" charset="0"/>
            </a:endParaRPr>
          </a:p>
        </p:txBody>
      </p:sp>
      <p:sp>
        <p:nvSpPr>
          <p:cNvPr id="4100" name="Rectangle 4">
            <a:extLst>
              <a:ext uri="{FF2B5EF4-FFF2-40B4-BE49-F238E27FC236}">
                <a16:creationId xmlns:a16="http://schemas.microsoft.com/office/drawing/2014/main" id="{4AD9F72F-39DC-2B43-B908-E808D2D922A8}"/>
              </a:ext>
            </a:extLst>
          </p:cNvPr>
          <p:cNvSpPr>
            <a:spLocks noChangeArrowheads="1"/>
          </p:cNvSpPr>
          <p:nvPr/>
        </p:nvSpPr>
        <p:spPr bwMode="auto">
          <a:xfrm>
            <a:off x="1524000" y="295276"/>
            <a:ext cx="9144000" cy="461665"/>
          </a:xfrm>
          <a:prstGeom prst="rect">
            <a:avLst/>
          </a:prstGeom>
          <a:noFill/>
          <a:ln w="9525">
            <a:noFill/>
            <a:miter lim="800000"/>
            <a:headEnd/>
            <a:tailEnd/>
          </a:ln>
        </p:spPr>
        <p:txBody>
          <a:bodyPr>
            <a:spAutoFit/>
          </a:bodyPr>
          <a:lstStyle/>
          <a:p>
            <a:pPr fontAlgn="base">
              <a:spcBef>
                <a:spcPct val="0"/>
              </a:spcBef>
              <a:spcAft>
                <a:spcPct val="0"/>
              </a:spcAft>
              <a:defRPr/>
            </a:pPr>
            <a:endParaRPr lang="en-US" sz="2400">
              <a:solidFill>
                <a:srgbClr val="000000"/>
              </a:solidFill>
              <a:latin typeface="Arial" charset="0"/>
            </a:endParaRPr>
          </a:p>
        </p:txBody>
      </p:sp>
      <p:sp>
        <p:nvSpPr>
          <p:cNvPr id="4102" name="Rectangle 6">
            <a:extLst>
              <a:ext uri="{FF2B5EF4-FFF2-40B4-BE49-F238E27FC236}">
                <a16:creationId xmlns:a16="http://schemas.microsoft.com/office/drawing/2014/main" id="{28AFFD8F-3EB6-0F9B-0F0C-2C27AEBD235A}"/>
              </a:ext>
            </a:extLst>
          </p:cNvPr>
          <p:cNvSpPr>
            <a:spLocks noChangeArrowheads="1"/>
          </p:cNvSpPr>
          <p:nvPr/>
        </p:nvSpPr>
        <p:spPr bwMode="auto">
          <a:xfrm>
            <a:off x="4681538" y="2381251"/>
            <a:ext cx="9144000" cy="461665"/>
          </a:xfrm>
          <a:prstGeom prst="rect">
            <a:avLst/>
          </a:prstGeom>
          <a:noFill/>
          <a:ln w="9525">
            <a:noFill/>
            <a:miter lim="800000"/>
            <a:headEnd/>
            <a:tailEnd/>
          </a:ln>
        </p:spPr>
        <p:txBody>
          <a:bodyPr>
            <a:spAutoFit/>
          </a:bodyPr>
          <a:lstStyle/>
          <a:p>
            <a:pPr fontAlgn="base">
              <a:spcBef>
                <a:spcPct val="0"/>
              </a:spcBef>
              <a:spcAft>
                <a:spcPct val="0"/>
              </a:spcAft>
              <a:defRPr/>
            </a:pPr>
            <a:endParaRPr lang="en-US" sz="2400">
              <a:solidFill>
                <a:srgbClr val="000000"/>
              </a:solidFill>
              <a:latin typeface="Arial" charset="0"/>
            </a:endParaRPr>
          </a:p>
        </p:txBody>
      </p:sp>
      <p:sp>
        <p:nvSpPr>
          <p:cNvPr id="4104" name="Text Box 10">
            <a:extLst>
              <a:ext uri="{FF2B5EF4-FFF2-40B4-BE49-F238E27FC236}">
                <a16:creationId xmlns:a16="http://schemas.microsoft.com/office/drawing/2014/main" id="{B19A90C9-6690-42CF-B8B0-950E4E005590}"/>
              </a:ext>
            </a:extLst>
          </p:cNvPr>
          <p:cNvSpPr txBox="1">
            <a:spLocks noChangeArrowheads="1"/>
          </p:cNvSpPr>
          <p:nvPr/>
        </p:nvSpPr>
        <p:spPr bwMode="auto">
          <a:xfrm>
            <a:off x="152400" y="-2"/>
            <a:ext cx="11887199" cy="457200"/>
          </a:xfrm>
          <a:prstGeom prst="rect">
            <a:avLst/>
          </a:prstGeom>
        </p:spPr>
        <p:txBody>
          <a:bodyPr vert="horz" wrap="none" lIns="0" tIns="0" rIns="0" bIns="0" rtlCol="0" anchor="ctr" anchorCtr="0">
            <a:noAutofit/>
          </a:bodyPr>
          <a:lstStyle>
            <a:defPPr>
              <a:defRPr lang="en-US"/>
            </a:defPPr>
            <a:lvl1pPr indent="-11113" defTabSz="457200">
              <a:spcBef>
                <a:spcPct val="0"/>
              </a:spcBef>
              <a:buNone/>
              <a:tabLst/>
              <a:defRPr sz="2400" b="1" baseline="0">
                <a:latin typeface="Arial"/>
                <a:ea typeface="+mj-ea"/>
                <a:cs typeface="Arial"/>
              </a:defRPr>
            </a:lvl1pPr>
          </a:lstStyle>
          <a:p>
            <a:r>
              <a:rPr lang="en-US" dirty="0"/>
              <a:t>The ISIP Machine Learning Demo (IMLD)</a:t>
            </a:r>
          </a:p>
        </p:txBody>
      </p:sp>
      <p:sp>
        <p:nvSpPr>
          <p:cNvPr id="3" name="Text Box 8">
            <a:extLst>
              <a:ext uri="{FF2B5EF4-FFF2-40B4-BE49-F238E27FC236}">
                <a16:creationId xmlns:a16="http://schemas.microsoft.com/office/drawing/2014/main" id="{FB41146A-08BD-48AD-D6BF-6425206EC450}"/>
              </a:ext>
            </a:extLst>
          </p:cNvPr>
          <p:cNvSpPr txBox="1">
            <a:spLocks noChangeArrowheads="1"/>
          </p:cNvSpPr>
          <p:nvPr/>
        </p:nvSpPr>
        <p:spPr bwMode="auto">
          <a:xfrm>
            <a:off x="152400" y="723900"/>
            <a:ext cx="5415887" cy="5638800"/>
          </a:xfrm>
          <a:prstGeom prst="rect">
            <a:avLst/>
          </a:prstGeom>
          <a:noFill/>
          <a:ln w="9525">
            <a:noFill/>
            <a:miter lim="800000"/>
            <a:headEnd/>
            <a:tailEnd/>
          </a:ln>
        </p:spPr>
        <p:txBody>
          <a:bodyPr wrap="square" lIns="0" tIns="0" rIns="0" bIns="0" anchor="ctr" anchorCtr="0">
            <a:noAutofit/>
          </a:bodyPr>
          <a:lstStyle/>
          <a:p>
            <a:pPr marL="171450" indent="-171450">
              <a:spcBef>
                <a:spcPts val="0"/>
              </a:spcBef>
              <a:spcAft>
                <a:spcPts val="1200"/>
              </a:spcAft>
              <a:buFontTx/>
              <a:buChar char="•"/>
            </a:pPr>
            <a:r>
              <a:rPr lang="en-US" sz="1800" b="1" dirty="0">
                <a:latin typeface="Arial" panose="020B0604020202020204" pitchFamily="34" charset="0"/>
                <a:cs typeface="Arial" panose="020B0604020202020204" pitchFamily="34" charset="0"/>
              </a:rPr>
              <a:t>There are many excellent resources on the Internet that demonstrate pattern recognition.</a:t>
            </a:r>
          </a:p>
          <a:p>
            <a:pPr marL="171450" indent="-171450">
              <a:spcBef>
                <a:spcPts val="0"/>
              </a:spcBef>
              <a:spcAft>
                <a:spcPts val="1200"/>
              </a:spcAft>
              <a:buFontTx/>
              <a:buChar char="•"/>
            </a:pPr>
            <a:r>
              <a:rPr lang="en-US" sz="1800" b="1" dirty="0">
                <a:latin typeface="Arial" panose="020B0604020202020204" pitchFamily="34" charset="0"/>
                <a:cs typeface="Arial" panose="020B0604020202020204" pitchFamily="34" charset="0"/>
              </a:rPr>
              <a:t>There are many toolboxes that implement state of the art algorithms, but Python is by far the most popular.</a:t>
            </a:r>
          </a:p>
          <a:p>
            <a:pPr marL="171450" indent="-171450">
              <a:spcBef>
                <a:spcPts val="0"/>
              </a:spcBef>
              <a:spcAft>
                <a:spcPts val="1200"/>
              </a:spcAft>
              <a:buFontTx/>
              <a:buChar char="•"/>
            </a:pPr>
            <a:r>
              <a:rPr lang="en-US" sz="1800" b="1" dirty="0">
                <a:latin typeface="Arial" panose="020B0604020202020204" pitchFamily="34" charset="0"/>
                <a:cs typeface="Arial" panose="020B0604020202020204" pitchFamily="34" charset="0"/>
              </a:rPr>
              <a:t>One such resource is the </a:t>
            </a:r>
            <a:r>
              <a:rPr lang="en-US" sz="1800" b="1"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ISIP Machine Learning Demo (IMLD)</a:t>
            </a:r>
            <a:r>
              <a:rPr lang="en-US" sz="1800" b="1" dirty="0">
                <a:latin typeface="Arial" panose="020B0604020202020204" pitchFamily="34" charset="0"/>
                <a:cs typeface="Arial" panose="020B0604020202020204" pitchFamily="34" charset="0"/>
              </a:rPr>
              <a:t> that lets you quickly explore how a variety of algorithms process the same data.</a:t>
            </a:r>
          </a:p>
          <a:p>
            <a:pPr marL="171450" indent="-171450">
              <a:spcBef>
                <a:spcPts val="0"/>
              </a:spcBef>
              <a:spcAft>
                <a:spcPts val="1200"/>
              </a:spcAft>
              <a:buFontTx/>
              <a:buChar char="•"/>
            </a:pPr>
            <a:r>
              <a:rPr lang="en-US" sz="1800" b="1" dirty="0">
                <a:latin typeface="Arial" panose="020B0604020202020204" pitchFamily="34" charset="0"/>
                <a:cs typeface="Arial" panose="020B0604020202020204" pitchFamily="34" charset="0"/>
              </a:rPr>
              <a:t>Users can create data sets with the application, save them to disk, or upload new data sets.</a:t>
            </a:r>
          </a:p>
          <a:p>
            <a:pPr marL="171450" indent="-171450">
              <a:spcBef>
                <a:spcPts val="0"/>
              </a:spcBef>
              <a:spcAft>
                <a:spcPts val="1200"/>
              </a:spcAft>
              <a:buFontTx/>
              <a:buChar char="•"/>
            </a:pPr>
            <a:r>
              <a:rPr lang="en-US" sz="1800" b="1" dirty="0">
                <a:latin typeface="Arial" panose="020B0604020202020204" pitchFamily="34" charset="0"/>
                <a:cs typeface="Arial" panose="020B0604020202020204" pitchFamily="34" charset="0"/>
              </a:rPr>
              <a:t>Users can select from a variety of machine learning algorithms.</a:t>
            </a:r>
          </a:p>
          <a:p>
            <a:pPr marL="171450" indent="-171450">
              <a:spcBef>
                <a:spcPts val="0"/>
              </a:spcBef>
              <a:spcAft>
                <a:spcPts val="1200"/>
              </a:spcAft>
              <a:buFontTx/>
              <a:buChar char="•"/>
            </a:pPr>
            <a:r>
              <a:rPr lang="en-US" sz="1800" b="1" dirty="0">
                <a:latin typeface="Arial" panose="020B0604020202020204" pitchFamily="34" charset="0"/>
                <a:cs typeface="Arial" panose="020B0604020202020204" pitchFamily="34" charset="0"/>
              </a:rPr>
              <a:t>Users can test generalization by creating training and open-set evaluation sets.</a:t>
            </a:r>
          </a:p>
          <a:p>
            <a:pPr marL="171450" indent="-171450">
              <a:spcBef>
                <a:spcPts val="0"/>
              </a:spcBef>
              <a:spcAft>
                <a:spcPts val="1200"/>
              </a:spcAft>
              <a:buFontTx/>
              <a:buChar char="•"/>
            </a:pPr>
            <a:r>
              <a:rPr lang="en-US" b="1" dirty="0">
                <a:latin typeface="Arial" panose="020B0604020202020204" pitchFamily="34" charset="0"/>
                <a:cs typeface="Arial" panose="020B0604020202020204" pitchFamily="34" charset="0"/>
              </a:rPr>
              <a:t>Includes many quantum computing algorithms with a wide variety of programmable options</a:t>
            </a:r>
            <a:endParaRPr lang="en-US" sz="1800" b="1" dirty="0">
              <a:latin typeface="Arial" panose="020B0604020202020204" pitchFamily="34" charset="0"/>
              <a:cs typeface="Arial" panose="020B0604020202020204" pitchFamily="34" charset="0"/>
            </a:endParaRPr>
          </a:p>
        </p:txBody>
      </p:sp>
      <p:sp>
        <p:nvSpPr>
          <p:cNvPr id="4" name="Text Box 8">
            <a:extLst>
              <a:ext uri="{FF2B5EF4-FFF2-40B4-BE49-F238E27FC236}">
                <a16:creationId xmlns:a16="http://schemas.microsoft.com/office/drawing/2014/main" id="{426A832C-C957-D041-3E22-480B692C0019}"/>
              </a:ext>
            </a:extLst>
          </p:cNvPr>
          <p:cNvSpPr txBox="1">
            <a:spLocks noChangeArrowheads="1"/>
          </p:cNvSpPr>
          <p:nvPr/>
        </p:nvSpPr>
        <p:spPr bwMode="auto">
          <a:xfrm>
            <a:off x="6096000" y="5322626"/>
            <a:ext cx="5943600" cy="1040073"/>
          </a:xfrm>
          <a:prstGeom prst="rect">
            <a:avLst/>
          </a:prstGeom>
          <a:noFill/>
          <a:ln w="9525">
            <a:noFill/>
            <a:miter lim="800000"/>
            <a:headEnd/>
            <a:tailEnd/>
          </a:ln>
        </p:spPr>
        <p:txBody>
          <a:bodyPr wrap="square" lIns="0" tIns="0" rIns="0" bIns="0">
            <a:noAutofit/>
          </a:bodyPr>
          <a:lstStyle/>
          <a:p>
            <a:pPr marL="171450" indent="-171450">
              <a:spcBef>
                <a:spcPts val="0"/>
              </a:spcBef>
              <a:spcAft>
                <a:spcPts val="1200"/>
              </a:spcAft>
              <a:buFontTx/>
              <a:buChar char="•"/>
            </a:pPr>
            <a:r>
              <a:rPr lang="en-US" sz="1800" b="1" dirty="0">
                <a:latin typeface="Arial" panose="020B0604020202020204" pitchFamily="34" charset="0"/>
                <a:cs typeface="Arial" panose="020B0604020202020204" pitchFamily="34" charset="0"/>
              </a:rPr>
              <a:t>Client/server web–based app</a:t>
            </a:r>
          </a:p>
          <a:p>
            <a:pPr marL="171450" indent="-171450">
              <a:spcBef>
                <a:spcPts val="0"/>
              </a:spcBef>
              <a:spcAft>
                <a:spcPts val="1200"/>
              </a:spcAft>
              <a:buFontTx/>
              <a:buChar char="•"/>
            </a:pPr>
            <a:r>
              <a:rPr lang="en-US" b="1" dirty="0">
                <a:latin typeface="Arial" panose="020B0604020202020204" pitchFamily="34" charset="0"/>
                <a:cs typeface="Arial" panose="020B0604020202020204" pitchFamily="34" charset="0"/>
              </a:rPr>
              <a:t>Written in Python and includes modular libraries for classical and quantum machine learning</a:t>
            </a:r>
            <a:endParaRPr lang="en-US" sz="1800" b="1" dirty="0">
              <a:latin typeface="Arial" panose="020B0604020202020204" pitchFamily="34" charset="0"/>
              <a:cs typeface="Arial" panose="020B0604020202020204" pitchFamily="34" charset="0"/>
            </a:endParaRPr>
          </a:p>
        </p:txBody>
      </p:sp>
      <p:pic>
        <p:nvPicPr>
          <p:cNvPr id="5" name="Picture 38">
            <a:hlinkClick r:id="rId4"/>
            <a:extLst>
              <a:ext uri="{FF2B5EF4-FFF2-40B4-BE49-F238E27FC236}">
                <a16:creationId xmlns:a16="http://schemas.microsoft.com/office/drawing/2014/main" id="{E38B5B56-73AE-6EDC-460A-2A222FB2F6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676" r="676"/>
          <a:stretch/>
        </p:blipFill>
        <p:spPr bwMode="auto">
          <a:xfrm>
            <a:off x="6096000" y="723900"/>
            <a:ext cx="5942255" cy="4490991"/>
          </a:xfrm>
          <a:prstGeom prst="rect">
            <a:avLst/>
          </a:prstGeom>
        </p:spPr>
      </p:pic>
    </p:spTree>
    <p:extLst>
      <p:ext uri="{BB962C8B-B14F-4D97-AF65-F5344CB8AC3E}">
        <p14:creationId xmlns:p14="http://schemas.microsoft.com/office/powerpoint/2010/main" val="1482271342"/>
      </p:ext>
    </p:extLst>
  </p:cSld>
  <p:clrMapOvr>
    <a:masterClrMapping/>
  </p:clrMapOvr>
</p:sld>
</file>

<file path=ppt/theme/theme1.xml><?xml version="1.0" encoding="utf-8"?>
<a:theme xmlns:a="http://schemas.openxmlformats.org/drawingml/2006/main" name="2_ISIP Title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5_ISIP 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28503</TotalTime>
  <Words>3327</Words>
  <Application>Microsoft Macintosh PowerPoint</Application>
  <PresentationFormat>Widescreen</PresentationFormat>
  <Paragraphs>232</Paragraphs>
  <Slides>27</Slides>
  <Notes>20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27</vt:i4>
      </vt:variant>
    </vt:vector>
  </HeadingPairs>
  <TitlesOfParts>
    <vt:vector size="35" baseType="lpstr">
      <vt:lpstr>Aptos</vt:lpstr>
      <vt:lpstr>Arial</vt:lpstr>
      <vt:lpstr>Calibri</vt:lpstr>
      <vt:lpstr>Cambria Math</vt:lpstr>
      <vt:lpstr>Times New Roman</vt:lpstr>
      <vt:lpstr>Wingdings</vt:lpstr>
      <vt:lpstr>2_ISIP Title Slide</vt:lpstr>
      <vt:lpstr>5_ISIP Content Slide</vt:lpstr>
      <vt:lpstr>PowerPoint Presentation</vt:lpstr>
      <vt:lpstr>Abstract</vt:lpstr>
      <vt:lpstr>First, A Commercial Break... Delete Your Credit Card Info!</vt:lpstr>
      <vt:lpstr>PowerPoint Presentation</vt:lpstr>
      <vt:lpstr>PowerPoint Presentation</vt:lpstr>
      <vt:lpstr>PowerPoint Presentation</vt:lpstr>
      <vt:lpstr>PowerPoint Presentation</vt:lpstr>
      <vt:lpstr>PowerPoint Presentation</vt:lpstr>
      <vt:lpstr>PowerPoint Presentation</vt:lpstr>
      <vt:lpstr>Philosophical Friday</vt:lpstr>
      <vt:lpstr>PowerPoint Presentation</vt:lpstr>
      <vt:lpstr>PowerPoint Presentation</vt:lpstr>
      <vt:lpstr>Why is Data Important?</vt:lpstr>
      <vt:lpstr>PowerPoint Presentation</vt:lpstr>
      <vt:lpstr>PowerPoint Presentation</vt:lpstr>
      <vt:lpstr>PowerPoint Presentation</vt:lpstr>
      <vt:lpstr>PowerPoint Presentation</vt:lpstr>
      <vt:lpstr>PowerPoint Presentation</vt:lpstr>
      <vt:lpstr>PowerPoint Presentation</vt:lpstr>
      <vt:lpstr>How Does Innovation Happen In Engineering?</vt:lpstr>
      <vt:lpstr>Where Does Quantum Computing Fit In This Landscape?</vt:lpstr>
      <vt:lpstr>What Are The Successes We Have Seen?</vt:lpstr>
      <vt:lpstr>Vibe Research Is Coming</vt:lpstr>
      <vt:lpstr>The Research Pipeline is Changing</vt:lpstr>
      <vt:lpstr>Summary and Future Work</vt:lpstr>
      <vt:lpstr>Acknowledgements</vt:lpstr>
      <vt:lpstr>Selected 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Deep Learning Approaches to Automate Seizure Detection</dc:title>
  <dc:creator>Vinit Shah</dc:creator>
  <cp:lastModifiedBy>Joseph Picone</cp:lastModifiedBy>
  <cp:revision>1133</cp:revision>
  <cp:lastPrinted>2025-12-06T13:24:58Z</cp:lastPrinted>
  <dcterms:created xsi:type="dcterms:W3CDTF">2017-04-23T05:30:39Z</dcterms:created>
  <dcterms:modified xsi:type="dcterms:W3CDTF">2026-08-14T02:11:16Z</dcterms:modified>
</cp:coreProperties>
</file>